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3" r:id="rId1"/>
  </p:sldMasterIdLst>
  <p:notesMasterIdLst>
    <p:notesMasterId r:id="rId19"/>
  </p:notesMasterIdLst>
  <p:sldIdLst>
    <p:sldId id="268" r:id="rId2"/>
    <p:sldId id="442" r:id="rId3"/>
    <p:sldId id="458" r:id="rId4"/>
    <p:sldId id="445" r:id="rId5"/>
    <p:sldId id="459" r:id="rId6"/>
    <p:sldId id="452" r:id="rId7"/>
    <p:sldId id="446" r:id="rId8"/>
    <p:sldId id="448" r:id="rId9"/>
    <p:sldId id="449" r:id="rId10"/>
    <p:sldId id="447" r:id="rId11"/>
    <p:sldId id="451" r:id="rId12"/>
    <p:sldId id="453" r:id="rId13"/>
    <p:sldId id="454" r:id="rId14"/>
    <p:sldId id="455" r:id="rId15"/>
    <p:sldId id="456" r:id="rId16"/>
    <p:sldId id="457" r:id="rId17"/>
    <p:sldId id="450" r:id="rId18"/>
  </p:sldIdLst>
  <p:sldSz cx="9906000" cy="7239000"/>
  <p:notesSz cx="6797675" cy="9856788"/>
  <p:defaultTex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280">
          <p15:clr>
            <a:srgbClr val="A4A3A4"/>
          </p15:clr>
        </p15:guide>
        <p15:guide id="2" pos="3120">
          <p15:clr>
            <a:srgbClr val="A4A3A4"/>
          </p15:clr>
        </p15:guide>
      </p15:sldGuideLst>
    </p:ext>
    <p:ext uri="{2D200454-40CA-4A62-9FC3-DE9A4176ACB9}">
      <p15:notesGuideLst xmlns:p15="http://schemas.microsoft.com/office/powerpoint/2012/main" xmlns="">
        <p15:guide id="1" orient="horz" pos="3105" userDrawn="1">
          <p15:clr>
            <a:srgbClr val="A4A3A4"/>
          </p15:clr>
        </p15:guide>
        <p15:guide id="2" pos="2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C3FE4"/>
    <a:srgbClr val="FFFF99"/>
    <a:srgbClr val="FFF2CD"/>
    <a:srgbClr val="FFCC99"/>
    <a:srgbClr val="FFFFCC"/>
    <a:srgbClr val="CC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5501" autoAdjust="0"/>
  </p:normalViewPr>
  <p:slideViewPr>
    <p:cSldViewPr snapToObjects="1">
      <p:cViewPr>
        <p:scale>
          <a:sx n="116" d="100"/>
          <a:sy n="116" d="100"/>
        </p:scale>
        <p:origin x="-1200" y="-42"/>
      </p:cViewPr>
      <p:guideLst>
        <p:guide orient="horz" pos="228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78" d="100"/>
          <a:sy n="78" d="100"/>
        </p:scale>
        <p:origin x="-2160" y="-84"/>
      </p:cViewPr>
      <p:guideLst>
        <p:guide orient="horz" pos="3105"/>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2" y="1"/>
            <a:ext cx="2963869" cy="53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a:defRPr sz="1200"/>
            </a:lvl1pPr>
          </a:lstStyle>
          <a:p>
            <a:pPr>
              <a:defRPr/>
            </a:pPr>
            <a:endParaRPr lang="ru-RU"/>
          </a:p>
        </p:txBody>
      </p:sp>
      <p:sp>
        <p:nvSpPr>
          <p:cNvPr id="25603" name="Rectangle 3"/>
          <p:cNvSpPr>
            <a:spLocks noGrp="1" noChangeArrowheads="1"/>
          </p:cNvSpPr>
          <p:nvPr>
            <p:ph type="dt" idx="1"/>
          </p:nvPr>
        </p:nvSpPr>
        <p:spPr bwMode="auto">
          <a:xfrm>
            <a:off x="3822592" y="1"/>
            <a:ext cx="2963869" cy="53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algn="r">
              <a:defRPr sz="1200"/>
            </a:lvl1pPr>
          </a:lstStyle>
          <a:p>
            <a:pPr>
              <a:defRPr/>
            </a:pPr>
            <a:endParaRPr lang="ru-RU"/>
          </a:p>
        </p:txBody>
      </p:sp>
      <p:sp>
        <p:nvSpPr>
          <p:cNvPr id="2052" name="Rectangle 4"/>
          <p:cNvSpPr>
            <a:spLocks noGrp="1" noRot="1" noChangeAspect="1" noChangeArrowheads="1" noTextEdit="1"/>
          </p:cNvSpPr>
          <p:nvPr>
            <p:ph type="sldImg" idx="2"/>
          </p:nvPr>
        </p:nvSpPr>
        <p:spPr bwMode="auto">
          <a:xfrm>
            <a:off x="889000" y="758825"/>
            <a:ext cx="5086350" cy="3717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37225" y="4702395"/>
            <a:ext cx="4992117" cy="439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p>
            <a:pPr lvl="0"/>
            <a:r>
              <a:rPr lang="ru-RU" noProof="0"/>
              <a:t>Щелчок правит 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25606" name="Rectangle 6"/>
          <p:cNvSpPr>
            <a:spLocks noGrp="1" noChangeArrowheads="1"/>
          </p:cNvSpPr>
          <p:nvPr>
            <p:ph type="ftr" sz="quarter" idx="4"/>
          </p:nvPr>
        </p:nvSpPr>
        <p:spPr bwMode="auto">
          <a:xfrm>
            <a:off x="2" y="9327076"/>
            <a:ext cx="2963869" cy="53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a:defRPr sz="1200"/>
            </a:lvl1pPr>
          </a:lstStyle>
          <a:p>
            <a:pPr>
              <a:defRPr/>
            </a:pPr>
            <a:endParaRPr lang="ru-RU"/>
          </a:p>
        </p:txBody>
      </p:sp>
      <p:sp>
        <p:nvSpPr>
          <p:cNvPr id="25607" name="Rectangle 7"/>
          <p:cNvSpPr>
            <a:spLocks noGrp="1" noChangeArrowheads="1"/>
          </p:cNvSpPr>
          <p:nvPr>
            <p:ph type="sldNum" sz="quarter" idx="5"/>
          </p:nvPr>
        </p:nvSpPr>
        <p:spPr bwMode="auto">
          <a:xfrm>
            <a:off x="3822592" y="9327076"/>
            <a:ext cx="2963869" cy="53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algn="r">
              <a:defRPr sz="1200"/>
            </a:lvl1pPr>
          </a:lstStyle>
          <a:p>
            <a:pPr>
              <a:defRPr/>
            </a:pPr>
            <a:fld id="{8A7A6F85-2282-430F-ACAC-750DC4B3A9F1}" type="slidenum">
              <a:rPr lang="ru-RU"/>
              <a:pPr>
                <a:defRPr/>
              </a:pPr>
              <a:t>‹#›</a:t>
            </a:fld>
            <a:endParaRPr lang="ru-RU"/>
          </a:p>
        </p:txBody>
      </p:sp>
    </p:spTree>
    <p:extLst>
      <p:ext uri="{BB962C8B-B14F-4D97-AF65-F5344CB8AC3E}">
        <p14:creationId xmlns:p14="http://schemas.microsoft.com/office/powerpoint/2010/main" val="1346056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84717"/>
            <a:ext cx="7429500" cy="2520244"/>
          </a:xfrm>
        </p:spPr>
        <p:txBody>
          <a:bodyPr anchor="b"/>
          <a:lstStyle>
            <a:lvl1pPr algn="ctr">
              <a:defRPr sz="4875"/>
            </a:lvl1pPr>
          </a:lstStyle>
          <a:p>
            <a:r>
              <a:rPr lang="ru-RU"/>
              <a:t>Образец заголовка</a:t>
            </a:r>
          </a:p>
        </p:txBody>
      </p:sp>
      <p:sp>
        <p:nvSpPr>
          <p:cNvPr id="3" name="Подзаголовок 2"/>
          <p:cNvSpPr>
            <a:spLocks noGrp="1"/>
          </p:cNvSpPr>
          <p:nvPr>
            <p:ph type="subTitle" idx="1"/>
          </p:nvPr>
        </p:nvSpPr>
        <p:spPr>
          <a:xfrm>
            <a:off x="1238250" y="3802151"/>
            <a:ext cx="7429500" cy="1747749"/>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8FDE4D7-EFEA-444C-A384-6ADE592EF166}" type="slidenum">
              <a:rPr lang="ru-RU" smtClean="0"/>
              <a:pPr>
                <a:defRPr/>
              </a:pPr>
              <a:t>‹#›</a:t>
            </a:fld>
            <a:endParaRPr lang="ru-RU"/>
          </a:p>
        </p:txBody>
      </p:sp>
    </p:spTree>
    <p:extLst>
      <p:ext uri="{BB962C8B-B14F-4D97-AF65-F5344CB8AC3E}">
        <p14:creationId xmlns:p14="http://schemas.microsoft.com/office/powerpoint/2010/main" val="88131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933F8BF-BBAB-4F48-BE8F-24A1AD8C68EB}" type="slidenum">
              <a:rPr lang="ru-RU" smtClean="0"/>
              <a:pPr>
                <a:defRPr/>
              </a:pPr>
              <a:t>‹#›</a:t>
            </a:fld>
            <a:endParaRPr lang="ru-RU"/>
          </a:p>
        </p:txBody>
      </p:sp>
    </p:spTree>
    <p:extLst>
      <p:ext uri="{BB962C8B-B14F-4D97-AF65-F5344CB8AC3E}">
        <p14:creationId xmlns:p14="http://schemas.microsoft.com/office/powerpoint/2010/main" val="206343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1" y="385410"/>
            <a:ext cx="2135981" cy="613471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1037" y="385410"/>
            <a:ext cx="6284119" cy="613471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728F4CA-EF15-45F3-80B0-570ADBC2DBD8}" type="slidenum">
              <a:rPr lang="ru-RU" smtClean="0"/>
              <a:pPr>
                <a:defRPr/>
              </a:pPr>
              <a:t>‹#›</a:t>
            </a:fld>
            <a:endParaRPr lang="ru-RU"/>
          </a:p>
        </p:txBody>
      </p:sp>
    </p:spTree>
    <p:extLst>
      <p:ext uri="{BB962C8B-B14F-4D97-AF65-F5344CB8AC3E}">
        <p14:creationId xmlns:p14="http://schemas.microsoft.com/office/powerpoint/2010/main" val="309506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E03FE87-D5FD-468A-974A-7EC9432779DC}" type="slidenum">
              <a:rPr lang="ru-RU" smtClean="0"/>
              <a:pPr>
                <a:defRPr/>
              </a:pPr>
              <a:t>‹#›</a:t>
            </a:fld>
            <a:endParaRPr lang="ru-RU"/>
          </a:p>
        </p:txBody>
      </p:sp>
    </p:spTree>
    <p:extLst>
      <p:ext uri="{BB962C8B-B14F-4D97-AF65-F5344CB8AC3E}">
        <p14:creationId xmlns:p14="http://schemas.microsoft.com/office/powerpoint/2010/main" val="92820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78" y="1804724"/>
            <a:ext cx="8543925" cy="3011222"/>
          </a:xfrm>
        </p:spPr>
        <p:txBody>
          <a:bodyPr anchor="b"/>
          <a:lstStyle>
            <a:lvl1pPr>
              <a:defRPr sz="4875"/>
            </a:lvl1pPr>
          </a:lstStyle>
          <a:p>
            <a:r>
              <a:rPr lang="ru-RU"/>
              <a:t>Образец заголовка</a:t>
            </a:r>
          </a:p>
        </p:txBody>
      </p:sp>
      <p:sp>
        <p:nvSpPr>
          <p:cNvPr id="3" name="Текст 2"/>
          <p:cNvSpPr>
            <a:spLocks noGrp="1"/>
          </p:cNvSpPr>
          <p:nvPr>
            <p:ph type="body" idx="1"/>
          </p:nvPr>
        </p:nvSpPr>
        <p:spPr>
          <a:xfrm>
            <a:off x="675878" y="4844434"/>
            <a:ext cx="8543925" cy="1583531"/>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BE94FB8-FEAD-415D-80B5-040E869E698F}" type="slidenum">
              <a:rPr lang="ru-RU" smtClean="0"/>
              <a:pPr>
                <a:defRPr/>
              </a:pPr>
              <a:t>‹#›</a:t>
            </a:fld>
            <a:endParaRPr lang="ru-RU"/>
          </a:p>
        </p:txBody>
      </p:sp>
    </p:spTree>
    <p:extLst>
      <p:ext uri="{BB962C8B-B14F-4D97-AF65-F5344CB8AC3E}">
        <p14:creationId xmlns:p14="http://schemas.microsoft.com/office/powerpoint/2010/main" val="224903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927049"/>
            <a:ext cx="4210050" cy="45930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927049"/>
            <a:ext cx="4210050" cy="45930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3B190A9-906C-486E-B12A-AC138A152558}" type="slidenum">
              <a:rPr lang="ru-RU" smtClean="0"/>
              <a:pPr>
                <a:defRPr/>
              </a:pPr>
              <a:t>‹#›</a:t>
            </a:fld>
            <a:endParaRPr lang="ru-RU"/>
          </a:p>
        </p:txBody>
      </p:sp>
    </p:spTree>
    <p:extLst>
      <p:ext uri="{BB962C8B-B14F-4D97-AF65-F5344CB8AC3E}">
        <p14:creationId xmlns:p14="http://schemas.microsoft.com/office/powerpoint/2010/main" val="390944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385410"/>
            <a:ext cx="8543925" cy="1399205"/>
          </a:xfrm>
        </p:spPr>
        <p:txBody>
          <a:bodyPr/>
          <a:lstStyle/>
          <a:p>
            <a:r>
              <a:rPr lang="ru-RU"/>
              <a:t>Образец заголовка</a:t>
            </a:r>
          </a:p>
        </p:txBody>
      </p:sp>
      <p:sp>
        <p:nvSpPr>
          <p:cNvPr id="3" name="Текст 2"/>
          <p:cNvSpPr>
            <a:spLocks noGrp="1"/>
          </p:cNvSpPr>
          <p:nvPr>
            <p:ph type="body" idx="1"/>
          </p:nvPr>
        </p:nvSpPr>
        <p:spPr>
          <a:xfrm>
            <a:off x="682328" y="1774561"/>
            <a:ext cx="4190702" cy="869685"/>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ru-RU"/>
              <a:t>Образец текста</a:t>
            </a:r>
          </a:p>
        </p:txBody>
      </p:sp>
      <p:sp>
        <p:nvSpPr>
          <p:cNvPr id="4" name="Объект 3"/>
          <p:cNvSpPr>
            <a:spLocks noGrp="1"/>
          </p:cNvSpPr>
          <p:nvPr>
            <p:ph sz="half" idx="2"/>
          </p:nvPr>
        </p:nvSpPr>
        <p:spPr>
          <a:xfrm>
            <a:off x="682328" y="2644246"/>
            <a:ext cx="4190702" cy="38892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774561"/>
            <a:ext cx="4211340" cy="869685"/>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ru-RU"/>
              <a:t>Образец текста</a:t>
            </a:r>
          </a:p>
        </p:txBody>
      </p:sp>
      <p:sp>
        <p:nvSpPr>
          <p:cNvPr id="6" name="Объект 5"/>
          <p:cNvSpPr>
            <a:spLocks noGrp="1"/>
          </p:cNvSpPr>
          <p:nvPr>
            <p:ph sz="quarter" idx="4"/>
          </p:nvPr>
        </p:nvSpPr>
        <p:spPr>
          <a:xfrm>
            <a:off x="5014913" y="2644246"/>
            <a:ext cx="4211340" cy="38892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5BDB83E8-B2EA-4266-B6D1-11B181B614D1}" type="slidenum">
              <a:rPr lang="ru-RU" smtClean="0"/>
              <a:pPr>
                <a:defRPr/>
              </a:pPr>
              <a:t>‹#›</a:t>
            </a:fld>
            <a:endParaRPr lang="ru-RU"/>
          </a:p>
        </p:txBody>
      </p:sp>
    </p:spTree>
    <p:extLst>
      <p:ext uri="{BB962C8B-B14F-4D97-AF65-F5344CB8AC3E}">
        <p14:creationId xmlns:p14="http://schemas.microsoft.com/office/powerpoint/2010/main" val="409295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2ED095CE-20C7-4683-888E-3F57D8BBC614}" type="slidenum">
              <a:rPr lang="ru-RU" smtClean="0"/>
              <a:pPr>
                <a:defRPr/>
              </a:pPr>
              <a:t>‹#›</a:t>
            </a:fld>
            <a:endParaRPr lang="ru-RU"/>
          </a:p>
        </p:txBody>
      </p:sp>
    </p:spTree>
    <p:extLst>
      <p:ext uri="{BB962C8B-B14F-4D97-AF65-F5344CB8AC3E}">
        <p14:creationId xmlns:p14="http://schemas.microsoft.com/office/powerpoint/2010/main" val="200074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732B605-2A83-4A5D-8643-E7215B82D964}" type="slidenum">
              <a:rPr lang="ru-RU" smtClean="0"/>
              <a:pPr>
                <a:defRPr/>
              </a:pPr>
              <a:t>‹#›</a:t>
            </a:fld>
            <a:endParaRPr lang="ru-RU"/>
          </a:p>
        </p:txBody>
      </p:sp>
    </p:spTree>
    <p:extLst>
      <p:ext uri="{BB962C8B-B14F-4D97-AF65-F5344CB8AC3E}">
        <p14:creationId xmlns:p14="http://schemas.microsoft.com/office/powerpoint/2010/main" val="104382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82600"/>
            <a:ext cx="3194943" cy="1689100"/>
          </a:xfrm>
        </p:spPr>
        <p:txBody>
          <a:bodyPr anchor="b"/>
          <a:lstStyle>
            <a:lvl1pPr>
              <a:defRPr sz="2600"/>
            </a:lvl1pPr>
          </a:lstStyle>
          <a:p>
            <a:r>
              <a:rPr lang="ru-RU"/>
              <a:t>Образец заголовка</a:t>
            </a:r>
          </a:p>
        </p:txBody>
      </p:sp>
      <p:sp>
        <p:nvSpPr>
          <p:cNvPr id="3" name="Объект 2"/>
          <p:cNvSpPr>
            <a:spLocks noGrp="1"/>
          </p:cNvSpPr>
          <p:nvPr>
            <p:ph idx="1"/>
          </p:nvPr>
        </p:nvSpPr>
        <p:spPr>
          <a:xfrm>
            <a:off x="4211340" y="1042282"/>
            <a:ext cx="5014913" cy="5144382"/>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28" y="2171700"/>
            <a:ext cx="3194943" cy="4023343"/>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4A25ECF-11FF-4FC8-BFD6-DDE645481ADF}" type="slidenum">
              <a:rPr lang="ru-RU" smtClean="0"/>
              <a:pPr>
                <a:defRPr/>
              </a:pPr>
              <a:t>‹#›</a:t>
            </a:fld>
            <a:endParaRPr lang="ru-RU"/>
          </a:p>
        </p:txBody>
      </p:sp>
    </p:spTree>
    <p:extLst>
      <p:ext uri="{BB962C8B-B14F-4D97-AF65-F5344CB8AC3E}">
        <p14:creationId xmlns:p14="http://schemas.microsoft.com/office/powerpoint/2010/main" val="370312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82600"/>
            <a:ext cx="3194943" cy="1689100"/>
          </a:xfrm>
        </p:spPr>
        <p:txBody>
          <a:bodyPr anchor="b"/>
          <a:lstStyle>
            <a:lvl1pPr>
              <a:defRPr sz="2600"/>
            </a:lvl1pPr>
          </a:lstStyle>
          <a:p>
            <a:r>
              <a:rPr lang="ru-RU"/>
              <a:t>Образец заголовка</a:t>
            </a:r>
          </a:p>
        </p:txBody>
      </p:sp>
      <p:sp>
        <p:nvSpPr>
          <p:cNvPr id="3" name="Рисунок 2"/>
          <p:cNvSpPr>
            <a:spLocks noGrp="1"/>
          </p:cNvSpPr>
          <p:nvPr>
            <p:ph type="pic" idx="1"/>
          </p:nvPr>
        </p:nvSpPr>
        <p:spPr>
          <a:xfrm>
            <a:off x="4211340" y="1042282"/>
            <a:ext cx="5014913" cy="5144382"/>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ru-RU"/>
          </a:p>
        </p:txBody>
      </p:sp>
      <p:sp>
        <p:nvSpPr>
          <p:cNvPr id="4" name="Текст 3"/>
          <p:cNvSpPr>
            <a:spLocks noGrp="1"/>
          </p:cNvSpPr>
          <p:nvPr>
            <p:ph type="body" sz="half" idx="2"/>
          </p:nvPr>
        </p:nvSpPr>
        <p:spPr>
          <a:xfrm>
            <a:off x="682328" y="2171700"/>
            <a:ext cx="3194943" cy="4023343"/>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52B69BD-74C3-45BA-A18D-8D28F42C6ADD}" type="slidenum">
              <a:rPr lang="ru-RU" smtClean="0"/>
              <a:pPr>
                <a:defRPr/>
              </a:pPr>
              <a:t>‹#›</a:t>
            </a:fld>
            <a:endParaRPr lang="ru-RU"/>
          </a:p>
        </p:txBody>
      </p:sp>
    </p:spTree>
    <p:extLst>
      <p:ext uri="{BB962C8B-B14F-4D97-AF65-F5344CB8AC3E}">
        <p14:creationId xmlns:p14="http://schemas.microsoft.com/office/powerpoint/2010/main" val="329316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tile tx="0" ty="0" sx="100000" sy="100000" flip="none" algn="tr"/>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85410"/>
            <a:ext cx="8543925" cy="1399205"/>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38" y="1927049"/>
            <a:ext cx="8543925" cy="459307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709481"/>
            <a:ext cx="2228850" cy="385410"/>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281363" y="6709481"/>
            <a:ext cx="3343275" cy="385410"/>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996113" y="6709481"/>
            <a:ext cx="2228850" cy="385410"/>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55A93B5D-46C1-45B2-BD13-E4CED8958F0E}" type="slidenum">
              <a:rPr lang="ru-RU" smtClean="0"/>
              <a:pPr>
                <a:defRPr/>
              </a:pPr>
              <a:t>‹#›</a:t>
            </a:fld>
            <a:endParaRPr lang="ru-RU"/>
          </a:p>
        </p:txBody>
      </p:sp>
    </p:spTree>
    <p:extLst>
      <p:ext uri="{BB962C8B-B14F-4D97-AF65-F5344CB8AC3E}">
        <p14:creationId xmlns:p14="http://schemas.microsoft.com/office/powerpoint/2010/main" val="1990396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ru-RU"/>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14405" name="Rectangle 69"/>
          <p:cNvSpPr>
            <a:spLocks noGrp="1" noChangeArrowheads="1"/>
          </p:cNvSpPr>
          <p:nvPr>
            <p:ph type="subTitle" idx="1"/>
          </p:nvPr>
        </p:nvSpPr>
        <p:spPr>
          <a:xfrm>
            <a:off x="1239279" y="1375475"/>
            <a:ext cx="7961833" cy="4019517"/>
          </a:xfrm>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a:lnSpc>
                <a:spcPct val="200000"/>
              </a:lnSpc>
              <a:spcBef>
                <a:spcPts val="0"/>
              </a:spcBef>
              <a:defRPr/>
            </a:pPr>
            <a:r>
              <a:rPr lang="ru-RU" sz="2400" b="1" dirty="0">
                <a:solidFill>
                  <a:srgbClr val="002060"/>
                </a:solidFill>
                <a:effectLst>
                  <a:outerShdw blurRad="38100" dist="38100" dir="2700000" algn="tl">
                    <a:srgbClr val="000000">
                      <a:alpha val="43137"/>
                    </a:srgbClr>
                  </a:outerShdw>
                </a:effectLst>
                <a:latin typeface="Tahoma" pitchFamily="34" charset="0"/>
              </a:rPr>
              <a:t>ОЦЕНКА ВОЗДЕЙСТВИЯ НА ОКРУЖАЮЩУЮ СРЕДУ</a:t>
            </a:r>
          </a:p>
          <a:p>
            <a:pPr>
              <a:lnSpc>
                <a:spcPct val="200000"/>
              </a:lnSpc>
              <a:spcBef>
                <a:spcPts val="0"/>
              </a:spcBef>
              <a:defRPr/>
            </a:pPr>
            <a:endParaRPr lang="ru-RU" sz="2400" b="1" dirty="0">
              <a:solidFill>
                <a:srgbClr val="002060"/>
              </a:solidFill>
              <a:effectLst>
                <a:outerShdw blurRad="38100" dist="38100" dir="2700000" algn="tl">
                  <a:srgbClr val="000000">
                    <a:alpha val="43137"/>
                  </a:srgbClr>
                </a:outerShdw>
              </a:effectLst>
              <a:latin typeface="Tahoma" pitchFamily="34" charset="0"/>
            </a:endParaRPr>
          </a:p>
          <a:p>
            <a:pPr>
              <a:lnSpc>
                <a:spcPct val="200000"/>
              </a:lnSpc>
              <a:spcBef>
                <a:spcPts val="0"/>
              </a:spcBef>
              <a:defRPr/>
            </a:pPr>
            <a:r>
              <a:rPr lang="ru-RU" sz="2400" b="1" dirty="0">
                <a:solidFill>
                  <a:srgbClr val="002060"/>
                </a:solidFill>
                <a:effectLst>
                  <a:outerShdw blurRad="38100" dist="38100" dir="2700000" algn="tl">
                    <a:srgbClr val="000000">
                      <a:alpha val="43137"/>
                    </a:srgbClr>
                  </a:outerShdw>
                </a:effectLst>
                <a:latin typeface="Tahoma" pitchFamily="34" charset="0"/>
              </a:rPr>
              <a:t>Проекта рекультивации </a:t>
            </a:r>
            <a:r>
              <a:rPr lang="ru-RU" sz="2400" b="1" dirty="0" err="1">
                <a:solidFill>
                  <a:srgbClr val="002060"/>
                </a:solidFill>
                <a:effectLst>
                  <a:outerShdw blurRad="38100" dist="38100" dir="2700000" algn="tl">
                    <a:srgbClr val="000000">
                      <a:alpha val="43137"/>
                    </a:srgbClr>
                  </a:outerShdw>
                </a:effectLst>
                <a:latin typeface="Tahoma" pitchFamily="34" charset="0"/>
              </a:rPr>
              <a:t>шламонакопителя</a:t>
            </a:r>
            <a:r>
              <a:rPr lang="ru-RU" sz="2400" b="1" dirty="0">
                <a:solidFill>
                  <a:srgbClr val="002060"/>
                </a:solidFill>
                <a:effectLst>
                  <a:outerShdw blurRad="38100" dist="38100" dir="2700000" algn="tl">
                    <a:srgbClr val="000000">
                      <a:alpha val="43137"/>
                    </a:srgbClr>
                  </a:outerShdw>
                </a:effectLst>
                <a:latin typeface="Tahoma" pitchFamily="34" charset="0"/>
              </a:rPr>
              <a:t>  №2 ОАО «</a:t>
            </a:r>
            <a:r>
              <a:rPr lang="ru-RU" sz="2400" b="1" dirty="0" err="1">
                <a:solidFill>
                  <a:srgbClr val="002060"/>
                </a:solidFill>
                <a:effectLst>
                  <a:outerShdw blurRad="38100" dist="38100" dir="2700000" algn="tl">
                    <a:srgbClr val="000000">
                      <a:alpha val="43137"/>
                    </a:srgbClr>
                  </a:outerShdw>
                </a:effectLst>
                <a:latin typeface="Tahoma" pitchFamily="34" charset="0"/>
              </a:rPr>
              <a:t>Сясьский</a:t>
            </a:r>
            <a:r>
              <a:rPr lang="ru-RU" sz="2400" b="1" dirty="0">
                <a:solidFill>
                  <a:srgbClr val="002060"/>
                </a:solidFill>
                <a:effectLst>
                  <a:outerShdw blurRad="38100" dist="38100" dir="2700000" algn="tl">
                    <a:srgbClr val="000000">
                      <a:alpha val="43137"/>
                    </a:srgbClr>
                  </a:outerShdw>
                </a:effectLst>
                <a:latin typeface="Tahoma" pitchFamily="34" charset="0"/>
              </a:rPr>
              <a:t> ЦБК» по адресу:</a:t>
            </a:r>
            <a:br>
              <a:rPr lang="ru-RU" sz="2400" b="1" dirty="0">
                <a:solidFill>
                  <a:srgbClr val="002060"/>
                </a:solidFill>
                <a:effectLst>
                  <a:outerShdw blurRad="38100" dist="38100" dir="2700000" algn="tl">
                    <a:srgbClr val="000000">
                      <a:alpha val="43137"/>
                    </a:srgbClr>
                  </a:outerShdw>
                </a:effectLst>
                <a:latin typeface="Tahoma" pitchFamily="34" charset="0"/>
              </a:rPr>
            </a:br>
            <a:r>
              <a:rPr lang="ru-RU" sz="2400" b="1" dirty="0">
                <a:solidFill>
                  <a:srgbClr val="002060"/>
                </a:solidFill>
                <a:effectLst>
                  <a:outerShdw blurRad="38100" dist="38100" dir="2700000" algn="tl">
                    <a:srgbClr val="000000">
                      <a:alpha val="43137"/>
                    </a:srgbClr>
                  </a:outerShdw>
                </a:effectLst>
                <a:latin typeface="Tahoma" pitchFamily="34" charset="0"/>
              </a:rPr>
              <a:t>Ленинградская область, </a:t>
            </a:r>
            <a:r>
              <a:rPr lang="ru-RU" sz="2400" b="1" dirty="0" err="1">
                <a:solidFill>
                  <a:srgbClr val="002060"/>
                </a:solidFill>
                <a:effectLst>
                  <a:outerShdw blurRad="38100" dist="38100" dir="2700000" algn="tl">
                    <a:srgbClr val="000000">
                      <a:alpha val="43137"/>
                    </a:srgbClr>
                  </a:outerShdw>
                </a:effectLst>
                <a:latin typeface="Tahoma" pitchFamily="34" charset="0"/>
              </a:rPr>
              <a:t>Волховский</a:t>
            </a:r>
            <a:r>
              <a:rPr lang="ru-RU" sz="2400" b="1" dirty="0">
                <a:solidFill>
                  <a:srgbClr val="002060"/>
                </a:solidFill>
                <a:effectLst>
                  <a:outerShdw blurRad="38100" dist="38100" dir="2700000" algn="tl">
                    <a:srgbClr val="000000">
                      <a:alpha val="43137"/>
                    </a:srgbClr>
                  </a:outerShdw>
                </a:effectLst>
                <a:latin typeface="Tahoma" pitchFamily="34" charset="0"/>
              </a:rPr>
              <a:t> район,</a:t>
            </a:r>
            <a:br>
              <a:rPr lang="ru-RU" sz="2400" b="1" dirty="0">
                <a:solidFill>
                  <a:srgbClr val="002060"/>
                </a:solidFill>
                <a:effectLst>
                  <a:outerShdw blurRad="38100" dist="38100" dir="2700000" algn="tl">
                    <a:srgbClr val="000000">
                      <a:alpha val="43137"/>
                    </a:srgbClr>
                  </a:outerShdw>
                </a:effectLst>
                <a:latin typeface="Tahoma" pitchFamily="34" charset="0"/>
              </a:rPr>
            </a:br>
            <a:r>
              <a:rPr lang="ru-RU" sz="2400" b="1" dirty="0">
                <a:solidFill>
                  <a:srgbClr val="002060"/>
                </a:solidFill>
                <a:effectLst>
                  <a:outerShdw blurRad="38100" dist="38100" dir="2700000" algn="tl">
                    <a:srgbClr val="000000">
                      <a:alpha val="43137"/>
                    </a:srgbClr>
                  </a:outerShdw>
                </a:effectLst>
                <a:latin typeface="Tahoma" pitchFamily="34" charset="0"/>
              </a:rPr>
              <a:t>г. Сясьстрой, ул. Заводская, 1</a:t>
            </a:r>
          </a:p>
          <a:p>
            <a:pPr>
              <a:spcBef>
                <a:spcPts val="0"/>
              </a:spcBef>
              <a:defRPr/>
            </a:pPr>
            <a:endParaRPr lang="ru-RU" sz="2400" b="1" dirty="0">
              <a:solidFill>
                <a:srgbClr val="FF0000"/>
              </a:solidFill>
              <a:effectLst>
                <a:outerShdw blurRad="38100" dist="38100" dir="2700000" algn="tl">
                  <a:srgbClr val="000000"/>
                </a:outerShdw>
              </a:effectLst>
              <a:latin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rotWithShape="1">
          <a:blip r:embed="rId2"/>
          <a:srcRect l="30246" t="3738" r="21607" b="13752"/>
          <a:stretch/>
        </p:blipFill>
        <p:spPr>
          <a:xfrm>
            <a:off x="-15552" y="1315244"/>
            <a:ext cx="5616624" cy="5616624"/>
          </a:xfrm>
          <a:prstGeom prst="rect">
            <a:avLst/>
          </a:prstGeom>
        </p:spPr>
      </p:pic>
      <p:sp>
        <p:nvSpPr>
          <p:cNvPr id="13" name="Rectangle 21"/>
          <p:cNvSpPr>
            <a:spLocks noChangeArrowheads="1"/>
          </p:cNvSpPr>
          <p:nvPr/>
        </p:nvSpPr>
        <p:spPr bwMode="auto">
          <a:xfrm>
            <a:off x="216173" y="245061"/>
            <a:ext cx="9432925" cy="823327"/>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План </a:t>
            </a:r>
            <a:r>
              <a:rPr lang="ru-RU" sz="2800" b="1" i="1" dirty="0" err="1">
                <a:solidFill>
                  <a:schemeClr val="accent6">
                    <a:lumMod val="50000"/>
                  </a:schemeClr>
                </a:solidFill>
                <a:effectLst>
                  <a:outerShdw blurRad="38100" dist="38100" dir="2700000" algn="tl">
                    <a:srgbClr val="000000"/>
                  </a:outerShdw>
                </a:effectLst>
                <a:latin typeface="Tahoma" pitchFamily="34" charset="0"/>
              </a:rPr>
              <a:t>шламонакопителя</a:t>
            </a:r>
            <a:r>
              <a:rPr lang="ru-RU" sz="2800" b="1" i="1" dirty="0">
                <a:solidFill>
                  <a:schemeClr val="accent6">
                    <a:lumMod val="50000"/>
                  </a:schemeClr>
                </a:solidFill>
                <a:effectLst>
                  <a:outerShdw blurRad="38100" dist="38100" dir="2700000" algn="tl">
                    <a:srgbClr val="000000"/>
                  </a:outerShdw>
                </a:effectLst>
                <a:latin typeface="Tahoma" pitchFamily="34" charset="0"/>
              </a:rPr>
              <a:t> №2</a:t>
            </a:r>
          </a:p>
        </p:txBody>
      </p:sp>
      <p:pic>
        <p:nvPicPr>
          <p:cNvPr id="7" name="Рисунок 6"/>
          <p:cNvPicPr>
            <a:picLocks noChangeAspect="1"/>
          </p:cNvPicPr>
          <p:nvPr/>
        </p:nvPicPr>
        <p:blipFill rotWithShape="1">
          <a:blip r:embed="rId3"/>
          <a:srcRect l="38889" t="25670" b="22496"/>
          <a:stretch/>
        </p:blipFill>
        <p:spPr>
          <a:xfrm>
            <a:off x="5312910" y="1315244"/>
            <a:ext cx="4392618" cy="2520280"/>
          </a:xfrm>
          <a:prstGeom prst="rect">
            <a:avLst/>
          </a:prstGeom>
        </p:spPr>
      </p:pic>
    </p:spTree>
    <p:extLst>
      <p:ext uri="{BB962C8B-B14F-4D97-AF65-F5344CB8AC3E}">
        <p14:creationId xmlns:p14="http://schemas.microsoft.com/office/powerpoint/2010/main" val="96696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3" name="Rectangle 21"/>
          <p:cNvSpPr>
            <a:spLocks noChangeArrowheads="1"/>
          </p:cNvSpPr>
          <p:nvPr/>
        </p:nvSpPr>
        <p:spPr bwMode="auto">
          <a:xfrm>
            <a:off x="216173" y="245061"/>
            <a:ext cx="9432925" cy="823327"/>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Разрез до и после рекультивации</a:t>
            </a:r>
          </a:p>
        </p:txBody>
      </p:sp>
      <p:pic>
        <p:nvPicPr>
          <p:cNvPr id="14" name="Рисунок 13"/>
          <p:cNvPicPr>
            <a:picLocks noChangeAspect="1"/>
          </p:cNvPicPr>
          <p:nvPr/>
        </p:nvPicPr>
        <p:blipFill rotWithShape="1">
          <a:blip r:embed="rId2"/>
          <a:srcRect l="51852" t="50000" r="9877" b="20381"/>
          <a:stretch/>
        </p:blipFill>
        <p:spPr>
          <a:xfrm>
            <a:off x="364779" y="3907532"/>
            <a:ext cx="5159721" cy="2330196"/>
          </a:xfrm>
          <a:prstGeom prst="rect">
            <a:avLst/>
          </a:prstGeom>
        </p:spPr>
      </p:pic>
      <p:pic>
        <p:nvPicPr>
          <p:cNvPr id="3" name="Рисунок 2"/>
          <p:cNvPicPr>
            <a:picLocks noChangeAspect="1"/>
          </p:cNvPicPr>
          <p:nvPr/>
        </p:nvPicPr>
        <p:blipFill rotWithShape="1">
          <a:blip r:embed="rId3"/>
          <a:srcRect l="40741" t="66925" r="22223" b="4514"/>
          <a:stretch/>
        </p:blipFill>
        <p:spPr>
          <a:xfrm>
            <a:off x="344488" y="1315244"/>
            <a:ext cx="5180012" cy="2331005"/>
          </a:xfrm>
          <a:prstGeom prst="rect">
            <a:avLst/>
          </a:prstGeom>
        </p:spPr>
      </p:pic>
      <p:pic>
        <p:nvPicPr>
          <p:cNvPr id="4" name="Рисунок 3"/>
          <p:cNvPicPr>
            <a:picLocks noChangeAspect="1"/>
          </p:cNvPicPr>
          <p:nvPr/>
        </p:nvPicPr>
        <p:blipFill rotWithShape="1">
          <a:blip r:embed="rId4"/>
          <a:srcRect l="48148" t="16150" r="8642" b="28844"/>
          <a:stretch/>
        </p:blipFill>
        <p:spPr>
          <a:xfrm>
            <a:off x="5673079" y="1909763"/>
            <a:ext cx="4104457" cy="3437929"/>
          </a:xfrm>
          <a:prstGeom prst="rect">
            <a:avLst/>
          </a:prstGeom>
        </p:spPr>
      </p:pic>
    </p:spTree>
    <p:extLst>
      <p:ext uri="{BB962C8B-B14F-4D97-AF65-F5344CB8AC3E}">
        <p14:creationId xmlns:p14="http://schemas.microsoft.com/office/powerpoint/2010/main" val="283654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704527" y="1315244"/>
            <a:ext cx="8456219" cy="5328591"/>
          </a:xfrm>
        </p:spPr>
        <p:txBody>
          <a:bodyPr>
            <a:normAutofit fontScale="92500"/>
          </a:bodyPr>
          <a:lstStyle/>
          <a:p>
            <a:pPr algn="just">
              <a:lnSpc>
                <a:spcPct val="100000"/>
              </a:lnSpc>
            </a:pPr>
            <a:r>
              <a:rPr lang="ru-RU" sz="1600" dirty="0">
                <a:effectLst/>
                <a:latin typeface="Arial" panose="020B0604020202020204" pitchFamily="34" charset="0"/>
                <a:ea typeface="Times New Roman" panose="02020603050405020304" pitchFamily="18" charset="0"/>
                <a:cs typeface="Arial" panose="020B0604020202020204" pitchFamily="34" charset="0"/>
              </a:rPr>
              <a:t>	Оценка воздействия намечаемой хозяйственной и иной деятельности на окружающую среду (ОВОС) – это процесс, способствующий принятию экологически ориентированного управленческого решения о реализации намечаемой хозяйственной или иной деятельности посредством определения возможных неблагоприятных воздействий, оценки экологических последствий, учета общественного мнения, разработки мер по уменьшению и предотвращению воздействий.</a:t>
            </a:r>
          </a:p>
          <a:p>
            <a:pPr indent="450215" algn="just">
              <a:lnSpc>
                <a:spcPct val="100000"/>
              </a:lnSpc>
              <a:spcBef>
                <a:spcPts val="600"/>
              </a:spcBef>
              <a:spcAft>
                <a:spcPts val="6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В процессе оценке воздействия на окружающую среду основными задачами являлись:</a:t>
            </a:r>
          </a:p>
          <a:p>
            <a:pPr marL="342900" lvl="0" indent="-342900" algn="just">
              <a:lnSpc>
                <a:spcPct val="100000"/>
              </a:lnSpc>
              <a:spcBef>
                <a:spcPts val="600"/>
              </a:spcBef>
              <a:buFont typeface="Symbol" panose="05050102010706020507" pitchFamily="18" charset="2"/>
              <a:buChar char=""/>
              <a:tabLst>
                <a:tab pos="630555" algn="l"/>
              </a:tabLst>
            </a:pPr>
            <a:r>
              <a:rPr lang="x-none" sz="1600" dirty="0">
                <a:effectLst/>
                <a:latin typeface="Arial" panose="020B0604020202020204" pitchFamily="34" charset="0"/>
                <a:ea typeface="Calibri" panose="020F0502020204030204" pitchFamily="34" charset="0"/>
                <a:cs typeface="Arial" panose="020B0604020202020204" pitchFamily="34" charset="0"/>
              </a:rPr>
              <a:t>анализ современного состояния компонентов окружающей среды по всем средам, а также социально-экономических условий;</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buFont typeface="Symbol" panose="05050102010706020507" pitchFamily="18" charset="2"/>
              <a:buChar char=""/>
              <a:tabLst>
                <a:tab pos="630555" algn="l"/>
              </a:tabLst>
            </a:pPr>
            <a:r>
              <a:rPr lang="x-none" sz="1600" dirty="0">
                <a:effectLst/>
                <a:latin typeface="Arial" panose="020B0604020202020204" pitchFamily="34" charset="0"/>
                <a:ea typeface="Calibri" panose="020F0502020204030204" pitchFamily="34" charset="0"/>
                <a:cs typeface="Arial" panose="020B0604020202020204" pitchFamily="34" charset="0"/>
              </a:rPr>
              <a:t>выявление негативных факторов воздействия на природную среду в результате реализации намечаемой деятельности;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buFont typeface="Symbol" panose="05050102010706020507" pitchFamily="18" charset="2"/>
              <a:buChar char=""/>
              <a:tabLst>
                <a:tab pos="630555" algn="l"/>
              </a:tabLst>
            </a:pPr>
            <a:r>
              <a:rPr lang="x-none" sz="1600" dirty="0">
                <a:effectLst/>
                <a:latin typeface="Arial" panose="020B0604020202020204" pitchFamily="34" charset="0"/>
                <a:ea typeface="Calibri" panose="020F0502020204030204" pitchFamily="34" charset="0"/>
                <a:cs typeface="Arial" panose="020B0604020202020204" pitchFamily="34" charset="0"/>
              </a:rPr>
              <a:t>анализ воздействия на компоненты окружающей природной среды при реализации намечаемой деятельности;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buFont typeface="Symbol" panose="05050102010706020507" pitchFamily="18" charset="2"/>
              <a:buChar char=""/>
              <a:tabLst>
                <a:tab pos="630555" algn="l"/>
              </a:tabLst>
            </a:pPr>
            <a:r>
              <a:rPr lang="x-none" sz="1600" dirty="0">
                <a:effectLst/>
                <a:latin typeface="Arial" panose="020B0604020202020204" pitchFamily="34" charset="0"/>
                <a:ea typeface="Calibri" panose="020F0502020204030204" pitchFamily="34" charset="0"/>
                <a:cs typeface="Arial" panose="020B0604020202020204" pitchFamily="34" charset="0"/>
              </a:rPr>
              <a:t>прогнозная оценка социально-экономических последствий намечаемой деятельности;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buFont typeface="Symbol" panose="05050102010706020507" pitchFamily="18" charset="2"/>
              <a:buChar char=""/>
              <a:tabLst>
                <a:tab pos="630555" algn="l"/>
              </a:tabLst>
            </a:pPr>
            <a:r>
              <a:rPr lang="x-none" sz="1600" dirty="0">
                <a:effectLst/>
                <a:latin typeface="Arial" panose="020B0604020202020204" pitchFamily="34" charset="0"/>
                <a:ea typeface="Calibri" panose="020F0502020204030204" pitchFamily="34" charset="0"/>
                <a:cs typeface="Arial" panose="020B0604020202020204" pitchFamily="34" charset="0"/>
              </a:rPr>
              <a:t>обоснование выбранного оптимального варианта организации проектируемой деятельности с точки зрения минимального экологического воздействия при оптимальной экономической целесообразности;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Symbol" panose="05050102010706020507" pitchFamily="18" charset="2"/>
              <a:buChar char=""/>
              <a:tabLst>
                <a:tab pos="630555" algn="l"/>
              </a:tabLst>
            </a:pPr>
            <a:r>
              <a:rPr lang="x-none" sz="1600" dirty="0">
                <a:effectLst/>
                <a:latin typeface="Arial" panose="020B0604020202020204" pitchFamily="34" charset="0"/>
                <a:ea typeface="Calibri" panose="020F0502020204030204" pitchFamily="34" charset="0"/>
                <a:cs typeface="Arial" panose="020B0604020202020204" pitchFamily="34" charset="0"/>
              </a:rPr>
              <a:t>разработка </a:t>
            </a:r>
            <a:r>
              <a:rPr lang="ru-RU" sz="1600" dirty="0">
                <a:effectLst/>
                <a:latin typeface="Arial" panose="020B0604020202020204" pitchFamily="34" charset="0"/>
                <a:ea typeface="Calibri" panose="020F0502020204030204" pitchFamily="34" charset="0"/>
                <a:cs typeface="Arial" panose="020B0604020202020204" pitchFamily="34" charset="0"/>
              </a:rPr>
              <a:t>программ производственного экологического контроля (</a:t>
            </a:r>
            <a:r>
              <a:rPr lang="x-none" sz="1600" dirty="0">
                <a:effectLst/>
                <a:latin typeface="Arial" panose="020B0604020202020204" pitchFamily="34" charset="0"/>
                <a:ea typeface="Calibri" panose="020F0502020204030204" pitchFamily="34" charset="0"/>
                <a:cs typeface="Arial" panose="020B0604020202020204" pitchFamily="34" charset="0"/>
              </a:rPr>
              <a:t>систем мониторинга</a:t>
            </a:r>
            <a:r>
              <a:rPr lang="ru-RU" sz="1600" dirty="0">
                <a:effectLst/>
                <a:latin typeface="Arial" panose="020B0604020202020204" pitchFamily="34" charset="0"/>
                <a:ea typeface="Calibri" panose="020F0502020204030204" pitchFamily="34" charset="0"/>
                <a:cs typeface="Arial" panose="020B0604020202020204" pitchFamily="34" charset="0"/>
              </a:rPr>
              <a:t>)</a:t>
            </a:r>
            <a:r>
              <a:rPr lang="x-none" sz="1600" dirty="0">
                <a:effectLst/>
                <a:latin typeface="Arial" panose="020B0604020202020204" pitchFamily="34" charset="0"/>
                <a:ea typeface="Calibri" panose="020F0502020204030204" pitchFamily="34" charset="0"/>
                <a:cs typeface="Arial" panose="020B0604020202020204" pitchFamily="34" charset="0"/>
              </a:rPr>
              <a:t> за компонентами окружающей среды в процессе ре</a:t>
            </a:r>
            <a:r>
              <a:rPr lang="ru-RU" sz="1600" dirty="0">
                <a:effectLst/>
                <a:latin typeface="Arial" panose="020B0604020202020204" pitchFamily="34" charset="0"/>
                <a:ea typeface="Calibri" panose="020F0502020204030204" pitchFamily="34" charset="0"/>
                <a:cs typeface="Arial" panose="020B0604020202020204" pitchFamily="34" charset="0"/>
              </a:rPr>
              <a:t>культивации </a:t>
            </a:r>
            <a:r>
              <a:rPr lang="x-none" sz="1600" dirty="0">
                <a:effectLst/>
                <a:latin typeface="Arial" panose="020B0604020202020204" pitchFamily="34" charset="0"/>
                <a:ea typeface="Calibri" panose="020F0502020204030204" pitchFamily="34" charset="0"/>
                <a:cs typeface="Arial" panose="020B0604020202020204" pitchFamily="34" charset="0"/>
              </a:rPr>
              <a:t>объекта.</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endParaRPr lang="ru-RU" sz="1600" dirty="0"/>
          </a:p>
        </p:txBody>
      </p:sp>
      <p:sp>
        <p:nvSpPr>
          <p:cNvPr id="11" name="Rectangle 21"/>
          <p:cNvSpPr>
            <a:spLocks noChangeArrowheads="1"/>
          </p:cNvSpPr>
          <p:nvPr/>
        </p:nvSpPr>
        <p:spPr bwMode="auto">
          <a:xfrm>
            <a:off x="216173" y="245061"/>
            <a:ext cx="9432925" cy="823327"/>
          </a:xfrm>
          <a:prstGeom prst="rect">
            <a:avLst/>
          </a:prstGeom>
          <a:noFill/>
          <a:ln>
            <a:noFill/>
          </a:ln>
          <a:effectLst/>
        </p:spPr>
        <p:txBody>
          <a:bodyPr lIns="97957" tIns="48979" rIns="97957" bIns="48979" anchor="ctr"/>
          <a:lstStyle/>
          <a:p>
            <a:pPr algn="ctr" defTabSz="1049338">
              <a:defRPr/>
            </a:pPr>
            <a:r>
              <a:rPr lang="ru-RU" sz="2600" b="1" i="1" dirty="0">
                <a:solidFill>
                  <a:schemeClr val="accent6">
                    <a:lumMod val="50000"/>
                  </a:schemeClr>
                </a:solidFill>
                <a:effectLst>
                  <a:outerShdw blurRad="38100" dist="38100" dir="2700000" algn="tl">
                    <a:srgbClr val="000000"/>
                  </a:outerShdw>
                </a:effectLst>
                <a:latin typeface="Tahoma" pitchFamily="34" charset="0"/>
              </a:rPr>
              <a:t>Оценка воздействия намечаемой хозяйственной и иной деятельности на окружающую среду (ОВОС)</a:t>
            </a:r>
          </a:p>
        </p:txBody>
      </p:sp>
    </p:spTree>
    <p:extLst>
      <p:ext uri="{BB962C8B-B14F-4D97-AF65-F5344CB8AC3E}">
        <p14:creationId xmlns:p14="http://schemas.microsoft.com/office/powerpoint/2010/main" val="353793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704527" y="1243236"/>
            <a:ext cx="8456219" cy="5688631"/>
          </a:xfrm>
        </p:spPr>
        <p:txBody>
          <a:bodyPr>
            <a:normAutofit fontScale="85000" lnSpcReduction="10000"/>
          </a:bodyPr>
          <a:lstStyle/>
          <a:p>
            <a:pPr indent="538163" algn="just">
              <a:lnSpc>
                <a:spcPct val="120000"/>
              </a:lnSpc>
            </a:pPr>
            <a:r>
              <a:rPr lang="ru-RU" altLang="ru-RU" sz="1700" dirty="0">
                <a:latin typeface="Arial" panose="020B0604020202020204" pitchFamily="34" charset="0"/>
                <a:cs typeface="Arial" panose="020B0604020202020204" pitchFamily="34" charset="0"/>
              </a:rPr>
              <a:t>При  разработке  проектных материалов   были проведены комплексные исследования компонентов окружающей среды</a:t>
            </a:r>
            <a:r>
              <a:rPr lang="en-US" altLang="ru-RU" sz="1700" dirty="0">
                <a:latin typeface="Arial" panose="020B0604020202020204" pitchFamily="34" charset="0"/>
                <a:cs typeface="Arial" panose="020B0604020202020204" pitchFamily="34" charset="0"/>
              </a:rPr>
              <a:t>  </a:t>
            </a:r>
            <a:r>
              <a:rPr lang="ru-RU" altLang="ru-RU" sz="1700" dirty="0">
                <a:latin typeface="Arial" panose="020B0604020202020204" pitchFamily="34" charset="0"/>
                <a:cs typeface="Arial" panose="020B0604020202020204" pitchFamily="34" charset="0"/>
              </a:rPr>
              <a:t>в районе проектируемого объекта</a:t>
            </a:r>
            <a:r>
              <a:rPr lang="en-US" altLang="ru-RU" sz="1700" dirty="0">
                <a:latin typeface="Arial" panose="020B0604020202020204" pitchFamily="34" charset="0"/>
                <a:cs typeface="Arial" panose="020B0604020202020204" pitchFamily="34" charset="0"/>
              </a:rPr>
              <a:t>:</a:t>
            </a:r>
            <a:r>
              <a:rPr lang="ru-RU" altLang="ru-RU" sz="1700" dirty="0">
                <a:latin typeface="Arial" panose="020B0604020202020204" pitchFamily="34" charset="0"/>
                <a:cs typeface="Arial" panose="020B0604020202020204" pitchFamily="34" charset="0"/>
              </a:rPr>
              <a:t> </a:t>
            </a:r>
            <a:endParaRPr lang="en-US" altLang="ru-RU" sz="1700" dirty="0">
              <a:latin typeface="Arial" panose="020B0604020202020204" pitchFamily="34" charset="0"/>
              <a:cs typeface="Arial" panose="020B0604020202020204" pitchFamily="34" charset="0"/>
            </a:endParaRPr>
          </a:p>
          <a:p>
            <a:pPr marL="719138" indent="177800" algn="just">
              <a:lnSpc>
                <a:spcPct val="120000"/>
              </a:lnSpc>
              <a:buFont typeface="Arial" panose="020B0604020202020204" pitchFamily="34" charset="0"/>
              <a:buChar char="•"/>
            </a:pPr>
            <a:r>
              <a:rPr lang="ru-RU" altLang="ru-RU" sz="1700" dirty="0">
                <a:latin typeface="Arial" panose="020B0604020202020204" pitchFamily="34" charset="0"/>
                <a:cs typeface="Arial" panose="020B0604020202020204" pitchFamily="34" charset="0"/>
              </a:rPr>
              <a:t> Инженерно-геодезические изыскания</a:t>
            </a:r>
            <a:r>
              <a:rPr lang="en-US" altLang="ru-RU" sz="1700" dirty="0">
                <a:latin typeface="Arial" panose="020B0604020202020204" pitchFamily="34" charset="0"/>
                <a:cs typeface="Arial" panose="020B0604020202020204" pitchFamily="34" charset="0"/>
              </a:rPr>
              <a:t>;</a:t>
            </a:r>
            <a:endParaRPr lang="ru-RU" altLang="ru-RU" sz="1700" dirty="0">
              <a:latin typeface="Arial" panose="020B0604020202020204" pitchFamily="34" charset="0"/>
              <a:cs typeface="Arial" panose="020B0604020202020204" pitchFamily="34" charset="0"/>
            </a:endParaRPr>
          </a:p>
          <a:p>
            <a:pPr marL="719138" indent="177800" algn="just">
              <a:lnSpc>
                <a:spcPct val="120000"/>
              </a:lnSpc>
              <a:buFont typeface="Arial" panose="020B0604020202020204" pitchFamily="34" charset="0"/>
              <a:buChar char="•"/>
            </a:pPr>
            <a:r>
              <a:rPr lang="ru-RU" altLang="ru-RU" sz="1700" dirty="0">
                <a:latin typeface="Arial" panose="020B0604020202020204" pitchFamily="34" charset="0"/>
                <a:cs typeface="Arial" panose="020B0604020202020204" pitchFamily="34" charset="0"/>
              </a:rPr>
              <a:t> Инженерно-экологические изыскания,</a:t>
            </a:r>
            <a:endParaRPr lang="en-US" altLang="ru-RU" sz="1700" dirty="0">
              <a:latin typeface="Arial" panose="020B0604020202020204" pitchFamily="34" charset="0"/>
              <a:cs typeface="Arial" panose="020B0604020202020204" pitchFamily="34" charset="0"/>
            </a:endParaRPr>
          </a:p>
          <a:p>
            <a:pPr marL="719138" indent="177800" algn="just">
              <a:lnSpc>
                <a:spcPct val="120000"/>
              </a:lnSpc>
              <a:buFont typeface="Arial" panose="020B0604020202020204" pitchFamily="34" charset="0"/>
              <a:buChar char="•"/>
            </a:pPr>
            <a:r>
              <a:rPr lang="ru-RU" altLang="ru-RU" sz="1700" dirty="0">
                <a:latin typeface="Arial" panose="020B0604020202020204" pitchFamily="34" charset="0"/>
                <a:cs typeface="Arial" panose="020B0604020202020204" pitchFamily="34" charset="0"/>
              </a:rPr>
              <a:t> Инженерно-геологические изыскания, </a:t>
            </a:r>
            <a:endParaRPr lang="en-US" altLang="ru-RU" sz="1700" dirty="0">
              <a:latin typeface="Arial" panose="020B0604020202020204" pitchFamily="34" charset="0"/>
              <a:cs typeface="Arial" panose="020B0604020202020204" pitchFamily="34" charset="0"/>
            </a:endParaRPr>
          </a:p>
          <a:p>
            <a:pPr marL="719138" indent="177800" algn="just">
              <a:lnSpc>
                <a:spcPct val="120000"/>
              </a:lnSpc>
              <a:buFont typeface="Arial" panose="020B0604020202020204" pitchFamily="34" charset="0"/>
              <a:buChar char="•"/>
            </a:pPr>
            <a:r>
              <a:rPr lang="ru-RU" altLang="ru-RU" sz="1700" dirty="0">
                <a:latin typeface="Arial" panose="020B0604020202020204" pitchFamily="34" charset="0"/>
                <a:cs typeface="Arial" panose="020B0604020202020204" pitchFamily="34" charset="0"/>
              </a:rPr>
              <a:t> Инженерно- гидрометеорологические изыскания.</a:t>
            </a:r>
          </a:p>
          <a:p>
            <a:pPr indent="538163" algn="just">
              <a:lnSpc>
                <a:spcPct val="120000"/>
              </a:lnSpc>
            </a:pPr>
            <a:r>
              <a:rPr lang="ru-RU" altLang="ru-RU" sz="1700" dirty="0">
                <a:latin typeface="Arial" panose="020B0604020202020204" pitchFamily="34" charset="0"/>
                <a:cs typeface="Arial" panose="020B0604020202020204" pitchFamily="34" charset="0"/>
              </a:rPr>
              <a:t>Подробные сведения о состоянии ОС в районе проектируемого объекта представлены в составе проектных материалов и отчетов по изысканиям.</a:t>
            </a:r>
          </a:p>
          <a:p>
            <a:pPr indent="538163" algn="just">
              <a:lnSpc>
                <a:spcPct val="120000"/>
              </a:lnSpc>
            </a:pPr>
            <a:r>
              <a:rPr lang="ru-RU" altLang="ru-RU" sz="1700" dirty="0">
                <a:latin typeface="Arial" panose="020B0604020202020204" pitchFamily="34" charset="0"/>
                <a:cs typeface="Arial" panose="020B0604020202020204" pitchFamily="34" charset="0"/>
              </a:rPr>
              <a:t>В материалах ОВОС представлена комплексная оценка воздействия проектируемого объекта на компоненты ОС  при реализации намечаемой деятельности. </a:t>
            </a:r>
          </a:p>
          <a:p>
            <a:pPr indent="538163" algn="just">
              <a:lnSpc>
                <a:spcPct val="120000"/>
              </a:lnSpc>
            </a:pPr>
            <a:endParaRPr lang="ru-RU" altLang="ru-RU" sz="1700" dirty="0">
              <a:latin typeface="Arial" panose="020B0604020202020204" pitchFamily="34" charset="0"/>
              <a:cs typeface="Arial" panose="020B0604020202020204" pitchFamily="34" charset="0"/>
            </a:endParaRPr>
          </a:p>
          <a:p>
            <a:pPr>
              <a:lnSpc>
                <a:spcPct val="120000"/>
              </a:lnSpc>
            </a:pPr>
            <a:r>
              <a:rPr lang="ru-RU" altLang="ru-RU" sz="2200" b="1" i="1" u="sng" dirty="0">
                <a:solidFill>
                  <a:schemeClr val="accent6">
                    <a:lumMod val="50000"/>
                  </a:schemeClr>
                </a:solidFill>
                <a:effectLst>
                  <a:outerShdw blurRad="38100" dist="38100" dir="2700000" algn="tl">
                    <a:srgbClr val="000000"/>
                  </a:outerShdw>
                </a:effectLst>
                <a:latin typeface="Tahoma" pitchFamily="34" charset="0"/>
              </a:rPr>
              <a:t>Оценка воздействия на атмосферный воздух</a:t>
            </a:r>
          </a:p>
          <a:p>
            <a:pPr indent="538163" algn="just">
              <a:lnSpc>
                <a:spcPct val="120000"/>
              </a:lnSpc>
            </a:pPr>
            <a:r>
              <a:rPr lang="ru-RU" sz="1700" dirty="0">
                <a:effectLst/>
                <a:latin typeface="Arial" panose="020B0604020202020204" pitchFamily="34" charset="0"/>
                <a:ea typeface="Times New Roman" panose="02020603050405020304" pitchFamily="18" charset="0"/>
                <a:cs typeface="Arial" panose="020B0604020202020204" pitchFamily="34" charset="0"/>
              </a:rPr>
              <a:t>На основании анализа результатов выполненных расчетов по определению прогнозируемых уровней загрязнения атмосферного воздуха выявлено, что значения максимальных приземных концентраций по всем загрязняющим веществам (с учетом фона) на </a:t>
            </a:r>
            <a:r>
              <a:rPr lang="ru-RU" sz="1700" dirty="0" smtClean="0">
                <a:effectLst/>
                <a:latin typeface="Arial" panose="020B0604020202020204" pitchFamily="34" charset="0"/>
                <a:ea typeface="Times New Roman" panose="02020603050405020304" pitchFamily="18" charset="0"/>
                <a:cs typeface="Arial" panose="020B0604020202020204" pitchFamily="34" charset="0"/>
              </a:rPr>
              <a:t>границе</a:t>
            </a:r>
            <a:r>
              <a:rPr lang="en-US" sz="1700" dirty="0" smtClean="0">
                <a:effectLst/>
                <a:latin typeface="Arial" panose="020B0604020202020204" pitchFamily="34" charset="0"/>
                <a:ea typeface="Times New Roman" panose="02020603050405020304" pitchFamily="18" charset="0"/>
                <a:cs typeface="Arial" panose="020B0604020202020204" pitchFamily="34" charset="0"/>
              </a:rPr>
              <a:t> </a:t>
            </a:r>
            <a:r>
              <a:rPr lang="ru-RU" sz="1700" dirty="0" smtClean="0">
                <a:effectLst/>
                <a:latin typeface="Arial" panose="020B0604020202020204" pitchFamily="34" charset="0"/>
                <a:ea typeface="Times New Roman" panose="02020603050405020304" pitchFamily="18" charset="0"/>
                <a:cs typeface="Arial" panose="020B0604020202020204" pitchFamily="34" charset="0"/>
              </a:rPr>
              <a:t>производственной площадки предприятия</a:t>
            </a:r>
            <a:r>
              <a:rPr lang="en-US" sz="1700" dirty="0" smtClean="0">
                <a:effectLst/>
                <a:latin typeface="Arial" panose="020B0604020202020204" pitchFamily="34" charset="0"/>
                <a:ea typeface="Times New Roman" panose="02020603050405020304" pitchFamily="18" charset="0"/>
                <a:cs typeface="Arial" panose="020B0604020202020204" pitchFamily="34" charset="0"/>
              </a:rPr>
              <a:t>, </a:t>
            </a:r>
            <a:r>
              <a:rPr lang="ru-RU" sz="1700" dirty="0" smtClean="0">
                <a:effectLst/>
                <a:latin typeface="Arial" panose="020B0604020202020204" pitchFamily="34" charset="0"/>
                <a:ea typeface="Times New Roman" panose="02020603050405020304" pitchFamily="18" charset="0"/>
                <a:cs typeface="Arial" panose="020B0604020202020204" pitchFamily="34" charset="0"/>
              </a:rPr>
              <a:t> </a:t>
            </a:r>
            <a:r>
              <a:rPr lang="ru-RU" sz="1700" dirty="0">
                <a:effectLst/>
                <a:latin typeface="Arial" panose="020B0604020202020204" pitchFamily="34" charset="0"/>
                <a:ea typeface="Times New Roman" panose="02020603050405020304" pitchFamily="18" charset="0"/>
                <a:cs typeface="Arial" panose="020B0604020202020204" pitchFamily="34" charset="0"/>
              </a:rPr>
              <a:t>установленной санитарно-защитной зоны, на границе жилой застройки не превышают гигиенические нормативы для населенных мест.</a:t>
            </a:r>
            <a:r>
              <a:rPr lang="ru-RU" sz="1700" dirty="0">
                <a:latin typeface="Arial" panose="020B0604020202020204" pitchFamily="34" charset="0"/>
                <a:cs typeface="Arial" panose="020B0604020202020204" pitchFamily="34" charset="0"/>
              </a:rPr>
              <a:t>	</a:t>
            </a:r>
            <a:endParaRPr lang="ru-RU" sz="1800" dirty="0">
              <a:latin typeface="Times New Roman" panose="02020603050405020304" pitchFamily="18" charset="0"/>
            </a:endParaRPr>
          </a:p>
          <a:p>
            <a:endParaRPr lang="ru-RU" sz="1600" dirty="0"/>
          </a:p>
        </p:txBody>
      </p:sp>
      <p:sp>
        <p:nvSpPr>
          <p:cNvPr id="13" name="Rectangle 21"/>
          <p:cNvSpPr>
            <a:spLocks noChangeArrowheads="1"/>
          </p:cNvSpPr>
          <p:nvPr/>
        </p:nvSpPr>
        <p:spPr bwMode="auto">
          <a:xfrm>
            <a:off x="216173" y="245061"/>
            <a:ext cx="9432925" cy="823327"/>
          </a:xfrm>
          <a:prstGeom prst="rect">
            <a:avLst/>
          </a:prstGeom>
          <a:noFill/>
          <a:ln>
            <a:noFill/>
          </a:ln>
          <a:effectLst/>
        </p:spPr>
        <p:txBody>
          <a:bodyPr lIns="97957" tIns="48979" rIns="97957" bIns="48979" anchor="ctr"/>
          <a:lstStyle/>
          <a:p>
            <a:pPr algn="ctr" defTabSz="1049338">
              <a:defRPr/>
            </a:pPr>
            <a:r>
              <a:rPr lang="ru-RU" sz="2600" b="1" i="1" dirty="0">
                <a:solidFill>
                  <a:schemeClr val="accent6">
                    <a:lumMod val="50000"/>
                  </a:schemeClr>
                </a:solidFill>
                <a:effectLst>
                  <a:outerShdw blurRad="38100" dist="38100" dir="2700000" algn="tl">
                    <a:srgbClr val="000000"/>
                  </a:outerShdw>
                </a:effectLst>
                <a:latin typeface="Tahoma" pitchFamily="34" charset="0"/>
              </a:rPr>
              <a:t>Оценка воздействия намечаемой хозяйственной и иной деятельности на окружающую среду (ОВОС)</a:t>
            </a:r>
          </a:p>
        </p:txBody>
      </p:sp>
    </p:spTree>
    <p:extLst>
      <p:ext uri="{BB962C8B-B14F-4D97-AF65-F5344CB8AC3E}">
        <p14:creationId xmlns:p14="http://schemas.microsoft.com/office/powerpoint/2010/main" val="327844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704527" y="1243236"/>
            <a:ext cx="8456219" cy="5688631"/>
          </a:xfrm>
        </p:spPr>
        <p:txBody>
          <a:bodyPr>
            <a:normAutofit/>
          </a:bodyPr>
          <a:lstStyle/>
          <a:p>
            <a:pPr indent="538163" algn="just">
              <a:lnSpc>
                <a:spcPct val="100000"/>
              </a:lnSpc>
            </a:pPr>
            <a:r>
              <a:rPr lang="ru-RU" sz="1600" dirty="0">
                <a:latin typeface="Arial" panose="020B0604020202020204" pitchFamily="34" charset="0"/>
                <a:cs typeface="Arial" panose="020B0604020202020204" pitchFamily="34" charset="0"/>
              </a:rPr>
              <a:t>Расчетные эквивалентные и максимальные  уровни  звука, уровни звукового давления   в расчетных точках на границе СЗЗ  и у ближайших нормируемых объектов для дневного и ночного времени  суток соответствуют нормативным значениям </a:t>
            </a:r>
            <a:r>
              <a:rPr lang="ru-RU" sz="1600" dirty="0" smtClean="0">
                <a:latin typeface="Arial" panose="020B0604020202020204" pitchFamily="34" charset="0"/>
                <a:ea typeface="Times New Roman" panose="02020603050405020304" pitchFamily="18" charset="0"/>
                <a:cs typeface="Arial" panose="020B0604020202020204" pitchFamily="34" charset="0"/>
              </a:rPr>
              <a:t>.</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indent="538163" algn="just">
              <a:lnSpc>
                <a:spcPct val="100000"/>
              </a:lnSpc>
            </a:pPr>
            <a:r>
              <a:rPr lang="ru-RU" sz="1600" dirty="0">
                <a:effectLst/>
                <a:latin typeface="Arial" panose="020B0604020202020204" pitchFamily="34" charset="0"/>
                <a:ea typeface="Times New Roman" panose="02020603050405020304" pitchFamily="18" charset="0"/>
                <a:cs typeface="Arial" panose="020B0604020202020204" pitchFamily="34" charset="0"/>
              </a:rPr>
              <a:t>На основании анализа результатов выполненных расчетов по определению прогнозируемых уровней загрязнения атмосферного воздуха выявлено, что значения максимальных приземных концентраций по всем загрязняющим веществам (с учетом фона) на границе установленной санитарно-защитной зоны, на границе жилой застройки не превышают гигиенические нормативы для населенных мест.</a:t>
            </a:r>
          </a:p>
          <a:p>
            <a:pPr algn="just">
              <a:lnSpc>
                <a:spcPct val="100000"/>
              </a:lnSpc>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r>
              <a:rPr lang="ru-RU" altLang="ru-RU" sz="2000" b="1" i="1" u="sng" dirty="0">
                <a:solidFill>
                  <a:schemeClr val="accent6">
                    <a:lumMod val="50000"/>
                  </a:schemeClr>
                </a:solidFill>
                <a:effectLst>
                  <a:outerShdw blurRad="38100" dist="38100" dir="2700000" algn="tl">
                    <a:srgbClr val="000000"/>
                  </a:outerShdw>
                </a:effectLst>
                <a:latin typeface="Tahoma" pitchFamily="34" charset="0"/>
              </a:rPr>
              <a:t>Оценка воздействия на подземные и поверхностные воды </a:t>
            </a:r>
          </a:p>
          <a:p>
            <a:pPr indent="538163" algn="just">
              <a:lnSpc>
                <a:spcPct val="100000"/>
              </a:lnSpc>
            </a:pPr>
            <a:r>
              <a:rPr lang="ru-RU" sz="1600" b="0" dirty="0">
                <a:effectLst/>
                <a:latin typeface="Arial" panose="020B0604020202020204" pitchFamily="34" charset="0"/>
                <a:ea typeface="Times New Roman" panose="02020603050405020304" pitchFamily="18" charset="0"/>
                <a:cs typeface="Arial" panose="020B0604020202020204" pitchFamily="34" charset="0"/>
              </a:rPr>
              <a:t>Системы водоснабжения на шламонакопителе не предусмотрены, ввиду отсутствия производственной необходимости. </a:t>
            </a:r>
            <a:endParaRPr lang="ru-RU" sz="1600" b="1" dirty="0">
              <a:effectLst/>
              <a:latin typeface="Arial" panose="020B0604020202020204" pitchFamily="34" charset="0"/>
              <a:ea typeface="Times New Roman" panose="02020603050405020304" pitchFamily="18" charset="0"/>
              <a:cs typeface="Arial" panose="020B0604020202020204" pitchFamily="34" charset="0"/>
            </a:endParaRPr>
          </a:p>
          <a:p>
            <a:pPr indent="538163" algn="just">
              <a:lnSpc>
                <a:spcPct val="100000"/>
              </a:lnSpc>
            </a:pPr>
            <a:r>
              <a:rPr lang="en-US" sz="1600" b="1" i="1" dirty="0">
                <a:effectLst/>
                <a:latin typeface="Arial" panose="020B0604020202020204" pitchFamily="34" charset="0"/>
                <a:ea typeface="Times New Roman" panose="02020603050405020304" pitchFamily="18" charset="0"/>
                <a:cs typeface="Arial" panose="020B0604020202020204" pitchFamily="34" charset="0"/>
              </a:rPr>
              <a:t>C</a:t>
            </a:r>
            <a:r>
              <a:rPr lang="ru-RU" sz="1600" b="1" i="1" dirty="0" err="1">
                <a:effectLst/>
                <a:latin typeface="Arial" panose="020B0604020202020204" pitchFamily="34" charset="0"/>
                <a:ea typeface="Times New Roman" panose="02020603050405020304" pitchFamily="18" charset="0"/>
                <a:cs typeface="Arial" panose="020B0604020202020204" pitchFamily="34" charset="0"/>
              </a:rPr>
              <a:t>брос</a:t>
            </a:r>
            <a:r>
              <a:rPr lang="ru-RU" sz="1600" b="1" i="1" dirty="0">
                <a:effectLst/>
                <a:latin typeface="Arial" panose="020B0604020202020204" pitchFamily="34" charset="0"/>
                <a:ea typeface="Times New Roman" panose="02020603050405020304" pitchFamily="18" charset="0"/>
                <a:cs typeface="Arial" panose="020B0604020202020204" pitchFamily="34" charset="0"/>
              </a:rPr>
              <a:t> сточных вод из  шламонакопителя  в водные объекты не производится.</a:t>
            </a:r>
            <a:r>
              <a:rPr lang="ru-RU" sz="1600" dirty="0">
                <a:effectLst/>
                <a:latin typeface="Arial" panose="020B0604020202020204" pitchFamily="34" charset="0"/>
                <a:ea typeface="Times New Roman" panose="02020603050405020304" pitchFamily="18" charset="0"/>
                <a:cs typeface="Arial" panose="020B0604020202020204" pitchFamily="34" charset="0"/>
              </a:rPr>
              <a:t> Поверхностный сток, поступающий в шламонакопитель,  по водоотводным канавам отводится на сооружения возврата осветленной воды и далее по подземному трубопроводу перекачиваются на очистные сооружения  предприятия для последующей очистки и сброса в водный объект. </a:t>
            </a:r>
          </a:p>
          <a:p>
            <a:pPr algn="just"/>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endParaRPr lang="ru-RU" sz="1600" dirty="0"/>
          </a:p>
        </p:txBody>
      </p:sp>
      <p:sp>
        <p:nvSpPr>
          <p:cNvPr id="13" name="Rectangle 21"/>
          <p:cNvSpPr>
            <a:spLocks noChangeArrowheads="1"/>
          </p:cNvSpPr>
          <p:nvPr/>
        </p:nvSpPr>
        <p:spPr bwMode="auto">
          <a:xfrm>
            <a:off x="216173" y="245061"/>
            <a:ext cx="9432925" cy="823327"/>
          </a:xfrm>
          <a:prstGeom prst="rect">
            <a:avLst/>
          </a:prstGeom>
          <a:noFill/>
          <a:ln>
            <a:noFill/>
          </a:ln>
          <a:effectLst/>
        </p:spPr>
        <p:txBody>
          <a:bodyPr lIns="97957" tIns="48979" rIns="97957" bIns="48979" anchor="ctr"/>
          <a:lstStyle/>
          <a:p>
            <a:pPr algn="ctr" defTabSz="1049338">
              <a:defRPr/>
            </a:pPr>
            <a:r>
              <a:rPr lang="ru-RU" sz="2600" b="1" i="1" dirty="0">
                <a:solidFill>
                  <a:schemeClr val="accent6">
                    <a:lumMod val="50000"/>
                  </a:schemeClr>
                </a:solidFill>
                <a:effectLst>
                  <a:outerShdw blurRad="38100" dist="38100" dir="2700000" algn="tl">
                    <a:srgbClr val="000000"/>
                  </a:outerShdw>
                </a:effectLst>
                <a:latin typeface="Tahoma" pitchFamily="34" charset="0"/>
              </a:rPr>
              <a:t>Оценка воздействия намечаемой хозяйственной и иной деятельности на окружающую среду (ОВОС)</a:t>
            </a:r>
          </a:p>
        </p:txBody>
      </p:sp>
    </p:spTree>
    <p:extLst>
      <p:ext uri="{BB962C8B-B14F-4D97-AF65-F5344CB8AC3E}">
        <p14:creationId xmlns:p14="http://schemas.microsoft.com/office/powerpoint/2010/main" val="297280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704527" y="1243236"/>
            <a:ext cx="8456219" cy="5688631"/>
          </a:xfrm>
        </p:spPr>
        <p:txBody>
          <a:bodyPr>
            <a:normAutofit/>
          </a:bodyPr>
          <a:lstStyle/>
          <a:p>
            <a:pPr marL="90170" indent="450215" algn="just">
              <a:lnSpc>
                <a:spcPct val="107000"/>
              </a:lnSpc>
              <a:spcBef>
                <a:spcPts val="600"/>
              </a:spcBef>
              <a:spcAft>
                <a:spcPts val="800"/>
              </a:spcAft>
              <a:tabLst>
                <a:tab pos="3175000" algn="l"/>
              </a:tabLst>
            </a:pPr>
            <a:r>
              <a:rPr lang="ru-RU" sz="2000" b="1" i="1" u="sng" dirty="0">
                <a:solidFill>
                  <a:schemeClr val="accent6">
                    <a:lumMod val="50000"/>
                  </a:schemeClr>
                </a:solidFill>
                <a:effectLst>
                  <a:outerShdw blurRad="38100" dist="38100" dir="2700000" algn="tl">
                    <a:srgbClr val="000000"/>
                  </a:outerShdw>
                </a:effectLst>
                <a:latin typeface="Tahoma" pitchFamily="34" charset="0"/>
              </a:rPr>
              <a:t>Воздействие на подземные воды</a:t>
            </a:r>
          </a:p>
          <a:p>
            <a:pPr indent="534988" algn="just">
              <a:lnSpc>
                <a:spcPct val="100000"/>
              </a:lnSpc>
            </a:pPr>
            <a:r>
              <a:rPr lang="ru-RU" sz="1600" dirty="0">
                <a:latin typeface="Arial" panose="020B0604020202020204" pitchFamily="34" charset="0"/>
                <a:cs typeface="Arial" panose="020B0604020202020204" pitchFamily="34" charset="0"/>
              </a:rPr>
              <a:t>Для предотвращения воздействия на грунтовые воды по  дну </a:t>
            </a:r>
            <a:r>
              <a:rPr lang="ru-RU" sz="1600" dirty="0" err="1">
                <a:latin typeface="Arial" panose="020B0604020202020204" pitchFamily="34" charset="0"/>
                <a:cs typeface="Arial" panose="020B0604020202020204" pitchFamily="34" charset="0"/>
              </a:rPr>
              <a:t>шламонакопителя</a:t>
            </a:r>
            <a:r>
              <a:rPr lang="ru-RU" sz="1600" dirty="0">
                <a:latin typeface="Arial" panose="020B0604020202020204" pitchFamily="34" charset="0"/>
                <a:cs typeface="Arial" panose="020B0604020202020204" pitchFamily="34" charset="0"/>
              </a:rPr>
              <a:t> выполнено устройство противофильтрационного экрана, состоящего из суглинисто-глиняного слоя мощностью 0,5 м, на который уложен защитный слой толщиной 0,5 м из песчаного грунта.</a:t>
            </a:r>
          </a:p>
          <a:p>
            <a:pPr indent="534988" algn="just">
              <a:lnSpc>
                <a:spcPct val="100000"/>
              </a:lnSpc>
            </a:pPr>
            <a:r>
              <a:rPr lang="ru-RU" sz="1600" dirty="0">
                <a:latin typeface="Arial" panose="020B0604020202020204" pitchFamily="34" charset="0"/>
                <a:cs typeface="Arial" panose="020B0604020202020204" pitchFamily="34" charset="0"/>
              </a:rPr>
              <a:t>По верховому откосу ограждающей дамбы и откосам разделительной дамбы установлен противофильтрационный экран из полиэтиленовой пленки, заключенной между двумя слоями рубероида. Защитный слой толщиной 0,66 м – из песка. Для предотвращения размыва песчаного слоя уложен щебень слоем толщиной 0,15 м. низовой откос дамбы покрыт растительным слоем с посевом трав. Откосы струенаправляющих дамб закреплены щебеночным слоем толщиной 0,15 м.</a:t>
            </a:r>
          </a:p>
          <a:p>
            <a:pPr indent="534988" algn="just">
              <a:lnSpc>
                <a:spcPct val="100000"/>
              </a:lnSpc>
            </a:pPr>
            <a:r>
              <a:rPr lang="ru-RU" sz="1600" dirty="0">
                <a:latin typeface="Arial" panose="020B0604020202020204" pitchFamily="34" charset="0"/>
                <a:cs typeface="Arial" panose="020B0604020202020204" pitchFamily="34" charset="0"/>
              </a:rPr>
              <a:t>Учитывая конструктивные решения шламонакопителя воздействие объекта на грунтовые воды не прогнозируется. </a:t>
            </a:r>
          </a:p>
          <a:p>
            <a:pPr>
              <a:lnSpc>
                <a:spcPct val="100000"/>
              </a:lnSpc>
            </a:pPr>
            <a:endParaRPr lang="ru-RU" sz="1600" b="1" dirty="0">
              <a:effectLst/>
              <a:latin typeface="Arial" panose="020B0604020202020204" pitchFamily="34" charset="0"/>
              <a:ea typeface="Times New Roman" panose="02020603050405020304" pitchFamily="18" charset="0"/>
              <a:cs typeface="Arial" panose="020B0604020202020204" pitchFamily="34" charset="0"/>
            </a:endParaRPr>
          </a:p>
          <a:p>
            <a:pPr indent="538163" algn="just">
              <a:lnSpc>
                <a:spcPct val="100000"/>
              </a:lnSpc>
            </a:pPr>
            <a:r>
              <a:rPr lang="ru-RU" sz="1600" b="1" i="1" dirty="0">
                <a:effectLst/>
                <a:latin typeface="Arial" panose="020B0604020202020204" pitchFamily="34" charset="0"/>
                <a:ea typeface="Times New Roman" panose="02020603050405020304" pitchFamily="18" charset="0"/>
                <a:cs typeface="Arial" panose="020B0604020202020204" pitchFamily="34" charset="0"/>
              </a:rPr>
              <a:t>На основании выше изложенного, воздействие на поверхностные и подземные воды можно назвать допустимым</a:t>
            </a:r>
            <a:r>
              <a:rPr lang="ru-RU" sz="1600" b="1" dirty="0">
                <a:effectLst/>
                <a:latin typeface="Arial" panose="020B0604020202020204" pitchFamily="34" charset="0"/>
                <a:ea typeface="Times New Roman" panose="02020603050405020304" pitchFamily="18" charset="0"/>
                <a:cs typeface="Arial" panose="020B0604020202020204" pitchFamily="34" charset="0"/>
              </a:rPr>
              <a:t>.</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endParaRPr lang="ru-RU" sz="1600" dirty="0"/>
          </a:p>
        </p:txBody>
      </p:sp>
      <p:sp>
        <p:nvSpPr>
          <p:cNvPr id="13" name="Rectangle 21"/>
          <p:cNvSpPr>
            <a:spLocks noChangeArrowheads="1"/>
          </p:cNvSpPr>
          <p:nvPr/>
        </p:nvSpPr>
        <p:spPr bwMode="auto">
          <a:xfrm>
            <a:off x="216173" y="245061"/>
            <a:ext cx="9432925" cy="823327"/>
          </a:xfrm>
          <a:prstGeom prst="rect">
            <a:avLst/>
          </a:prstGeom>
          <a:noFill/>
          <a:ln>
            <a:noFill/>
          </a:ln>
          <a:effectLst/>
        </p:spPr>
        <p:txBody>
          <a:bodyPr lIns="97957" tIns="48979" rIns="97957" bIns="48979" anchor="ctr"/>
          <a:lstStyle/>
          <a:p>
            <a:pPr algn="ctr" defTabSz="1049338">
              <a:defRPr/>
            </a:pPr>
            <a:r>
              <a:rPr lang="ru-RU" sz="2600" b="1" i="1" dirty="0">
                <a:solidFill>
                  <a:schemeClr val="accent6">
                    <a:lumMod val="50000"/>
                  </a:schemeClr>
                </a:solidFill>
                <a:effectLst>
                  <a:outerShdw blurRad="38100" dist="38100" dir="2700000" algn="tl">
                    <a:srgbClr val="000000"/>
                  </a:outerShdw>
                </a:effectLst>
                <a:latin typeface="Tahoma" pitchFamily="34" charset="0"/>
              </a:rPr>
              <a:t>Оценка воздействия намечаемой хозяйственной и иной деятельности на окружающую среду (ОВОС)</a:t>
            </a:r>
          </a:p>
        </p:txBody>
      </p:sp>
    </p:spTree>
    <p:extLst>
      <p:ext uri="{BB962C8B-B14F-4D97-AF65-F5344CB8AC3E}">
        <p14:creationId xmlns:p14="http://schemas.microsoft.com/office/powerpoint/2010/main" val="142857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704527" y="1243236"/>
            <a:ext cx="8456219" cy="5688631"/>
          </a:xfrm>
        </p:spPr>
        <p:txBody>
          <a:bodyPr>
            <a:normAutofit/>
          </a:bodyPr>
          <a:lstStyle/>
          <a:p>
            <a:pPr indent="538163" algn="just"/>
            <a:r>
              <a:rPr lang="x-none" sz="2000" b="1" i="1" u="sng" dirty="0">
                <a:solidFill>
                  <a:schemeClr val="accent6">
                    <a:lumMod val="50000"/>
                  </a:schemeClr>
                </a:solidFill>
                <a:effectLst>
                  <a:outerShdw blurRad="38100" dist="38100" dir="2700000" algn="tl">
                    <a:srgbClr val="000000"/>
                  </a:outerShdw>
                </a:effectLst>
                <a:latin typeface="Tahoma" pitchFamily="34" charset="0"/>
              </a:rPr>
              <a:t>Оценка воздействия на почвенный покров и земельные ресурсы</a:t>
            </a:r>
            <a:endParaRPr lang="ru-RU" sz="2000" b="1" i="1" u="sng" dirty="0">
              <a:solidFill>
                <a:schemeClr val="accent6">
                  <a:lumMod val="50000"/>
                </a:schemeClr>
              </a:solidFill>
              <a:effectLst>
                <a:outerShdw blurRad="38100" dist="38100" dir="2700000" algn="tl">
                  <a:srgbClr val="000000"/>
                </a:outerShdw>
              </a:effectLst>
              <a:latin typeface="Tahoma" pitchFamily="34" charset="0"/>
            </a:endParaRPr>
          </a:p>
          <a:p>
            <a:pPr indent="538163" algn="just">
              <a:lnSpc>
                <a:spcPct val="100000"/>
              </a:lnSpc>
              <a:spcAft>
                <a:spcPts val="8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Работы по рекультивации будут вестись исключительно во внутренних границах ограждающей дамбы шламонакопителя, не затрагивая прилегающие территории. Транспорт будет доставлять материалы по существующим дорогам. Выемка грунта или природных материалов при производстве работ  на прилегающих территориях не предполагается. </a:t>
            </a:r>
          </a:p>
          <a:p>
            <a:pPr indent="538163" algn="just">
              <a:lnSpc>
                <a:spcPct val="100000"/>
              </a:lnSpc>
              <a:spcAft>
                <a:spcPts val="8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После окончания рекультивации будет сформирован почвенно-растительный слой, с последующей высадкой  многолетних трав. Что окажет положительное воздействие на </a:t>
            </a:r>
            <a:r>
              <a:rPr lang="ru-RU" sz="1600" dirty="0" err="1">
                <a:effectLst/>
                <a:latin typeface="Arial" panose="020B0604020202020204" pitchFamily="34" charset="0"/>
                <a:ea typeface="Times New Roman" panose="02020603050405020304" pitchFamily="18" charset="0"/>
                <a:cs typeface="Arial" panose="020B0604020202020204" pitchFamily="34" charset="0"/>
              </a:rPr>
              <a:t>почвеный</a:t>
            </a:r>
            <a:r>
              <a:rPr lang="ru-RU" sz="1600" dirty="0">
                <a:effectLst/>
                <a:latin typeface="Arial" panose="020B0604020202020204" pitchFamily="34" charset="0"/>
                <a:ea typeface="Times New Roman" panose="02020603050405020304" pitchFamily="18" charset="0"/>
                <a:cs typeface="Arial" panose="020B0604020202020204" pitchFamily="34" charset="0"/>
              </a:rPr>
              <a:t> покров и земельные ресурсы в районе расположения объекта. </a:t>
            </a:r>
          </a:p>
          <a:p>
            <a:pPr indent="538163" algn="just">
              <a:lnSpc>
                <a:spcPct val="100000"/>
              </a:lnSpc>
              <a:spcAft>
                <a:spcPts val="80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indent="538163" algn="just">
              <a:lnSpc>
                <a:spcPct val="100000"/>
              </a:lnSpc>
              <a:spcAft>
                <a:spcPts val="800"/>
              </a:spcAft>
            </a:pPr>
            <a:r>
              <a:rPr lang="ru-RU" sz="1600" b="1" i="1" dirty="0">
                <a:effectLst/>
                <a:latin typeface="Arial" panose="020B0604020202020204" pitchFamily="34" charset="0"/>
                <a:ea typeface="Times New Roman" panose="02020603050405020304" pitchFamily="18" charset="0"/>
                <a:cs typeface="Arial" panose="020B0604020202020204" pitchFamily="34" charset="0"/>
              </a:rPr>
              <a:t>На основании выше изложенного, можно сделать вывод о том, что негативного воздействие  на почвенный покров и земельные ресурсы не прогнозируется.</a:t>
            </a:r>
          </a:p>
          <a:p>
            <a:endParaRPr lang="ru-RU" sz="1600" dirty="0">
              <a:latin typeface="Arial" panose="020B0604020202020204" pitchFamily="34" charset="0"/>
              <a:cs typeface="Arial" panose="020B0604020202020204" pitchFamily="34" charset="0"/>
            </a:endParaRPr>
          </a:p>
        </p:txBody>
      </p:sp>
      <p:sp>
        <p:nvSpPr>
          <p:cNvPr id="13" name="Rectangle 21"/>
          <p:cNvSpPr>
            <a:spLocks noChangeArrowheads="1"/>
          </p:cNvSpPr>
          <p:nvPr/>
        </p:nvSpPr>
        <p:spPr bwMode="auto">
          <a:xfrm>
            <a:off x="216173" y="245061"/>
            <a:ext cx="9432925" cy="823327"/>
          </a:xfrm>
          <a:prstGeom prst="rect">
            <a:avLst/>
          </a:prstGeom>
          <a:noFill/>
          <a:ln>
            <a:noFill/>
          </a:ln>
          <a:effectLst/>
        </p:spPr>
        <p:txBody>
          <a:bodyPr lIns="97957" tIns="48979" rIns="97957" bIns="48979" anchor="ctr"/>
          <a:lstStyle/>
          <a:p>
            <a:pPr algn="ctr" defTabSz="1049338">
              <a:defRPr/>
            </a:pPr>
            <a:r>
              <a:rPr lang="ru-RU" sz="2600" b="1" i="1" dirty="0">
                <a:solidFill>
                  <a:schemeClr val="accent6">
                    <a:lumMod val="50000"/>
                  </a:schemeClr>
                </a:solidFill>
                <a:effectLst>
                  <a:outerShdw blurRad="38100" dist="38100" dir="2700000" algn="tl">
                    <a:srgbClr val="000000"/>
                  </a:outerShdw>
                </a:effectLst>
                <a:latin typeface="Tahoma" pitchFamily="34" charset="0"/>
              </a:rPr>
              <a:t>Оценка воздействия намечаемой хозяйственной и иной деятельности на окружающую среду (ОВОС)</a:t>
            </a:r>
          </a:p>
        </p:txBody>
      </p:sp>
    </p:spTree>
    <p:extLst>
      <p:ext uri="{BB962C8B-B14F-4D97-AF65-F5344CB8AC3E}">
        <p14:creationId xmlns:p14="http://schemas.microsoft.com/office/powerpoint/2010/main" val="3161358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739601" y="30644"/>
            <a:ext cx="8420100" cy="766397"/>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1064070" y="830742"/>
            <a:ext cx="7374460" cy="6029120"/>
          </a:xfrm>
        </p:spPr>
        <p:txBody>
          <a:bodyPr>
            <a:normAutofit/>
          </a:bodyPr>
          <a:lstStyle/>
          <a:p>
            <a:pPr indent="457200" algn="just">
              <a:lnSpc>
                <a:spcPct val="100000"/>
              </a:lnSpc>
              <a:spcAft>
                <a:spcPts val="800"/>
              </a:spcAft>
            </a:pPr>
            <a:endParaRPr lang="ru-RU" sz="160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00000"/>
              </a:lnSpc>
              <a:spcAft>
                <a:spcPts val="800"/>
              </a:spcAft>
            </a:pPr>
            <a:r>
              <a:rPr lang="ru-RU" sz="1600" dirty="0" err="1">
                <a:latin typeface="Arial" panose="020B0604020202020204" pitchFamily="34" charset="0"/>
                <a:ea typeface="Times New Roman" panose="02020603050405020304" pitchFamily="18" charset="0"/>
                <a:cs typeface="Arial" panose="020B0604020202020204" pitchFamily="34" charset="0"/>
              </a:rPr>
              <a:t>Шламонакопитель</a:t>
            </a:r>
            <a:r>
              <a:rPr lang="ru-RU" sz="1600" dirty="0">
                <a:latin typeface="Arial" panose="020B0604020202020204" pitchFamily="34" charset="0"/>
                <a:ea typeface="Times New Roman" panose="02020603050405020304" pitchFamily="18" charset="0"/>
                <a:cs typeface="Arial" panose="020B0604020202020204" pitchFamily="34" charset="0"/>
              </a:rPr>
              <a:t> будет </a:t>
            </a:r>
            <a:r>
              <a:rPr lang="ru-RU" sz="1600" dirty="0" err="1">
                <a:latin typeface="Arial" panose="020B0604020202020204" pitchFamily="34" charset="0"/>
                <a:ea typeface="Times New Roman" panose="02020603050405020304" pitchFamily="18" charset="0"/>
                <a:cs typeface="Arial" panose="020B0604020202020204" pitchFamily="34" charset="0"/>
              </a:rPr>
              <a:t>рекультивироваться</a:t>
            </a:r>
            <a:r>
              <a:rPr lang="ru-RU" sz="1600" dirty="0">
                <a:latin typeface="Arial" panose="020B0604020202020204" pitchFamily="34" charset="0"/>
                <a:ea typeface="Times New Roman" panose="02020603050405020304" pitchFamily="18" charset="0"/>
                <a:cs typeface="Arial" panose="020B0604020202020204" pitchFamily="34" charset="0"/>
              </a:rPr>
              <a:t> экологически безопасными материалами, образующимися при производстве основной продукции предприятия ОАО «</a:t>
            </a:r>
            <a:r>
              <a:rPr lang="ru-RU" sz="1600" dirty="0" err="1">
                <a:latin typeface="Arial" panose="020B0604020202020204" pitchFamily="34" charset="0"/>
                <a:ea typeface="Times New Roman" panose="02020603050405020304" pitchFamily="18" charset="0"/>
                <a:cs typeface="Arial" panose="020B0604020202020204" pitchFamily="34" charset="0"/>
              </a:rPr>
              <a:t>Сясьский</a:t>
            </a:r>
            <a:r>
              <a:rPr lang="ru-RU" sz="1600" dirty="0">
                <a:latin typeface="Arial" panose="020B0604020202020204" pitchFamily="34" charset="0"/>
                <a:ea typeface="Times New Roman" panose="02020603050405020304" pitchFamily="18" charset="0"/>
                <a:cs typeface="Arial" panose="020B0604020202020204" pitchFamily="34" charset="0"/>
              </a:rPr>
              <a:t> ЦБК». Соответственно это не приведет как к дополнительным расходам с экономической точки зрения, так и позволит косвенно сохранить природные ресурсы (песок, грунт, торф), обычно используемые при рекультивации. Кроме того, применение собственных материалов, существенно снизит затраты на транспортировку, и оптимизирует производственный процесс, что в свою очередь  минимизирует негативное влияние на окружающую среду.</a:t>
            </a:r>
          </a:p>
          <a:p>
            <a:pPr indent="457200" algn="just">
              <a:lnSpc>
                <a:spcPct val="100000"/>
              </a:lnSpc>
              <a:spcAft>
                <a:spcPts val="800"/>
              </a:spcAft>
            </a:pPr>
            <a:r>
              <a:rPr lang="ru-RU" sz="1600" dirty="0">
                <a:latin typeface="Arial" panose="020B0604020202020204" pitchFamily="34" charset="0"/>
                <a:ea typeface="Times New Roman" panose="02020603050405020304" pitchFamily="18" charset="0"/>
                <a:cs typeface="Arial" panose="020B0604020202020204" pitchFamily="34" charset="0"/>
              </a:rPr>
              <a:t>Реализация проектных решений повлечет за собой положительную динамику качества компонентов окружающей среды, при условии соблюдения природоохранных требований и мероприятий по охране окружающей среды.</a:t>
            </a:r>
          </a:p>
          <a:p>
            <a:endParaRPr lang="ru-RU" sz="1600" dirty="0"/>
          </a:p>
        </p:txBody>
      </p:sp>
      <p:sp>
        <p:nvSpPr>
          <p:cNvPr id="13" name="Rectangle 21"/>
          <p:cNvSpPr>
            <a:spLocks noChangeArrowheads="1"/>
          </p:cNvSpPr>
          <p:nvPr/>
        </p:nvSpPr>
        <p:spPr bwMode="auto">
          <a:xfrm>
            <a:off x="233188" y="197360"/>
            <a:ext cx="9432925" cy="633381"/>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Заключение</a:t>
            </a:r>
          </a:p>
        </p:txBody>
      </p:sp>
    </p:spTree>
    <p:extLst>
      <p:ext uri="{BB962C8B-B14F-4D97-AF65-F5344CB8AC3E}">
        <p14:creationId xmlns:p14="http://schemas.microsoft.com/office/powerpoint/2010/main" val="109983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806843" y="873532"/>
            <a:ext cx="8456219" cy="6058336"/>
          </a:xfrm>
        </p:spPr>
        <p:txBody>
          <a:bodyPr>
            <a:noAutofit/>
          </a:bodyPr>
          <a:lstStyle/>
          <a:p>
            <a:pPr indent="534988" algn="just">
              <a:lnSpc>
                <a:spcPct val="100000"/>
              </a:lnSpc>
            </a:pPr>
            <a:r>
              <a:rPr lang="ru-RU" sz="1600" dirty="0" err="1">
                <a:latin typeface="Arial" panose="020B0604020202020204" pitchFamily="34" charset="0"/>
                <a:ea typeface="Times New Roman" panose="02020603050405020304" pitchFamily="18" charset="0"/>
                <a:cs typeface="Arial" panose="020B0604020202020204" pitchFamily="34" charset="0"/>
              </a:rPr>
              <a:t>Сясьский</a:t>
            </a:r>
            <a:r>
              <a:rPr lang="ru-RU" sz="1600" dirty="0">
                <a:latin typeface="Arial" panose="020B0604020202020204" pitchFamily="34" charset="0"/>
                <a:ea typeface="Times New Roman" panose="02020603050405020304" pitchFamily="18" charset="0"/>
                <a:cs typeface="Arial" panose="020B0604020202020204" pitchFamily="34" charset="0"/>
              </a:rPr>
              <a:t> ЦБК – один из первых отечественных целлюлозно-бумажных комбинатов введен в эксплуатацию в 1928 году.</a:t>
            </a:r>
          </a:p>
          <a:p>
            <a:pPr indent="534988" algn="just">
              <a:lnSpc>
                <a:spcPct val="100000"/>
              </a:lnSpc>
            </a:pPr>
            <a:r>
              <a:rPr lang="ru-RU" sz="1600" dirty="0">
                <a:latin typeface="Arial" panose="020B0604020202020204" pitchFamily="34" charset="0"/>
                <a:ea typeface="Times New Roman" panose="02020603050405020304" pitchFamily="18" charset="0"/>
                <a:cs typeface="Arial" panose="020B0604020202020204" pitchFamily="34" charset="0"/>
              </a:rPr>
              <a:t>На сегодняшний день, ОАО "</a:t>
            </a:r>
            <a:r>
              <a:rPr lang="ru-RU" sz="1600" dirty="0" err="1">
                <a:latin typeface="Arial" panose="020B0604020202020204" pitchFamily="34" charset="0"/>
                <a:ea typeface="Times New Roman" panose="02020603050405020304" pitchFamily="18" charset="0"/>
                <a:cs typeface="Arial" panose="020B0604020202020204" pitchFamily="34" charset="0"/>
              </a:rPr>
              <a:t>Сясьский</a:t>
            </a:r>
            <a:r>
              <a:rPr lang="ru-RU" sz="1600" dirty="0">
                <a:latin typeface="Arial" panose="020B0604020202020204" pitchFamily="34" charset="0"/>
                <a:ea typeface="Times New Roman" panose="02020603050405020304" pitchFamily="18" charset="0"/>
                <a:cs typeface="Arial" panose="020B0604020202020204" pitchFamily="34" charset="0"/>
              </a:rPr>
              <a:t> ЦБК" является одним из крупнейших в России производителей санитарно-гигиенических изделий, а также целлюлозы, </a:t>
            </a:r>
            <a:r>
              <a:rPr lang="ru-RU" sz="1600" dirty="0" err="1">
                <a:latin typeface="Arial" panose="020B0604020202020204" pitchFamily="34" charset="0"/>
                <a:ea typeface="Times New Roman" panose="02020603050405020304" pitchFamily="18" charset="0"/>
                <a:cs typeface="Arial" panose="020B0604020202020204" pitchFamily="34" charset="0"/>
              </a:rPr>
              <a:t>лигносульфонатов</a:t>
            </a:r>
            <a:r>
              <a:rPr lang="ru-RU" sz="1600" dirty="0">
                <a:latin typeface="Arial" panose="020B0604020202020204" pitchFamily="34" charset="0"/>
                <a:ea typeface="Times New Roman" panose="02020603050405020304" pitchFamily="18" charset="0"/>
                <a:cs typeface="Arial" panose="020B0604020202020204" pitchFamily="34" charset="0"/>
              </a:rPr>
              <a:t> и других видов продукции промышленного назначения.</a:t>
            </a:r>
          </a:p>
          <a:p>
            <a:pPr indent="534988" algn="just">
              <a:lnSpc>
                <a:spcPct val="100000"/>
              </a:lnSpc>
            </a:pPr>
            <a:r>
              <a:rPr lang="ru-RU" sz="1600" dirty="0" err="1">
                <a:latin typeface="Arial" panose="020B0604020202020204" pitchFamily="34" charset="0"/>
                <a:ea typeface="Times New Roman" panose="02020603050405020304" pitchFamily="18" charset="0"/>
                <a:cs typeface="Arial" panose="020B0604020202020204" pitchFamily="34" charset="0"/>
              </a:rPr>
              <a:t>Шламонакопитель</a:t>
            </a:r>
            <a:r>
              <a:rPr lang="ru-RU" sz="1600" dirty="0">
                <a:latin typeface="Arial" panose="020B0604020202020204" pitchFamily="34" charset="0"/>
                <a:ea typeface="Times New Roman" panose="02020603050405020304" pitchFamily="18" charset="0"/>
                <a:cs typeface="Arial" panose="020B0604020202020204" pitchFamily="34" charset="0"/>
              </a:rPr>
              <a:t> №2 находится на балансе ОАО «</a:t>
            </a:r>
            <a:r>
              <a:rPr lang="ru-RU" sz="1600" dirty="0" err="1">
                <a:latin typeface="Arial" panose="020B0604020202020204" pitchFamily="34" charset="0"/>
                <a:ea typeface="Times New Roman" panose="02020603050405020304" pitchFamily="18" charset="0"/>
                <a:cs typeface="Arial" panose="020B0604020202020204" pitchFamily="34" charset="0"/>
              </a:rPr>
              <a:t>Сясьский</a:t>
            </a:r>
            <a:r>
              <a:rPr lang="ru-RU" sz="1600" dirty="0">
                <a:latin typeface="Arial" panose="020B0604020202020204" pitchFamily="34" charset="0"/>
                <a:ea typeface="Times New Roman" panose="02020603050405020304" pitchFamily="18" charset="0"/>
                <a:cs typeface="Arial" panose="020B0604020202020204" pitchFamily="34" charset="0"/>
              </a:rPr>
              <a:t> ЦБК» и является частью  </a:t>
            </a:r>
            <a:r>
              <a:rPr lang="ru-RU" sz="1600" dirty="0" err="1">
                <a:latin typeface="Arial" panose="020B0604020202020204" pitchFamily="34" charset="0"/>
                <a:ea typeface="Times New Roman" panose="02020603050405020304" pitchFamily="18" charset="0"/>
                <a:cs typeface="Arial" panose="020B0604020202020204" pitchFamily="34" charset="0"/>
              </a:rPr>
              <a:t>промплощадки</a:t>
            </a:r>
            <a:r>
              <a:rPr lang="ru-RU" sz="1600" dirty="0">
                <a:latin typeface="Arial" panose="020B0604020202020204" pitchFamily="34" charset="0"/>
                <a:ea typeface="Times New Roman" panose="02020603050405020304" pitchFamily="18" charset="0"/>
                <a:cs typeface="Arial" panose="020B0604020202020204" pitchFamily="34" charset="0"/>
              </a:rPr>
              <a:t> предприятия.</a:t>
            </a:r>
          </a:p>
          <a:p>
            <a:pPr indent="534988" algn="just">
              <a:lnSpc>
                <a:spcPct val="100000"/>
              </a:lnSpc>
            </a:pPr>
            <a:r>
              <a:rPr lang="ru-RU" sz="1600" dirty="0" err="1">
                <a:latin typeface="Arial" panose="020B0604020202020204" pitchFamily="34" charset="0"/>
                <a:ea typeface="Times New Roman" panose="02020603050405020304" pitchFamily="18" charset="0"/>
                <a:cs typeface="Arial" panose="020B0604020202020204" pitchFamily="34" charset="0"/>
              </a:rPr>
              <a:t>Шламонакопитель</a:t>
            </a:r>
            <a:r>
              <a:rPr lang="ru-RU" sz="1600" dirty="0">
                <a:latin typeface="Arial" panose="020B0604020202020204" pitchFamily="34" charset="0"/>
                <a:ea typeface="Times New Roman" panose="02020603050405020304" pitchFamily="18" charset="0"/>
                <a:cs typeface="Arial" panose="020B0604020202020204" pitchFamily="34" charset="0"/>
              </a:rPr>
              <a:t> №2 предназначался для принятия и размещения осадка после первичных отстойников механической очистки </a:t>
            </a:r>
            <a:r>
              <a:rPr lang="ru-RU" sz="1600" dirty="0" err="1">
                <a:latin typeface="Arial" panose="020B0604020202020204" pitchFamily="34" charset="0"/>
                <a:ea typeface="Times New Roman" panose="02020603050405020304" pitchFamily="18" charset="0"/>
                <a:cs typeface="Arial" panose="020B0604020202020204" pitchFamily="34" charset="0"/>
              </a:rPr>
              <a:t>промстоков</a:t>
            </a:r>
            <a:r>
              <a:rPr lang="ru-RU" sz="1600" dirty="0">
                <a:latin typeface="Arial" panose="020B0604020202020204" pitchFamily="34" charset="0"/>
                <a:ea typeface="Times New Roman" panose="02020603050405020304" pitchFamily="18" charset="0"/>
                <a:cs typeface="Arial" panose="020B0604020202020204" pitchFamily="34" charset="0"/>
              </a:rPr>
              <a:t>, избыточного активного ила станции биологической очистки </a:t>
            </a:r>
            <a:r>
              <a:rPr lang="ru-RU" sz="1600" dirty="0" err="1">
                <a:latin typeface="Arial" panose="020B0604020202020204" pitchFamily="34" charset="0"/>
                <a:ea typeface="Times New Roman" panose="02020603050405020304" pitchFamily="18" charset="0"/>
                <a:cs typeface="Arial" panose="020B0604020202020204" pitchFamily="34" charset="0"/>
              </a:rPr>
              <a:t>промстоков</a:t>
            </a:r>
            <a:r>
              <a:rPr lang="ru-RU" sz="1600" dirty="0">
                <a:latin typeface="Arial" panose="020B0604020202020204" pitchFamily="34" charset="0"/>
                <a:ea typeface="Times New Roman" panose="02020603050405020304" pitchFamily="18" charset="0"/>
                <a:cs typeface="Arial" panose="020B0604020202020204" pitchFamily="34" charset="0"/>
              </a:rPr>
              <a:t> предприятия и осветления сточных вод в процессе отстаивания, с дальнейшей перекачкой осветленных вод на очистные сооружения предприятия для последующей очистки. </a:t>
            </a:r>
          </a:p>
          <a:p>
            <a:pPr indent="534988" algn="just">
              <a:lnSpc>
                <a:spcPct val="100000"/>
              </a:lnSpc>
            </a:pPr>
            <a:r>
              <a:rPr lang="ru-RU" sz="1600" dirty="0">
                <a:latin typeface="Arial" panose="020B0604020202020204" pitchFamily="34" charset="0"/>
                <a:ea typeface="Times New Roman" panose="02020603050405020304" pitchFamily="18" charset="0"/>
                <a:cs typeface="Arial" panose="020B0604020202020204" pitchFamily="34" charset="0"/>
              </a:rPr>
              <a:t>Шламонакопитель №2 эксплуатировался ООО "</a:t>
            </a:r>
            <a:r>
              <a:rPr lang="ru-RU" sz="1600" dirty="0" err="1">
                <a:latin typeface="Arial" panose="020B0604020202020204" pitchFamily="34" charset="0"/>
                <a:ea typeface="Times New Roman" panose="02020603050405020304" pitchFamily="18" charset="0"/>
                <a:cs typeface="Arial" panose="020B0604020202020204" pitchFamily="34" charset="0"/>
              </a:rPr>
              <a:t>Сясьский</a:t>
            </a:r>
            <a:r>
              <a:rPr lang="ru-RU" sz="1600" dirty="0">
                <a:latin typeface="Arial" panose="020B0604020202020204" pitchFamily="34" charset="0"/>
                <a:ea typeface="Times New Roman" panose="02020603050405020304" pitchFamily="18" charset="0"/>
                <a:cs typeface="Arial" panose="020B0604020202020204" pitchFamily="34" charset="0"/>
              </a:rPr>
              <a:t> ЦБК" с 1991 по 2006 год, в настоящее время закачка осадков в шламонакопитель №2 не производится. </a:t>
            </a:r>
          </a:p>
          <a:p>
            <a:pPr indent="534988" algn="just">
              <a:lnSpc>
                <a:spcPct val="100000"/>
              </a:lnSpc>
            </a:pPr>
            <a:r>
              <a:rPr lang="ru-RU" sz="1600" dirty="0">
                <a:effectLst/>
                <a:latin typeface="Arial" panose="020B0604020202020204" pitchFamily="34" charset="0"/>
                <a:ea typeface="Times New Roman" panose="02020603050405020304" pitchFamily="18" charset="0"/>
                <a:cs typeface="Arial" panose="020B0604020202020204" pitchFamily="34" charset="0"/>
              </a:rPr>
              <a:t>В 2005 г. ООО «Проектный институт» «</a:t>
            </a:r>
            <a:r>
              <a:rPr lang="ru-RU" sz="1600" dirty="0" err="1">
                <a:effectLst/>
                <a:latin typeface="Arial" panose="020B0604020202020204" pitchFamily="34" charset="0"/>
                <a:ea typeface="Times New Roman" panose="02020603050405020304" pitchFamily="18" charset="0"/>
                <a:cs typeface="Arial" panose="020B0604020202020204" pitchFamily="34" charset="0"/>
              </a:rPr>
              <a:t>Петрохим</a:t>
            </a:r>
            <a:r>
              <a:rPr lang="ru-RU" sz="1600" dirty="0">
                <a:effectLst/>
                <a:latin typeface="Arial" panose="020B0604020202020204" pitchFamily="34" charset="0"/>
                <a:ea typeface="Times New Roman" panose="02020603050405020304" pitchFamily="18" charset="0"/>
                <a:cs typeface="Arial" panose="020B0604020202020204" pitchFamily="34" charset="0"/>
              </a:rPr>
              <a:t>-технология» был разработан проект  «Рекультивация шламонакопителя №2 ОАО «</a:t>
            </a:r>
            <a:r>
              <a:rPr lang="ru-RU" sz="1600" dirty="0" err="1">
                <a:effectLst/>
                <a:latin typeface="Arial" panose="020B0604020202020204" pitchFamily="34" charset="0"/>
                <a:ea typeface="Times New Roman" panose="02020603050405020304" pitchFamily="18" charset="0"/>
                <a:cs typeface="Arial" panose="020B0604020202020204" pitchFamily="34" charset="0"/>
              </a:rPr>
              <a:t>Сясьский</a:t>
            </a:r>
            <a:r>
              <a:rPr lang="ru-RU" sz="1600" dirty="0">
                <a:effectLst/>
                <a:latin typeface="Arial" panose="020B0604020202020204" pitchFamily="34" charset="0"/>
                <a:ea typeface="Times New Roman" panose="02020603050405020304" pitchFamily="18" charset="0"/>
                <a:cs typeface="Arial" panose="020B0604020202020204" pitchFamily="34" charset="0"/>
              </a:rPr>
              <a:t> ЦБК». По итогам рассмотрения проектной документации «Рекультивация шламонакопителя №2 ОАО «</a:t>
            </a:r>
            <a:r>
              <a:rPr lang="ru-RU" sz="1600" dirty="0" err="1">
                <a:effectLst/>
                <a:latin typeface="Arial" panose="020B0604020202020204" pitchFamily="34" charset="0"/>
                <a:ea typeface="Times New Roman" panose="02020603050405020304" pitchFamily="18" charset="0"/>
                <a:cs typeface="Arial" panose="020B0604020202020204" pitchFamily="34" charset="0"/>
              </a:rPr>
              <a:t>Сясьский</a:t>
            </a:r>
            <a:r>
              <a:rPr lang="ru-RU" sz="1600" dirty="0">
                <a:effectLst/>
                <a:latin typeface="Arial" panose="020B0604020202020204" pitchFamily="34" charset="0"/>
                <a:ea typeface="Times New Roman" panose="02020603050405020304" pitchFamily="18" charset="0"/>
                <a:cs typeface="Arial" panose="020B0604020202020204" pitchFamily="34" charset="0"/>
              </a:rPr>
              <a:t> ЦБК» было получено положительное заключение экспертной комиссии Государственной экологической экспертизы №90 от 03.07.2006г.</a:t>
            </a:r>
          </a:p>
          <a:p>
            <a:pPr indent="534988" algn="just">
              <a:lnSpc>
                <a:spcPct val="100000"/>
              </a:lnSpc>
            </a:pPr>
            <a:endParaRPr lang="ru-RU" sz="1600" dirty="0">
              <a:latin typeface="Arial" panose="020B0604020202020204" pitchFamily="34" charset="0"/>
              <a:cs typeface="Arial" panose="020B0604020202020204" pitchFamily="34" charset="0"/>
            </a:endParaRPr>
          </a:p>
        </p:txBody>
      </p:sp>
      <p:sp>
        <p:nvSpPr>
          <p:cNvPr id="13" name="Rectangle 21"/>
          <p:cNvSpPr>
            <a:spLocks noChangeArrowheads="1"/>
          </p:cNvSpPr>
          <p:nvPr/>
        </p:nvSpPr>
        <p:spPr bwMode="auto">
          <a:xfrm>
            <a:off x="493048" y="208115"/>
            <a:ext cx="9432925" cy="669925"/>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Информационная справка</a:t>
            </a:r>
            <a:endParaRPr lang="ru-RU" sz="5000" dirty="0">
              <a:solidFill>
                <a:schemeClr val="accent6">
                  <a:lumMod val="50000"/>
                </a:schemeClr>
              </a:solidFill>
            </a:endParaRPr>
          </a:p>
        </p:txBody>
      </p:sp>
    </p:spTree>
    <p:extLst>
      <p:ext uri="{BB962C8B-B14F-4D97-AF65-F5344CB8AC3E}">
        <p14:creationId xmlns:p14="http://schemas.microsoft.com/office/powerpoint/2010/main" val="282586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806843" y="873532"/>
            <a:ext cx="8456219" cy="6058336"/>
          </a:xfrm>
        </p:spPr>
        <p:txBody>
          <a:bodyPr>
            <a:noAutofit/>
          </a:bodyPr>
          <a:lstStyle/>
          <a:p>
            <a:pPr indent="534988" algn="just">
              <a:lnSpc>
                <a:spcPct val="100000"/>
              </a:lnSpc>
            </a:pPr>
            <a:r>
              <a:rPr lang="ru-RU" sz="1600" dirty="0">
                <a:latin typeface="Arial" panose="020B0604020202020204" pitchFamily="34" charset="0"/>
                <a:cs typeface="Arial" panose="020B0604020202020204" pitchFamily="34" charset="0"/>
              </a:rPr>
              <a:t>В связи с изменением количества </a:t>
            </a:r>
            <a:r>
              <a:rPr lang="ru-RU" sz="1600" dirty="0" err="1">
                <a:latin typeface="Arial" panose="020B0604020202020204" pitchFamily="34" charset="0"/>
                <a:cs typeface="Arial" panose="020B0604020202020204" pitchFamily="34" charset="0"/>
              </a:rPr>
              <a:t>рекультивационного</a:t>
            </a:r>
            <a:r>
              <a:rPr lang="ru-RU" sz="1600" dirty="0">
                <a:latin typeface="Arial" panose="020B0604020202020204" pitchFamily="34" charset="0"/>
                <a:cs typeface="Arial" panose="020B0604020202020204" pitchFamily="34" charset="0"/>
              </a:rPr>
              <a:t> материала, используемого в период технической рекультивации объекта, и как следствие изменением периода рекультивации, а также для приведения проектной документации в соответствие  с требованиями действующего природоохранного законодательства в 2020</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г. ООО «Берг-проект» был выполнен  «Проект по рекультивации </a:t>
            </a:r>
            <a:r>
              <a:rPr lang="ru-RU" sz="1600" dirty="0" err="1">
                <a:latin typeface="Arial" panose="020B0604020202020204" pitchFamily="34" charset="0"/>
                <a:cs typeface="Arial" panose="020B0604020202020204" pitchFamily="34" charset="0"/>
              </a:rPr>
              <a:t>шламонакопителя</a:t>
            </a:r>
            <a:r>
              <a:rPr lang="ru-RU" sz="1600" dirty="0">
                <a:latin typeface="Arial" panose="020B0604020202020204" pitchFamily="34" charset="0"/>
                <a:cs typeface="Arial" panose="020B0604020202020204" pitchFamily="34" charset="0"/>
              </a:rPr>
              <a:t> №2 ОАО «</a:t>
            </a:r>
            <a:r>
              <a:rPr lang="ru-RU" sz="1600" dirty="0" err="1">
                <a:latin typeface="Arial" panose="020B0604020202020204" pitchFamily="34" charset="0"/>
                <a:cs typeface="Arial" panose="020B0604020202020204" pitchFamily="34" charset="0"/>
              </a:rPr>
              <a:t>Сясьский</a:t>
            </a:r>
            <a:r>
              <a:rPr lang="ru-RU" sz="1600" dirty="0">
                <a:latin typeface="Arial" panose="020B0604020202020204" pitchFamily="34" charset="0"/>
                <a:cs typeface="Arial" panose="020B0604020202020204" pitchFamily="34" charset="0"/>
              </a:rPr>
              <a:t> ЦБК».</a:t>
            </a:r>
          </a:p>
          <a:p>
            <a:pPr indent="534988" algn="just">
              <a:lnSpc>
                <a:spcPct val="100000"/>
              </a:lnSpc>
            </a:pPr>
            <a:r>
              <a:rPr lang="ru-RU" sz="1600" dirty="0">
                <a:latin typeface="Arial" panose="020B0604020202020204" pitchFamily="34" charset="0"/>
                <a:cs typeface="Arial" panose="020B0604020202020204" pitchFamily="34" charset="0"/>
              </a:rPr>
              <a:t>Проект разработан на основании проектных решений по рекультивации </a:t>
            </a:r>
            <a:r>
              <a:rPr lang="ru-RU" sz="1600" dirty="0" err="1">
                <a:latin typeface="Arial" panose="020B0604020202020204" pitchFamily="34" charset="0"/>
                <a:cs typeface="Arial" panose="020B0604020202020204" pitchFamily="34" charset="0"/>
              </a:rPr>
              <a:t>шламонакопителя</a:t>
            </a:r>
            <a:r>
              <a:rPr lang="ru-RU" sz="1600" dirty="0">
                <a:latin typeface="Arial" panose="020B0604020202020204" pitchFamily="34" charset="0"/>
                <a:cs typeface="Arial" panose="020B0604020202020204" pitchFamily="34" charset="0"/>
              </a:rPr>
              <a:t> №2, получивших ранее положительное заключение государственной экологической экспертизы. </a:t>
            </a:r>
          </a:p>
          <a:p>
            <a:pPr indent="534988" algn="just">
              <a:lnSpc>
                <a:spcPct val="100000"/>
              </a:lnSpc>
            </a:pPr>
            <a:endParaRPr lang="ru-RU" sz="1600" dirty="0">
              <a:latin typeface="Arial" panose="020B0604020202020204" pitchFamily="34" charset="0"/>
              <a:cs typeface="Arial" panose="020B0604020202020204" pitchFamily="34" charset="0"/>
            </a:endParaRPr>
          </a:p>
          <a:p>
            <a:pPr indent="534988" algn="just">
              <a:lnSpc>
                <a:spcPct val="100000"/>
              </a:lnSpc>
            </a:pPr>
            <a:endParaRPr lang="ru-RU" sz="1600" dirty="0">
              <a:latin typeface="Arial" panose="020B0604020202020204" pitchFamily="34" charset="0"/>
              <a:cs typeface="Arial" panose="020B0604020202020204" pitchFamily="34" charset="0"/>
            </a:endParaRPr>
          </a:p>
          <a:p>
            <a:pPr indent="534988">
              <a:lnSpc>
                <a:spcPct val="100000"/>
              </a:lnSpc>
            </a:pPr>
            <a:endParaRPr lang="ru-RU" sz="1600" b="1" dirty="0">
              <a:latin typeface="Arial" panose="020B0604020202020204" pitchFamily="34" charset="0"/>
              <a:cs typeface="Arial" panose="020B0604020202020204" pitchFamily="34" charset="0"/>
            </a:endParaRPr>
          </a:p>
        </p:txBody>
      </p:sp>
      <p:sp>
        <p:nvSpPr>
          <p:cNvPr id="13" name="Rectangle 21"/>
          <p:cNvSpPr>
            <a:spLocks noChangeArrowheads="1"/>
          </p:cNvSpPr>
          <p:nvPr/>
        </p:nvSpPr>
        <p:spPr bwMode="auto">
          <a:xfrm>
            <a:off x="493048" y="208115"/>
            <a:ext cx="9432925" cy="669925"/>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Информационная справка</a:t>
            </a:r>
            <a:endParaRPr lang="ru-RU" sz="5000" dirty="0">
              <a:solidFill>
                <a:schemeClr val="accent6">
                  <a:lumMod val="50000"/>
                </a:schemeClr>
              </a:solidFill>
            </a:endParaRPr>
          </a:p>
        </p:txBody>
      </p:sp>
    </p:spTree>
    <p:extLst>
      <p:ext uri="{BB962C8B-B14F-4D97-AF65-F5344CB8AC3E}">
        <p14:creationId xmlns:p14="http://schemas.microsoft.com/office/powerpoint/2010/main" val="187956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3" name="Rectangle 21"/>
          <p:cNvSpPr>
            <a:spLocks noChangeArrowheads="1"/>
          </p:cNvSpPr>
          <p:nvPr/>
        </p:nvSpPr>
        <p:spPr bwMode="auto">
          <a:xfrm>
            <a:off x="216173" y="245061"/>
            <a:ext cx="9432925" cy="669925"/>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Характеристика объекта рекультивации</a:t>
            </a:r>
          </a:p>
        </p:txBody>
      </p:sp>
      <p:sp>
        <p:nvSpPr>
          <p:cNvPr id="18" name="Rectangle 69"/>
          <p:cNvSpPr>
            <a:spLocks noGrp="1" noChangeArrowheads="1"/>
          </p:cNvSpPr>
          <p:nvPr>
            <p:ph type="subTitle" idx="1"/>
          </p:nvPr>
        </p:nvSpPr>
        <p:spPr>
          <a:xfrm>
            <a:off x="704850" y="1068388"/>
            <a:ext cx="8456613" cy="5864225"/>
          </a:xfrm>
        </p:spPr>
        <p:txBody>
          <a:bodyPr>
            <a:normAutofit fontScale="40000" lnSpcReduction="20000"/>
          </a:bodyPr>
          <a:lstStyle/>
          <a:p>
            <a:pPr indent="534988" algn="just">
              <a:lnSpc>
                <a:spcPct val="120000"/>
              </a:lnSpc>
            </a:pPr>
            <a:r>
              <a:rPr lang="ru-RU" sz="4000" dirty="0">
                <a:latin typeface="Arial" panose="020B0604020202020204" pitchFamily="34" charset="0"/>
                <a:cs typeface="Arial" panose="020B0604020202020204" pitchFamily="34" charset="0"/>
              </a:rPr>
              <a:t>Площадь шламонакопителя №2 составляет 297557,7 м2 в пределах земельного участка, принадлежащего предприятию на правах собственности - Свидетельство о государственной регистрации права собственности на земельный участок серия </a:t>
            </a:r>
            <a:br>
              <a:rPr lang="ru-RU" sz="4000" dirty="0">
                <a:latin typeface="Arial" panose="020B0604020202020204" pitchFamily="34" charset="0"/>
                <a:cs typeface="Arial" panose="020B0604020202020204" pitchFamily="34" charset="0"/>
              </a:rPr>
            </a:br>
            <a:r>
              <a:rPr lang="ru-RU" sz="4000" dirty="0">
                <a:latin typeface="Arial" panose="020B0604020202020204" pitchFamily="34" charset="0"/>
                <a:cs typeface="Arial" panose="020B0604020202020204" pitchFamily="34" charset="0"/>
              </a:rPr>
              <a:t>47-АА №160477 от 28.04.2003 г. </a:t>
            </a:r>
          </a:p>
          <a:p>
            <a:pPr indent="534988" algn="just">
              <a:lnSpc>
                <a:spcPct val="120000"/>
              </a:lnSpc>
            </a:pPr>
            <a:r>
              <a:rPr lang="ru-RU" sz="4000" dirty="0" err="1">
                <a:latin typeface="Arial" panose="020B0604020202020204" pitchFamily="34" charset="0"/>
                <a:cs typeface="Arial" panose="020B0604020202020204" pitchFamily="34" charset="0"/>
              </a:rPr>
              <a:t>Шламонакопитель</a:t>
            </a:r>
            <a:r>
              <a:rPr lang="ru-RU" sz="4000" dirty="0">
                <a:latin typeface="Arial" panose="020B0604020202020204" pitchFamily="34" charset="0"/>
                <a:cs typeface="Arial" panose="020B0604020202020204" pitchFamily="34" charset="0"/>
              </a:rPr>
              <a:t> №2 включает в себя:</a:t>
            </a:r>
          </a:p>
          <a:p>
            <a:pPr marL="571500" lvl="0" indent="-127000" algn="just">
              <a:lnSpc>
                <a:spcPct val="120000"/>
              </a:lnSpc>
              <a:buFont typeface="Arial" panose="020B0604020202020204" pitchFamily="34" charset="0"/>
              <a:buChar char="•"/>
            </a:pPr>
            <a:r>
              <a:rPr lang="x-none" sz="4000" dirty="0">
                <a:latin typeface="Arial" panose="020B0604020202020204" pitchFamily="34" charset="0"/>
                <a:cs typeface="Arial" panose="020B0604020202020204" pitchFamily="34" charset="0"/>
              </a:rPr>
              <a:t>емкость шламонакопителя, состоящую из двух автономных секций,</a:t>
            </a:r>
            <a:endParaRPr lang="ru-RU" sz="4000" dirty="0">
              <a:latin typeface="Arial" panose="020B0604020202020204" pitchFamily="34" charset="0"/>
              <a:cs typeface="Arial" panose="020B0604020202020204" pitchFamily="34" charset="0"/>
            </a:endParaRPr>
          </a:p>
          <a:p>
            <a:pPr marL="571500" lvl="0" indent="-127000" algn="just">
              <a:lnSpc>
                <a:spcPct val="120000"/>
              </a:lnSpc>
              <a:buFont typeface="Arial" panose="020B0604020202020204" pitchFamily="34" charset="0"/>
              <a:buChar char="•"/>
            </a:pPr>
            <a:r>
              <a:rPr lang="x-none" sz="4000" dirty="0">
                <a:latin typeface="Arial" panose="020B0604020202020204" pitchFamily="34" charset="0"/>
                <a:cs typeface="Arial" panose="020B0604020202020204" pitchFamily="34" charset="0"/>
              </a:rPr>
              <a:t>ограждающую дамбу,</a:t>
            </a:r>
            <a:endParaRPr lang="ru-RU" sz="4000" dirty="0">
              <a:latin typeface="Arial" panose="020B0604020202020204" pitchFamily="34" charset="0"/>
              <a:cs typeface="Arial" panose="020B0604020202020204" pitchFamily="34" charset="0"/>
            </a:endParaRPr>
          </a:p>
          <a:p>
            <a:pPr marL="571500" lvl="0" indent="-127000" algn="just">
              <a:lnSpc>
                <a:spcPct val="120000"/>
              </a:lnSpc>
              <a:buFont typeface="Arial" panose="020B0604020202020204" pitchFamily="34" charset="0"/>
              <a:buChar char="•"/>
            </a:pPr>
            <a:r>
              <a:rPr lang="x-none" sz="4000" dirty="0">
                <a:latin typeface="Arial" panose="020B0604020202020204" pitchFamily="34" charset="0"/>
                <a:cs typeface="Arial" panose="020B0604020202020204" pitchFamily="34" charset="0"/>
              </a:rPr>
              <a:t>разделительную дамбу,</a:t>
            </a:r>
            <a:endParaRPr lang="ru-RU" sz="4000" dirty="0">
              <a:latin typeface="Arial" panose="020B0604020202020204" pitchFamily="34" charset="0"/>
              <a:cs typeface="Arial" panose="020B0604020202020204" pitchFamily="34" charset="0"/>
            </a:endParaRPr>
          </a:p>
          <a:p>
            <a:pPr marL="571500" lvl="0" indent="-127000" algn="just">
              <a:lnSpc>
                <a:spcPct val="120000"/>
              </a:lnSpc>
              <a:buFont typeface="Arial" panose="020B0604020202020204" pitchFamily="34" charset="0"/>
              <a:buChar char="•"/>
            </a:pPr>
            <a:r>
              <a:rPr lang="x-none" sz="4000" dirty="0">
                <a:latin typeface="Arial" panose="020B0604020202020204" pitchFamily="34" charset="0"/>
                <a:cs typeface="Arial" panose="020B0604020202020204" pitchFamily="34" charset="0"/>
              </a:rPr>
              <a:t>две струенаправляющие дамбы,</a:t>
            </a:r>
            <a:endParaRPr lang="ru-RU" sz="4000" dirty="0">
              <a:latin typeface="Arial" panose="020B0604020202020204" pitchFamily="34" charset="0"/>
              <a:cs typeface="Arial" panose="020B0604020202020204" pitchFamily="34" charset="0"/>
            </a:endParaRPr>
          </a:p>
          <a:p>
            <a:pPr marL="571500" lvl="0" indent="-127000" algn="just">
              <a:lnSpc>
                <a:spcPct val="120000"/>
              </a:lnSpc>
              <a:buFont typeface="Arial" panose="020B0604020202020204" pitchFamily="34" charset="0"/>
              <a:buChar char="•"/>
            </a:pPr>
            <a:r>
              <a:rPr lang="x-none" sz="4000" dirty="0">
                <a:latin typeface="Arial" panose="020B0604020202020204" pitchFamily="34" charset="0"/>
                <a:cs typeface="Arial" panose="020B0604020202020204" pitchFamily="34" charset="0"/>
              </a:rPr>
              <a:t>водоотводную канаву для отвода воды от дамбы с южной и юго-восточной стороны,</a:t>
            </a:r>
            <a:endParaRPr lang="ru-RU" sz="4000" dirty="0">
              <a:latin typeface="Arial" panose="020B0604020202020204" pitchFamily="34" charset="0"/>
              <a:cs typeface="Arial" panose="020B0604020202020204" pitchFamily="34" charset="0"/>
            </a:endParaRPr>
          </a:p>
          <a:p>
            <a:pPr marL="571500" lvl="0" indent="-127000" algn="just">
              <a:lnSpc>
                <a:spcPct val="120000"/>
              </a:lnSpc>
              <a:buFont typeface="Arial" panose="020B0604020202020204" pitchFamily="34" charset="0"/>
              <a:buChar char="•"/>
            </a:pPr>
            <a:r>
              <a:rPr lang="x-none" sz="4000" dirty="0">
                <a:latin typeface="Arial" panose="020B0604020202020204" pitchFamily="34" charset="0"/>
                <a:cs typeface="Arial" panose="020B0604020202020204" pitchFamily="34" charset="0"/>
              </a:rPr>
              <a:t>систему отведения осветленной воды, состоящую из водозаборных колодцев шандорного типа, 2-х насосных станций для перекачки осветленной воды, подземного и резервного трубопроводов.</a:t>
            </a:r>
            <a:endParaRPr lang="ru-RU" sz="4000" dirty="0">
              <a:latin typeface="Arial" panose="020B0604020202020204" pitchFamily="34" charset="0"/>
              <a:cs typeface="Arial" panose="020B0604020202020204" pitchFamily="34" charset="0"/>
            </a:endParaRPr>
          </a:p>
          <a:p>
            <a:pPr indent="534988" algn="just">
              <a:lnSpc>
                <a:spcPct val="120000"/>
              </a:lnSpc>
            </a:pPr>
            <a:r>
              <a:rPr lang="ru-RU" sz="4000" dirty="0">
                <a:latin typeface="Arial" panose="020B0604020202020204" pitchFamily="34" charset="0"/>
                <a:cs typeface="Arial" panose="020B0604020202020204" pitchFamily="34" charset="0"/>
              </a:rPr>
              <a:t>Емкость </a:t>
            </a:r>
            <a:r>
              <a:rPr lang="ru-RU" sz="4000" dirty="0" err="1">
                <a:latin typeface="Arial" panose="020B0604020202020204" pitchFamily="34" charset="0"/>
                <a:cs typeface="Arial" panose="020B0604020202020204" pitchFamily="34" charset="0"/>
              </a:rPr>
              <a:t>шламонакопителя</a:t>
            </a:r>
            <a:r>
              <a:rPr lang="ru-RU" sz="4000" dirty="0">
                <a:latin typeface="Arial" panose="020B0604020202020204" pitchFamily="34" charset="0"/>
                <a:cs typeface="Arial" panose="020B0604020202020204" pitchFamily="34" charset="0"/>
              </a:rPr>
              <a:t> №2 образована ограждающей дамбой и перегорожена разделительной дамбой на две секции. Для увеличения эффекта осветления воды в каждой секции возведена струенаправляющая дамба. </a:t>
            </a:r>
          </a:p>
          <a:p>
            <a:pPr indent="534988" algn="just">
              <a:lnSpc>
                <a:spcPct val="120000"/>
              </a:lnSpc>
            </a:pPr>
            <a:endParaRPr lang="ru-RU" sz="4200" dirty="0">
              <a:latin typeface="Times New Roman" panose="02020603050405020304" pitchFamily="18" charset="0"/>
            </a:endParaRPr>
          </a:p>
          <a:p>
            <a:pPr indent="534988" algn="just">
              <a:lnSpc>
                <a:spcPct val="100000"/>
              </a:lnSpc>
            </a:pP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05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3" name="Rectangle 21"/>
          <p:cNvSpPr>
            <a:spLocks noChangeArrowheads="1"/>
          </p:cNvSpPr>
          <p:nvPr/>
        </p:nvSpPr>
        <p:spPr bwMode="auto">
          <a:xfrm>
            <a:off x="216173" y="245061"/>
            <a:ext cx="9432925" cy="669925"/>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Характеристика объекта рекультивации</a:t>
            </a:r>
          </a:p>
        </p:txBody>
      </p:sp>
      <p:sp>
        <p:nvSpPr>
          <p:cNvPr id="18" name="Rectangle 69"/>
          <p:cNvSpPr>
            <a:spLocks noGrp="1" noChangeArrowheads="1"/>
          </p:cNvSpPr>
          <p:nvPr>
            <p:ph type="subTitle" idx="1"/>
          </p:nvPr>
        </p:nvSpPr>
        <p:spPr>
          <a:xfrm>
            <a:off x="704850" y="1068388"/>
            <a:ext cx="8456613" cy="5864225"/>
          </a:xfrm>
        </p:spPr>
        <p:txBody>
          <a:bodyPr>
            <a:normAutofit/>
          </a:bodyPr>
          <a:lstStyle/>
          <a:p>
            <a:pPr indent="534988" algn="just">
              <a:lnSpc>
                <a:spcPct val="120000"/>
              </a:lnSpc>
            </a:pPr>
            <a:r>
              <a:rPr lang="ru-RU" sz="1600" dirty="0">
                <a:latin typeface="Arial" panose="020B0604020202020204" pitchFamily="34" charset="0"/>
                <a:cs typeface="Arial" panose="020B0604020202020204" pitchFamily="34" charset="0"/>
              </a:rPr>
              <a:t>В </a:t>
            </a:r>
            <a:r>
              <a:rPr lang="ru-RU" sz="1600" dirty="0" smtClean="0">
                <a:latin typeface="Arial" panose="020B0604020202020204" pitchFamily="34" charset="0"/>
                <a:cs typeface="Arial" panose="020B0604020202020204" pitchFamily="34" charset="0"/>
              </a:rPr>
              <a:t>соответс</a:t>
            </a:r>
            <a:r>
              <a:rPr lang="ru-RU" sz="1600" dirty="0">
                <a:latin typeface="Arial" panose="020B0604020202020204" pitchFamily="34" charset="0"/>
                <a:cs typeface="Arial" panose="020B0604020202020204" pitchFamily="34" charset="0"/>
              </a:rPr>
              <a:t>т</a:t>
            </a:r>
            <a:r>
              <a:rPr lang="ru-RU" sz="1600" dirty="0" smtClean="0">
                <a:latin typeface="Arial" panose="020B0604020202020204" pitchFamily="34" charset="0"/>
                <a:cs typeface="Arial" panose="020B0604020202020204" pitchFamily="34" charset="0"/>
              </a:rPr>
              <a:t>вии  </a:t>
            </a:r>
            <a:r>
              <a:rPr lang="ru-RU" sz="1600" dirty="0">
                <a:latin typeface="Arial" panose="020B0604020202020204" pitchFamily="34" charset="0"/>
                <a:cs typeface="Arial" panose="020B0604020202020204" pitchFamily="34" charset="0"/>
              </a:rPr>
              <a:t>настоящее время на территории шламонакопителя  проведены следующие работы по рекультивации :</a:t>
            </a:r>
          </a:p>
          <a:p>
            <a:pPr marL="720725" lvl="0" indent="-185738" algn="just">
              <a:lnSpc>
                <a:spcPct val="12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выполнена отсыпка ограждающей и разделительной дамб до проектных отметок 23,22</a:t>
            </a:r>
            <a:r>
              <a:rPr lang="ru-RU" sz="1600" dirty="0">
                <a:latin typeface="Arial" panose="020B0604020202020204" pitchFamily="34" charset="0"/>
                <a:cs typeface="Arial" panose="020B0604020202020204" pitchFamily="34" charset="0"/>
              </a:rPr>
              <a:t> </a:t>
            </a:r>
            <a:r>
              <a:rPr lang="x-none" sz="1600" dirty="0">
                <a:latin typeface="Arial" panose="020B0604020202020204" pitchFamily="34" charset="0"/>
                <a:cs typeface="Arial" panose="020B0604020202020204" pitchFamily="34" charset="0"/>
              </a:rPr>
              <a:t>м (в БСВ) или 30,0 м (в УСВ) с наращиванием противофильтрационного экрана;</a:t>
            </a:r>
            <a:endParaRPr lang="ru-RU" sz="1600" dirty="0">
              <a:latin typeface="Arial" panose="020B0604020202020204" pitchFamily="34" charset="0"/>
              <a:cs typeface="Arial" panose="020B0604020202020204" pitchFamily="34" charset="0"/>
            </a:endParaRPr>
          </a:p>
          <a:p>
            <a:pPr marL="720725" lvl="0" indent="-185738" algn="just">
              <a:lnSpc>
                <a:spcPct val="12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выведен из работы один водосбросной колодец (тампонирование);</a:t>
            </a:r>
            <a:endParaRPr lang="ru-RU" sz="1600" dirty="0">
              <a:latin typeface="Arial" panose="020B0604020202020204" pitchFamily="34" charset="0"/>
              <a:cs typeface="Arial" panose="020B0604020202020204" pitchFamily="34" charset="0"/>
            </a:endParaRPr>
          </a:p>
          <a:p>
            <a:pPr marL="720725" lvl="0" indent="-185738" algn="just">
              <a:lnSpc>
                <a:spcPct val="12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на секции №1 выполнен полный объем работ по формированию подготовительного слоя, </a:t>
            </a:r>
            <a:r>
              <a:rPr lang="ru-RU" sz="1600" dirty="0">
                <a:latin typeface="Arial" panose="020B0604020202020204" pitchFamily="34" charset="0"/>
                <a:cs typeface="Arial" panose="020B0604020202020204" pitchFamily="34" charset="0"/>
              </a:rPr>
              <a:t>практически вся территория секции </a:t>
            </a:r>
            <a:r>
              <a:rPr lang="x-none" sz="1600" dirty="0">
                <a:latin typeface="Arial" panose="020B0604020202020204" pitchFamily="34" charset="0"/>
                <a:cs typeface="Arial" panose="020B0604020202020204" pitchFamily="34" charset="0"/>
              </a:rPr>
              <a:t>заросла травой и кустарниковой растительностью</a:t>
            </a:r>
            <a:r>
              <a:rPr lang="ru-RU" sz="1600" dirty="0">
                <a:latin typeface="Arial" panose="020B0604020202020204" pitchFamily="34" charset="0"/>
                <a:cs typeface="Arial" panose="020B0604020202020204" pitchFamily="34" charset="0"/>
              </a:rPr>
              <a:t>;</a:t>
            </a:r>
          </a:p>
          <a:p>
            <a:pPr marL="720725" lvl="0" indent="-185738" algn="just">
              <a:lnSpc>
                <a:spcPct val="12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на большей площади секции №2 выполнена укладка рекультивационного материала (технический этап рекультивации). Достигнута несущая способность перекрывающего слоя РМ, обеспечивающая проезд техники и механизмов</a:t>
            </a:r>
            <a:r>
              <a:rPr lang="ru-RU" sz="1600" dirty="0">
                <a:latin typeface="Arial" panose="020B0604020202020204" pitchFamily="34" charset="0"/>
                <a:cs typeface="Arial" panose="020B0604020202020204" pitchFamily="34" charset="0"/>
              </a:rPr>
              <a:t>.</a:t>
            </a:r>
          </a:p>
          <a:p>
            <a:pPr indent="534988" algn="just">
              <a:lnSpc>
                <a:spcPct val="120000"/>
              </a:lnSpc>
            </a:pPr>
            <a:endParaRPr lang="ru-RU" sz="3400" dirty="0">
              <a:latin typeface="Arial" panose="020B0604020202020204" pitchFamily="34" charset="0"/>
              <a:cs typeface="Arial" panose="020B0604020202020204" pitchFamily="34" charset="0"/>
            </a:endParaRPr>
          </a:p>
          <a:p>
            <a:pPr indent="534988" algn="just">
              <a:lnSpc>
                <a:spcPct val="100000"/>
              </a:lnSpc>
            </a:pPr>
            <a:endParaRPr lang="ru-RU"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47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3" name="Rectangle 21"/>
          <p:cNvSpPr>
            <a:spLocks noChangeArrowheads="1"/>
          </p:cNvSpPr>
          <p:nvPr/>
        </p:nvSpPr>
        <p:spPr bwMode="auto">
          <a:xfrm>
            <a:off x="216173" y="245061"/>
            <a:ext cx="9432925" cy="669925"/>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Ситуационный план</a:t>
            </a: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5423" t="1258" r="5423" b="1258"/>
          <a:stretch/>
        </p:blipFill>
        <p:spPr>
          <a:xfrm rot="16200000">
            <a:off x="2278775" y="-547035"/>
            <a:ext cx="5400601" cy="9125161"/>
          </a:xfrm>
          <a:prstGeom prst="rect">
            <a:avLst/>
          </a:prstGeom>
        </p:spPr>
      </p:pic>
    </p:spTree>
    <p:extLst>
      <p:ext uri="{BB962C8B-B14F-4D97-AF65-F5344CB8AC3E}">
        <p14:creationId xmlns:p14="http://schemas.microsoft.com/office/powerpoint/2010/main" val="296669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704527" y="1243236"/>
            <a:ext cx="8456219" cy="5688631"/>
          </a:xfrm>
        </p:spPr>
        <p:txBody>
          <a:bodyPr>
            <a:normAutofit/>
          </a:bodyPr>
          <a:lstStyle/>
          <a:p>
            <a:pPr indent="538163" algn="just">
              <a:lnSpc>
                <a:spcPct val="100000"/>
              </a:lnSpc>
            </a:pPr>
            <a:r>
              <a:rPr lang="ru-RU" sz="1600" dirty="0">
                <a:latin typeface="Arial" panose="020B0604020202020204" pitchFamily="34" charset="0"/>
                <a:cs typeface="Arial" panose="020B0604020202020204" pitchFamily="34" charset="0"/>
              </a:rPr>
              <a:t>Рекультивацию планируется проводить в два этапа: </a:t>
            </a:r>
          </a:p>
          <a:p>
            <a:pPr marL="720725" lvl="0" indent="-182563" algn="just">
              <a:lnSpc>
                <a:spcPct val="10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технический, который включает в себя подготовительные и основные работы;</a:t>
            </a:r>
            <a:endParaRPr lang="ru-RU" sz="1600" dirty="0">
              <a:latin typeface="Arial" panose="020B0604020202020204" pitchFamily="34" charset="0"/>
              <a:cs typeface="Arial" panose="020B0604020202020204" pitchFamily="34" charset="0"/>
            </a:endParaRPr>
          </a:p>
          <a:p>
            <a:pPr marL="720725" lvl="0" indent="-182563" algn="just">
              <a:lnSpc>
                <a:spcPct val="10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биологический.</a:t>
            </a:r>
            <a:endParaRPr lang="ru-RU" sz="1600" dirty="0">
              <a:latin typeface="Arial" panose="020B0604020202020204" pitchFamily="34" charset="0"/>
              <a:cs typeface="Arial" panose="020B0604020202020204" pitchFamily="34" charset="0"/>
            </a:endParaRPr>
          </a:p>
          <a:p>
            <a:pPr indent="538163" algn="just">
              <a:lnSpc>
                <a:spcPct val="100000"/>
              </a:lnSpc>
            </a:pPr>
            <a:r>
              <a:rPr lang="ru-RU" sz="1600" dirty="0">
                <a:latin typeface="Arial" panose="020B0604020202020204" pitchFamily="34" charset="0"/>
                <a:cs typeface="Arial" panose="020B0604020202020204" pitchFamily="34" charset="0"/>
              </a:rPr>
              <a:t>Подготовительные работы в период проведения технического этапа заключаются в следующем: </a:t>
            </a:r>
          </a:p>
          <a:p>
            <a:pPr marL="720725" lvl="0" indent="-182563" algn="just">
              <a:lnSpc>
                <a:spcPct val="10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формирование подстилающего подготовительного слоя, обеспечивающего консолидацию илового основания и рекультивационного материала на поверхности шламонакопителя;</a:t>
            </a:r>
            <a:endParaRPr lang="ru-RU" sz="1600" dirty="0">
              <a:latin typeface="Arial" panose="020B0604020202020204" pitchFamily="34" charset="0"/>
              <a:cs typeface="Arial" panose="020B0604020202020204" pitchFamily="34" charset="0"/>
            </a:endParaRPr>
          </a:p>
          <a:p>
            <a:pPr marL="720725" indent="-182563" algn="just">
              <a:lnSpc>
                <a:spcPct val="100000"/>
              </a:lnSpc>
              <a:buFont typeface="Arial" panose="020B0604020202020204" pitchFamily="34" charset="0"/>
              <a:buChar char="•"/>
            </a:pPr>
            <a:r>
              <a:rPr lang="ru-RU" sz="1600" dirty="0">
                <a:latin typeface="Arial" panose="020B0604020202020204" pitchFamily="34" charset="0"/>
                <a:cs typeface="Arial" panose="020B0604020202020204" pitchFamily="34" charset="0"/>
              </a:rPr>
              <a:t>устройство сети водоотводных канав.</a:t>
            </a:r>
          </a:p>
          <a:p>
            <a:pPr indent="538163" algn="just">
              <a:lnSpc>
                <a:spcPct val="100000"/>
              </a:lnSpc>
            </a:pPr>
            <a:r>
              <a:rPr lang="ru-RU" sz="1600" dirty="0">
                <a:latin typeface="Arial" panose="020B0604020202020204" pitchFamily="34" charset="0"/>
                <a:cs typeface="Arial" panose="020B0604020202020204" pitchFamily="34" charset="0"/>
              </a:rPr>
              <a:t>Техническая рекультивация заключается в нанесении </a:t>
            </a:r>
            <a:r>
              <a:rPr lang="ru-RU" sz="1600" dirty="0" err="1">
                <a:latin typeface="Arial" panose="020B0604020202020204" pitchFamily="34" charset="0"/>
                <a:cs typeface="Arial" panose="020B0604020202020204" pitchFamily="34" charset="0"/>
              </a:rPr>
              <a:t>рекультивационного</a:t>
            </a:r>
            <a:r>
              <a:rPr lang="ru-RU" sz="1600" dirty="0">
                <a:latin typeface="Arial" panose="020B0604020202020204" pitchFamily="34" charset="0"/>
                <a:cs typeface="Arial" panose="020B0604020202020204" pitchFamily="34" charset="0"/>
              </a:rPr>
              <a:t> слоя мощностью 0,6 м на поверхность сформированного подготовительного слоя. </a:t>
            </a:r>
          </a:p>
          <a:p>
            <a:pPr indent="538163" algn="just">
              <a:lnSpc>
                <a:spcPct val="100000"/>
              </a:lnSpc>
            </a:pPr>
            <a:r>
              <a:rPr lang="ru-RU" sz="1600" dirty="0">
                <a:latin typeface="Arial" panose="020B0604020202020204" pitchFamily="34" charset="0"/>
                <a:cs typeface="Arial" panose="020B0604020202020204" pitchFamily="34" charset="0"/>
              </a:rPr>
              <a:t>Биологический этап рекультивации предусматривает посев травосмеси многолетних трав, которые способствуют образованию дерна.</a:t>
            </a:r>
          </a:p>
          <a:p>
            <a:pPr>
              <a:lnSpc>
                <a:spcPct val="100000"/>
              </a:lnSpc>
            </a:pPr>
            <a:endParaRPr lang="ru-RU" sz="1600" dirty="0"/>
          </a:p>
        </p:txBody>
      </p:sp>
      <p:sp>
        <p:nvSpPr>
          <p:cNvPr id="13" name="Rectangle 21"/>
          <p:cNvSpPr>
            <a:spLocks noChangeArrowheads="1"/>
          </p:cNvSpPr>
          <p:nvPr/>
        </p:nvSpPr>
        <p:spPr bwMode="auto">
          <a:xfrm>
            <a:off x="216173" y="245061"/>
            <a:ext cx="9432925" cy="823327"/>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Основные технические решения по рекультивации</a:t>
            </a:r>
          </a:p>
        </p:txBody>
      </p:sp>
    </p:spTree>
    <p:extLst>
      <p:ext uri="{BB962C8B-B14F-4D97-AF65-F5344CB8AC3E}">
        <p14:creationId xmlns:p14="http://schemas.microsoft.com/office/powerpoint/2010/main" val="204596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662859" y="208293"/>
            <a:ext cx="8420100" cy="1647428"/>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704527" y="1243236"/>
            <a:ext cx="8456219" cy="5688631"/>
          </a:xfrm>
        </p:spPr>
        <p:txBody>
          <a:bodyPr>
            <a:normAutofit/>
          </a:bodyPr>
          <a:lstStyle/>
          <a:p>
            <a:pPr indent="538163" algn="just">
              <a:lnSpc>
                <a:spcPct val="100000"/>
              </a:lnSpc>
            </a:pPr>
            <a:r>
              <a:rPr lang="ru-RU" sz="1600" dirty="0">
                <a:latin typeface="Arial" panose="020B0604020202020204" pitchFamily="34" charset="0"/>
                <a:cs typeface="Arial" panose="020B0604020202020204" pitchFamily="34" charset="0"/>
              </a:rPr>
              <a:t>В качестве материалов для </a:t>
            </a:r>
            <a:r>
              <a:rPr lang="ru-RU" sz="1600" b="1" u="sng" dirty="0">
                <a:latin typeface="Arial" panose="020B0604020202020204" pitchFamily="34" charset="0"/>
                <a:cs typeface="Arial" panose="020B0604020202020204" pitchFamily="34" charset="0"/>
              </a:rPr>
              <a:t>подготовительного слоя </a:t>
            </a:r>
            <a:r>
              <a:rPr lang="ru-RU" sz="1600" dirty="0">
                <a:latin typeface="Arial" panose="020B0604020202020204" pitchFamily="34" charset="0"/>
                <a:cs typeface="Arial" panose="020B0604020202020204" pitchFamily="34" charset="0"/>
              </a:rPr>
              <a:t>планируется использовать смесь, состоящую из следующих основных компонентов:</a:t>
            </a:r>
          </a:p>
          <a:p>
            <a:pPr marL="803275" lvl="0" indent="-265113" algn="just">
              <a:lnSpc>
                <a:spcPct val="10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Рекультивационные материалы</a:t>
            </a:r>
            <a:r>
              <a:rPr lang="ru-RU" sz="1600" dirty="0">
                <a:latin typeface="Arial" panose="020B0604020202020204" pitchFamily="34" charset="0"/>
                <a:cs typeface="Arial" panose="020B0604020202020204" pitchFamily="34" charset="0"/>
              </a:rPr>
              <a:t> (</a:t>
            </a:r>
            <a:r>
              <a:rPr lang="x-none" sz="1600" dirty="0">
                <a:latin typeface="Arial" panose="020B0604020202020204" pitchFamily="34" charset="0"/>
                <a:cs typeface="Arial" panose="020B0604020202020204" pitchFamily="34" charset="0"/>
              </a:rPr>
              <a:t>опилки древесные (ТУ 5386-011-43508418-20</a:t>
            </a:r>
            <a:r>
              <a:rPr lang="ru-RU" sz="1600" dirty="0">
                <a:latin typeface="Arial" panose="020B0604020202020204" pitchFamily="34" charset="0"/>
                <a:cs typeface="Arial" panose="020B0604020202020204" pitchFamily="34" charset="0"/>
              </a:rPr>
              <a:t>14</a:t>
            </a:r>
            <a:r>
              <a:rPr lang="x-none" sz="1600"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 </a:t>
            </a:r>
            <a:r>
              <a:rPr lang="x-none" sz="1600" dirty="0">
                <a:latin typeface="Arial" panose="020B0604020202020204" pitchFamily="34" charset="0"/>
                <a:cs typeface="Arial" panose="020B0604020202020204" pitchFamily="34" charset="0"/>
              </a:rPr>
              <a:t>кора деревьев хвойных и лиственных пород (ТУ 5386-012-43508418-2003)</a:t>
            </a:r>
            <a:r>
              <a:rPr lang="ru-RU" sz="1600" dirty="0">
                <a:latin typeface="Arial" panose="020B0604020202020204" pitchFamily="34" charset="0"/>
                <a:cs typeface="Arial" panose="020B0604020202020204" pitchFamily="34" charset="0"/>
              </a:rPr>
              <a:t> и </a:t>
            </a:r>
            <a:r>
              <a:rPr lang="x-none" sz="1600" dirty="0">
                <a:latin typeface="Arial" panose="020B0604020202020204" pitchFamily="34" charset="0"/>
                <a:cs typeface="Arial" panose="020B0604020202020204" pitchFamily="34" charset="0"/>
              </a:rPr>
              <a:t>удобрение органическое на основе осадка биологической очистки промстоков (ТУ</a:t>
            </a:r>
            <a:r>
              <a:rPr lang="ru-RU" sz="1600" dirty="0">
                <a:latin typeface="Arial" panose="020B0604020202020204" pitchFamily="34" charset="0"/>
                <a:cs typeface="Arial" panose="020B0604020202020204" pitchFamily="34" charset="0"/>
              </a:rPr>
              <a:t> </a:t>
            </a:r>
            <a:r>
              <a:rPr lang="x-none" sz="1600" dirty="0">
                <a:latin typeface="Arial" panose="020B0604020202020204" pitchFamily="34" charset="0"/>
                <a:cs typeface="Arial" panose="020B0604020202020204" pitchFamily="34" charset="0"/>
              </a:rPr>
              <a:t>9291-018-43508418-2004</a:t>
            </a:r>
            <a:r>
              <a:rPr lang="ru-RU" sz="1600" dirty="0">
                <a:latin typeface="Arial" panose="020B0604020202020204" pitchFamily="34" charset="0"/>
                <a:cs typeface="Arial" panose="020B0604020202020204" pitchFamily="34" charset="0"/>
              </a:rPr>
              <a:t>)</a:t>
            </a:r>
            <a:r>
              <a:rPr lang="x-none"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803275" lvl="0" indent="-265113" algn="just">
              <a:lnSpc>
                <a:spcPct val="10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Отходы</a:t>
            </a:r>
            <a:r>
              <a:rPr lang="ru-RU" sz="1600" dirty="0">
                <a:latin typeface="Arial" panose="020B0604020202020204" pitchFamily="34" charset="0"/>
                <a:cs typeface="Arial" panose="020B0604020202020204" pitchFamily="34" charset="0"/>
              </a:rPr>
              <a:t> </a:t>
            </a:r>
            <a:r>
              <a:rPr lang="x-none" sz="1600" dirty="0">
                <a:latin typeface="Arial" panose="020B0604020202020204" pitchFamily="34" charset="0"/>
                <a:cs typeface="Arial" panose="020B0604020202020204" pitchFamily="34" charset="0"/>
              </a:rPr>
              <a:t>IV-V класса опасности, образующиеся в результате производственной деятельности предприятия</a:t>
            </a:r>
            <a:r>
              <a:rPr lang="ru-RU" sz="1600" dirty="0">
                <a:latin typeface="Arial" panose="020B0604020202020204" pitchFamily="34" charset="0"/>
                <a:cs typeface="Arial" panose="020B0604020202020204" pitchFamily="34" charset="0"/>
              </a:rPr>
              <a:t> (отходы коры, отходы </a:t>
            </a:r>
            <a:r>
              <a:rPr lang="ru-RU" sz="1600" dirty="0" err="1">
                <a:latin typeface="Arial" panose="020B0604020202020204" pitchFamily="34" charset="0"/>
                <a:cs typeface="Arial" panose="020B0604020202020204" pitchFamily="34" charset="0"/>
              </a:rPr>
              <a:t>опилков</a:t>
            </a:r>
            <a:r>
              <a:rPr lang="ru-RU" sz="1600" dirty="0">
                <a:latin typeface="Arial" panose="020B0604020202020204" pitchFamily="34" charset="0"/>
                <a:cs typeface="Arial" panose="020B0604020202020204" pitchFamily="34" charset="0"/>
              </a:rPr>
              <a:t> и пр.).</a:t>
            </a:r>
          </a:p>
          <a:p>
            <a:pPr indent="538163" algn="just">
              <a:lnSpc>
                <a:spcPct val="100000"/>
              </a:lnSpc>
            </a:pPr>
            <a:endParaRPr lang="ru-RU" sz="1600" dirty="0">
              <a:latin typeface="Arial" panose="020B0604020202020204" pitchFamily="34" charset="0"/>
              <a:cs typeface="Arial" panose="020B0604020202020204" pitchFamily="34" charset="0"/>
            </a:endParaRPr>
          </a:p>
          <a:p>
            <a:pPr indent="538163" algn="just">
              <a:lnSpc>
                <a:spcPct val="100000"/>
              </a:lnSpc>
            </a:pPr>
            <a:r>
              <a:rPr lang="ru-RU" sz="1600" dirty="0">
                <a:latin typeface="Arial" panose="020B0604020202020204" pitchFamily="34" charset="0"/>
                <a:cs typeface="Arial" panose="020B0604020202020204" pitchFamily="34" charset="0"/>
              </a:rPr>
              <a:t>В качестве </a:t>
            </a:r>
            <a:r>
              <a:rPr lang="ru-RU" sz="1600" b="1" u="sng" dirty="0" err="1">
                <a:latin typeface="Arial" panose="020B0604020202020204" pitchFamily="34" charset="0"/>
                <a:cs typeface="Arial" panose="020B0604020202020204" pitchFamily="34" charset="0"/>
              </a:rPr>
              <a:t>рекультивационных</a:t>
            </a:r>
            <a:r>
              <a:rPr lang="ru-RU" sz="1600" b="1" u="sng" dirty="0">
                <a:latin typeface="Arial" panose="020B0604020202020204" pitchFamily="34" charset="0"/>
                <a:cs typeface="Arial" panose="020B0604020202020204" pitchFamily="34" charset="0"/>
              </a:rPr>
              <a:t> материалов </a:t>
            </a:r>
            <a:r>
              <a:rPr lang="ru-RU" sz="1600" dirty="0">
                <a:latin typeface="Arial" panose="020B0604020202020204" pitchFamily="34" charset="0"/>
                <a:cs typeface="Arial" panose="020B0604020202020204" pitchFamily="34" charset="0"/>
              </a:rPr>
              <a:t>предусматривается использовать:</a:t>
            </a:r>
          </a:p>
          <a:p>
            <a:pPr marL="803275" indent="-265113" algn="just">
              <a:lnSpc>
                <a:spcPct val="10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Опилки древесные по ТУ 5386-011-43508418-2014;</a:t>
            </a:r>
            <a:endParaRPr lang="ru-RU" sz="1600" dirty="0">
              <a:latin typeface="Arial" panose="020B0604020202020204" pitchFamily="34" charset="0"/>
              <a:cs typeface="Arial" panose="020B0604020202020204" pitchFamily="34" charset="0"/>
            </a:endParaRPr>
          </a:p>
          <a:p>
            <a:pPr marL="803275" indent="-265113" algn="just">
              <a:lnSpc>
                <a:spcPct val="100000"/>
              </a:lnSpc>
              <a:buFont typeface="Arial" panose="020B0604020202020204" pitchFamily="34" charset="0"/>
              <a:buChar char="•"/>
            </a:pPr>
            <a:r>
              <a:rPr lang="x-none" sz="1600" dirty="0">
                <a:latin typeface="Arial" panose="020B0604020202020204" pitchFamily="34" charset="0"/>
                <a:cs typeface="Arial" panose="020B0604020202020204" pitchFamily="34" charset="0"/>
              </a:rPr>
              <a:t>Кора деревьев хвойных и лиственных пород по ТУ 5386-012-43508418-2014.</a:t>
            </a:r>
            <a:endParaRPr lang="ru-RU" sz="1600" dirty="0">
              <a:latin typeface="Arial" panose="020B0604020202020204" pitchFamily="34" charset="0"/>
              <a:cs typeface="Arial" panose="020B0604020202020204" pitchFamily="34" charset="0"/>
            </a:endParaRPr>
          </a:p>
          <a:p>
            <a:pPr indent="538163" algn="just">
              <a:lnSpc>
                <a:spcPct val="100000"/>
              </a:lnSpc>
            </a:pPr>
            <a:endParaRPr lang="ru-RU" sz="1600" dirty="0">
              <a:latin typeface="Arial" panose="020B0604020202020204" pitchFamily="34" charset="0"/>
              <a:cs typeface="Arial" panose="020B0604020202020204" pitchFamily="34" charset="0"/>
            </a:endParaRPr>
          </a:p>
          <a:p>
            <a:pPr indent="538163" algn="just">
              <a:lnSpc>
                <a:spcPct val="100000"/>
              </a:lnSpc>
            </a:pPr>
            <a:r>
              <a:rPr lang="ru-RU" sz="1600" dirty="0">
                <a:latin typeface="Arial" panose="020B0604020202020204" pitchFamily="34" charset="0"/>
                <a:cs typeface="Arial" panose="020B0604020202020204" pitchFamily="34" charset="0"/>
              </a:rPr>
              <a:t>В качестве </a:t>
            </a:r>
            <a:r>
              <a:rPr lang="ru-RU" sz="1600" b="1" u="sng" dirty="0">
                <a:latin typeface="Arial" panose="020B0604020202020204" pitchFamily="34" charset="0"/>
                <a:cs typeface="Arial" panose="020B0604020202020204" pitchFamily="34" charset="0"/>
              </a:rPr>
              <a:t>растительного грунта </a:t>
            </a:r>
            <a:r>
              <a:rPr lang="ru-RU" sz="1600" dirty="0">
                <a:latin typeface="Arial" panose="020B0604020202020204" pitchFamily="34" charset="0"/>
                <a:cs typeface="Arial" panose="020B0604020202020204" pitchFamily="34" charset="0"/>
              </a:rPr>
              <a:t>планируется использовать удобрение органическое на основе осадка биологической очистки </a:t>
            </a:r>
            <a:r>
              <a:rPr lang="ru-RU" sz="1600" dirty="0" err="1">
                <a:latin typeface="Arial" panose="020B0604020202020204" pitchFamily="34" charset="0"/>
                <a:cs typeface="Arial" panose="020B0604020202020204" pitchFamily="34" charset="0"/>
              </a:rPr>
              <a:t>промстоков</a:t>
            </a:r>
            <a:r>
              <a:rPr lang="ru-RU" sz="1600" dirty="0">
                <a:latin typeface="Arial" panose="020B0604020202020204" pitchFamily="34" charset="0"/>
                <a:cs typeface="Arial" panose="020B0604020202020204" pitchFamily="34" charset="0"/>
              </a:rPr>
              <a:t> по ТУ 5711-023-43508418-2008, которое обладает плодородными свойствами и может использоваться при планировке территории под зеленое строительство и для рекультивации нарушенных земель.</a:t>
            </a:r>
          </a:p>
          <a:p>
            <a:pPr>
              <a:lnSpc>
                <a:spcPct val="100000"/>
              </a:lnSpc>
            </a:pPr>
            <a:endParaRPr lang="ru-RU" sz="1600" dirty="0"/>
          </a:p>
        </p:txBody>
      </p:sp>
      <p:sp>
        <p:nvSpPr>
          <p:cNvPr id="13" name="Rectangle 21"/>
          <p:cNvSpPr>
            <a:spLocks noChangeArrowheads="1"/>
          </p:cNvSpPr>
          <p:nvPr/>
        </p:nvSpPr>
        <p:spPr bwMode="auto">
          <a:xfrm>
            <a:off x="216173" y="245061"/>
            <a:ext cx="9432925" cy="823327"/>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Материалы, применяемые при рекультивации</a:t>
            </a:r>
          </a:p>
        </p:txBody>
      </p:sp>
    </p:spTree>
    <p:extLst>
      <p:ext uri="{BB962C8B-B14F-4D97-AF65-F5344CB8AC3E}">
        <p14:creationId xmlns:p14="http://schemas.microsoft.com/office/powerpoint/2010/main" val="261517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ChangeArrowheads="1"/>
          </p:cNvSpPr>
          <p:nvPr/>
        </p:nvSpPr>
        <p:spPr bwMode="auto">
          <a:xfrm>
            <a:off x="11014075" y="106838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800" b="1">
                <a:solidFill>
                  <a:srgbClr val="000000"/>
                </a:solidFill>
              </a:rPr>
              <a:t> </a:t>
            </a:r>
            <a:endParaRPr lang="ru-RU" altLang="ru-RU" sz="2600"/>
          </a:p>
        </p:txBody>
      </p:sp>
      <p:sp>
        <p:nvSpPr>
          <p:cNvPr id="3075" name="Rectangle 30"/>
          <p:cNvSpPr>
            <a:spLocks noChangeArrowheads="1"/>
          </p:cNvSpPr>
          <p:nvPr/>
        </p:nvSpPr>
        <p:spPr bwMode="auto">
          <a:xfrm>
            <a:off x="11601450" y="154622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6" name="Rectangle 34"/>
          <p:cNvSpPr>
            <a:spLocks noChangeArrowheads="1"/>
          </p:cNvSpPr>
          <p:nvPr/>
        </p:nvSpPr>
        <p:spPr bwMode="auto">
          <a:xfrm>
            <a:off x="10333038" y="1906588"/>
            <a:ext cx="177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000" b="1">
                <a:solidFill>
                  <a:srgbClr val="000000"/>
                </a:solidFill>
              </a:rPr>
              <a:t> </a:t>
            </a:r>
            <a:endParaRPr lang="ru-RU" altLang="ru-RU" sz="2600"/>
          </a:p>
        </p:txBody>
      </p:sp>
      <p:sp>
        <p:nvSpPr>
          <p:cNvPr id="3077" name="Rectangle 35"/>
          <p:cNvSpPr>
            <a:spLocks noChangeArrowheads="1"/>
          </p:cNvSpPr>
          <p:nvPr/>
        </p:nvSpPr>
        <p:spPr bwMode="auto">
          <a:xfrm>
            <a:off x="9340850" y="2203450"/>
            <a:ext cx="1476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1700" b="1">
                <a:solidFill>
                  <a:srgbClr val="000000"/>
                </a:solidFill>
              </a:rPr>
              <a:t> </a:t>
            </a:r>
            <a:endParaRPr lang="ru-RU" altLang="ru-RU" sz="2600"/>
          </a:p>
        </p:txBody>
      </p:sp>
      <p:sp>
        <p:nvSpPr>
          <p:cNvPr id="3078" name="Rectangle 37"/>
          <p:cNvSpPr>
            <a:spLocks noChangeArrowheads="1"/>
          </p:cNvSpPr>
          <p:nvPr/>
        </p:nvSpPr>
        <p:spPr bwMode="auto">
          <a:xfrm>
            <a:off x="10480675" y="2492375"/>
            <a:ext cx="187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79" name="Rectangle 43"/>
          <p:cNvSpPr>
            <a:spLocks noChangeArrowheads="1"/>
          </p:cNvSpPr>
          <p:nvPr/>
        </p:nvSpPr>
        <p:spPr bwMode="auto">
          <a:xfrm>
            <a:off x="10745788" y="2840038"/>
            <a:ext cx="187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ct val="20000"/>
              </a:spcBef>
              <a:buChar char="•"/>
              <a:defRPr sz="3400">
                <a:solidFill>
                  <a:schemeClr val="tx1"/>
                </a:solidFill>
                <a:latin typeface="Times New Roman" panose="02020603050405020304" pitchFamily="18" charset="0"/>
              </a:defRPr>
            </a:lvl1pPr>
            <a:lvl2pPr marL="742950" indent="-285750" defTabSz="979488">
              <a:spcBef>
                <a:spcPct val="20000"/>
              </a:spcBef>
              <a:buChar char="–"/>
              <a:defRPr sz="3000">
                <a:solidFill>
                  <a:schemeClr val="tx1"/>
                </a:solidFill>
                <a:latin typeface="Times New Roman" panose="02020603050405020304" pitchFamily="18" charset="0"/>
              </a:defRPr>
            </a:lvl2pPr>
            <a:lvl3pPr marL="1143000" indent="-228600" defTabSz="979488">
              <a:spcBef>
                <a:spcPct val="20000"/>
              </a:spcBef>
              <a:buChar char="•"/>
              <a:defRPr sz="2600">
                <a:solidFill>
                  <a:schemeClr val="tx1"/>
                </a:solidFill>
                <a:latin typeface="Times New Roman" panose="02020603050405020304" pitchFamily="18" charset="0"/>
              </a:defRPr>
            </a:lvl3pPr>
            <a:lvl4pPr marL="1600200" indent="-228600" defTabSz="979488">
              <a:spcBef>
                <a:spcPct val="20000"/>
              </a:spcBef>
              <a:buChar char="–"/>
              <a:defRPr sz="2100">
                <a:solidFill>
                  <a:schemeClr val="tx1"/>
                </a:solidFill>
                <a:latin typeface="Times New Roman" panose="02020603050405020304" pitchFamily="18" charset="0"/>
              </a:defRPr>
            </a:lvl4pPr>
            <a:lvl5pPr marL="2057400" indent="-228600" defTabSz="979488">
              <a:spcBef>
                <a:spcPct val="20000"/>
              </a:spcBef>
              <a:buChar char="»"/>
              <a:defRPr sz="2100">
                <a:solidFill>
                  <a:schemeClr val="tx1"/>
                </a:solidFill>
                <a:latin typeface="Times New Roman" panose="02020603050405020304" pitchFamily="18" charset="0"/>
              </a:defRPr>
            </a:lvl5pPr>
            <a:lvl6pPr marL="25146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794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spcBef>
                <a:spcPct val="0"/>
              </a:spcBef>
              <a:buFontTx/>
              <a:buNone/>
            </a:pPr>
            <a:r>
              <a:rPr lang="ru-RU" altLang="ru-RU" sz="2100" b="1">
                <a:solidFill>
                  <a:srgbClr val="000000"/>
                </a:solidFill>
              </a:rPr>
              <a:t> </a:t>
            </a:r>
            <a:endParaRPr lang="ru-RU" altLang="ru-RU" sz="2600"/>
          </a:p>
        </p:txBody>
      </p:sp>
      <p:sp>
        <p:nvSpPr>
          <p:cNvPr id="3080" name="Rectangle 68"/>
          <p:cNvSpPr>
            <a:spLocks noGrp="1" noChangeArrowheads="1"/>
          </p:cNvSpPr>
          <p:nvPr>
            <p:ph type="ctrTitle"/>
          </p:nvPr>
        </p:nvSpPr>
        <p:spPr>
          <a:xfrm>
            <a:off x="739601" y="30644"/>
            <a:ext cx="8420100" cy="766397"/>
          </a:xfrm>
        </p:spPr>
        <p:txBody>
          <a:bodyPr>
            <a:normAutofit fontScale="90000"/>
          </a:bodyPr>
          <a:lstStyle/>
          <a:p>
            <a:pPr>
              <a:lnSpc>
                <a:spcPct val="150000"/>
              </a:lnSpc>
            </a:pP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2400" b="1" dirty="0">
                <a:solidFill>
                  <a:srgbClr val="000099"/>
                </a:solidFill>
                <a:cs typeface="Times New Roman" panose="02020603050405020304" pitchFamily="18" charset="0"/>
              </a:rPr>
              <a:t/>
            </a:r>
            <a:br>
              <a:rPr lang="ru-RU" altLang="ru-RU" sz="2400" b="1" dirty="0">
                <a:solidFill>
                  <a:srgbClr val="000099"/>
                </a:solidFill>
                <a:cs typeface="Times New Roman" panose="02020603050405020304" pitchFamily="18" charset="0"/>
              </a:rPr>
            </a:br>
            <a:r>
              <a:rPr lang="ru-RU" altLang="ru-RU" sz="1600" b="1" dirty="0">
                <a:solidFill>
                  <a:srgbClr val="000099"/>
                </a:solidFill>
                <a:latin typeface="Arial" panose="020B0604020202020204" pitchFamily="34" charset="0"/>
                <a:cs typeface="Arial" panose="020B0604020202020204" pitchFamily="34" charset="0"/>
              </a:rPr>
              <a:t/>
            </a:r>
            <a:br>
              <a:rPr lang="ru-RU" altLang="ru-RU" sz="1600" b="1" dirty="0">
                <a:solidFill>
                  <a:srgbClr val="000099"/>
                </a:solidFill>
                <a:latin typeface="Arial" panose="020B0604020202020204" pitchFamily="34" charset="0"/>
                <a:cs typeface="Arial" panose="020B0604020202020204" pitchFamily="34" charset="0"/>
              </a:rPr>
            </a:br>
            <a:endParaRPr lang="ru-RU" altLang="ru-RU" sz="1600" dirty="0">
              <a:latin typeface="Arial" panose="020B0604020202020204" pitchFamily="34" charset="0"/>
              <a:cs typeface="Arial" panose="020B0604020202020204" pitchFamily="34" charset="0"/>
            </a:endParaRPr>
          </a:p>
        </p:txBody>
      </p:sp>
      <p:sp>
        <p:nvSpPr>
          <p:cNvPr id="14405" name="Rectangle 69"/>
          <p:cNvSpPr>
            <a:spLocks noGrp="1" noChangeArrowheads="1"/>
          </p:cNvSpPr>
          <p:nvPr>
            <p:ph type="subTitle" idx="1"/>
          </p:nvPr>
        </p:nvSpPr>
        <p:spPr>
          <a:xfrm>
            <a:off x="1064070" y="5242264"/>
            <a:ext cx="7374460" cy="1617597"/>
          </a:xfrm>
        </p:spPr>
        <p:txBody>
          <a:bodyPr>
            <a:normAutofit/>
          </a:bodyPr>
          <a:lstStyle/>
          <a:p>
            <a:pPr indent="538163" algn="just"/>
            <a:r>
              <a:rPr lang="ru-RU" sz="1300" dirty="0">
                <a:latin typeface="Arial" panose="020B0604020202020204" pitchFamily="34" charset="0"/>
                <a:cs typeface="Arial" panose="020B0604020202020204" pitchFamily="34" charset="0"/>
              </a:rPr>
              <a:t>* - на остальной территории </a:t>
            </a:r>
            <a:r>
              <a:rPr lang="ru-RU" sz="1300" dirty="0" err="1">
                <a:latin typeface="Arial" panose="020B0604020202020204" pitchFamily="34" charset="0"/>
                <a:cs typeface="Arial" panose="020B0604020202020204" pitchFamily="34" charset="0"/>
              </a:rPr>
              <a:t>шламонакопителя</a:t>
            </a:r>
            <a:r>
              <a:rPr lang="ru-RU" sz="1300" dirty="0">
                <a:latin typeface="Arial" panose="020B0604020202020204" pitchFamily="34" charset="0"/>
                <a:cs typeface="Arial" panose="020B0604020202020204" pitchFamily="34" charset="0"/>
              </a:rPr>
              <a:t> №2 работы по техническому этапу рекультивации проведены в период с 2006 по 2019 г.г.</a:t>
            </a:r>
          </a:p>
          <a:p>
            <a:pPr indent="538163" algn="just"/>
            <a:endParaRPr lang="ru-RU" sz="1600" dirty="0">
              <a:latin typeface="Arial" panose="020B0604020202020204" pitchFamily="34" charset="0"/>
              <a:cs typeface="Arial" panose="020B0604020202020204" pitchFamily="34" charset="0"/>
            </a:endParaRPr>
          </a:p>
          <a:p>
            <a:pPr indent="538163" algn="just">
              <a:lnSpc>
                <a:spcPct val="100000"/>
              </a:lnSpc>
            </a:pPr>
            <a:r>
              <a:rPr lang="ru-RU" sz="1600" dirty="0">
                <a:latin typeface="Arial" panose="020B0604020202020204" pitchFamily="34" charset="0"/>
                <a:cs typeface="Arial" panose="020B0604020202020204" pitchFamily="34" charset="0"/>
              </a:rPr>
              <a:t>Общая продолжительность рекультивации составит 14,8 лет, в том числе продолжительность выполнения подготовительного и технического этапа рекультивации – 12,8 лет, биологического этапа - 2 года.</a:t>
            </a:r>
          </a:p>
          <a:p>
            <a:endParaRPr lang="ru-RU" sz="1600" dirty="0"/>
          </a:p>
        </p:txBody>
      </p:sp>
      <p:sp>
        <p:nvSpPr>
          <p:cNvPr id="13" name="Rectangle 21"/>
          <p:cNvSpPr>
            <a:spLocks noChangeArrowheads="1"/>
          </p:cNvSpPr>
          <p:nvPr/>
        </p:nvSpPr>
        <p:spPr bwMode="auto">
          <a:xfrm>
            <a:off x="233188" y="197360"/>
            <a:ext cx="9432925" cy="633381"/>
          </a:xfrm>
          <a:prstGeom prst="rect">
            <a:avLst/>
          </a:prstGeom>
          <a:noFill/>
          <a:ln>
            <a:noFill/>
          </a:ln>
          <a:effectLst/>
        </p:spPr>
        <p:txBody>
          <a:bodyPr lIns="97957" tIns="48979" rIns="97957" bIns="48979" anchor="ctr"/>
          <a:lstStyle/>
          <a:p>
            <a:pPr algn="ctr" defTabSz="1049338">
              <a:defRPr/>
            </a:pPr>
            <a:r>
              <a:rPr lang="ru-RU" sz="2800" b="1" i="1" dirty="0">
                <a:solidFill>
                  <a:schemeClr val="accent6">
                    <a:lumMod val="50000"/>
                  </a:schemeClr>
                </a:solidFill>
                <a:effectLst>
                  <a:outerShdw blurRad="38100" dist="38100" dir="2700000" algn="tl">
                    <a:srgbClr val="000000"/>
                  </a:outerShdw>
                </a:effectLst>
                <a:latin typeface="Tahoma" pitchFamily="34" charset="0"/>
              </a:rPr>
              <a:t>Основные технические параметры</a:t>
            </a:r>
          </a:p>
        </p:txBody>
      </p:sp>
      <p:graphicFrame>
        <p:nvGraphicFramePr>
          <p:cNvPr id="2" name="Таблица 1"/>
          <p:cNvGraphicFramePr>
            <a:graphicFrameLocks noGrp="1"/>
          </p:cNvGraphicFramePr>
          <p:nvPr>
            <p:extLst>
              <p:ext uri="{D42A27DB-BD31-4B8C-83A1-F6EECF244321}">
                <p14:modId xmlns:p14="http://schemas.microsoft.com/office/powerpoint/2010/main" val="117169701"/>
              </p:ext>
            </p:extLst>
          </p:nvPr>
        </p:nvGraphicFramePr>
        <p:xfrm>
          <a:off x="917202" y="830741"/>
          <a:ext cx="8064895" cy="4411523"/>
        </p:xfrm>
        <a:graphic>
          <a:graphicData uri="http://schemas.openxmlformats.org/drawingml/2006/table">
            <a:tbl>
              <a:tblPr firstRow="1" firstCol="1" bandRow="1"/>
              <a:tblGrid>
                <a:gridCol w="6192687">
                  <a:extLst>
                    <a:ext uri="{9D8B030D-6E8A-4147-A177-3AD203B41FA5}">
                      <a16:colId xmlns:a16="http://schemas.microsoft.com/office/drawing/2014/main" xmlns="" val="20000"/>
                    </a:ext>
                  </a:extLst>
                </a:gridCol>
                <a:gridCol w="939455">
                  <a:extLst>
                    <a:ext uri="{9D8B030D-6E8A-4147-A177-3AD203B41FA5}">
                      <a16:colId xmlns:a16="http://schemas.microsoft.com/office/drawing/2014/main" xmlns="" val="20001"/>
                    </a:ext>
                  </a:extLst>
                </a:gridCol>
                <a:gridCol w="932753">
                  <a:extLst>
                    <a:ext uri="{9D8B030D-6E8A-4147-A177-3AD203B41FA5}">
                      <a16:colId xmlns:a16="http://schemas.microsoft.com/office/drawing/2014/main" xmlns="" val="20002"/>
                    </a:ext>
                  </a:extLst>
                </a:gridCol>
              </a:tblGrid>
              <a:tr h="280508">
                <a:tc>
                  <a:txBody>
                    <a:bodyPr/>
                    <a:lstStyle/>
                    <a:p>
                      <a:pPr algn="ctr">
                        <a:spcAft>
                          <a:spcPts val="0"/>
                        </a:spcAft>
                        <a:tabLst>
                          <a:tab pos="107950" algn="l"/>
                        </a:tabLst>
                      </a:pPr>
                      <a:r>
                        <a:rPr lang="ru-RU" sz="1500" b="1" spc="0" dirty="0">
                          <a:effectLst/>
                          <a:latin typeface="Arial" panose="020B0604020202020204" pitchFamily="34" charset="0"/>
                          <a:ea typeface="Times New Roman" panose="02020603050405020304" pitchFamily="18" charset="0"/>
                          <a:cs typeface="Arial" panose="020B0604020202020204" pitchFamily="34" charset="0"/>
                        </a:rPr>
                        <a:t>Наименование</a:t>
                      </a:r>
                      <a:endParaRPr lang="ru-RU" sz="1500" spc="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b="1" spc="0">
                          <a:effectLst/>
                          <a:latin typeface="Arial" panose="020B0604020202020204" pitchFamily="34" charset="0"/>
                          <a:ea typeface="Times New Roman" panose="02020603050405020304" pitchFamily="18" charset="0"/>
                          <a:cs typeface="Arial" panose="020B0604020202020204" pitchFamily="34" charset="0"/>
                        </a:rPr>
                        <a:t>Ед. изм.</a:t>
                      </a:r>
                      <a:endParaRPr lang="ru-RU" sz="1500" spc="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b="1" spc="0">
                          <a:effectLst/>
                          <a:latin typeface="Arial" panose="020B0604020202020204" pitchFamily="34" charset="0"/>
                          <a:ea typeface="Times New Roman" panose="02020603050405020304" pitchFamily="18" charset="0"/>
                          <a:cs typeface="Arial" panose="020B0604020202020204" pitchFamily="34" charset="0"/>
                        </a:rPr>
                        <a:t>Кол-во</a:t>
                      </a:r>
                      <a:endParaRPr lang="ru-RU" sz="1500" spc="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0377">
                <a:tc>
                  <a:txBody>
                    <a:bodyPr/>
                    <a:lstStyle/>
                    <a:p>
                      <a:pPr marL="342900" lvl="0" indent="-342900">
                        <a:spcAft>
                          <a:spcPts val="0"/>
                        </a:spcAft>
                        <a:buFont typeface="+mj-lt"/>
                        <a:buAutoNum type="arabicPeriod"/>
                        <a:tabLst>
                          <a:tab pos="107950" algn="l"/>
                          <a:tab pos="38227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Площадь производства работ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га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26,75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7449">
                <a:tc>
                  <a:txBody>
                    <a:bodyPr/>
                    <a:lstStyle/>
                    <a:p>
                      <a:pPr marL="342900" lvl="0" indent="-342900">
                        <a:spcAft>
                          <a:spcPts val="0"/>
                        </a:spcAft>
                        <a:buFont typeface="+mj-lt"/>
                        <a:buAutoNum type="arabicPeriod" startAt="2"/>
                        <a:tabLst>
                          <a:tab pos="107950" algn="l"/>
                          <a:tab pos="38227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Площадь производства технического этапа рекультивации, в том числе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га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12,06*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72008">
                <a:tc>
                  <a:txBody>
                    <a:bodyPr/>
                    <a:lstStyle/>
                    <a:p>
                      <a:pPr marL="720725" lvl="0" indent="-365125">
                        <a:spcAft>
                          <a:spcPts val="0"/>
                        </a:spcAft>
                        <a:buClr>
                          <a:srgbClr val="000000"/>
                        </a:buClr>
                        <a:buFont typeface="Times New Roman" panose="02020603050405020304" pitchFamily="18" charset="0"/>
                        <a:buChar char="–"/>
                        <a:tabLst>
                          <a:tab pos="107950" algn="l"/>
                          <a:tab pos="42672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формирование подстилающего подготовительного слоя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га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0377">
                <a:tc>
                  <a:txBody>
                    <a:bodyPr/>
                    <a:lstStyle/>
                    <a:p>
                      <a:pPr marL="342900" lvl="0" indent="-342900">
                        <a:spcAft>
                          <a:spcPts val="0"/>
                        </a:spcAft>
                        <a:buFont typeface="+mj-lt"/>
                        <a:buAutoNum type="arabicPeriod" startAt="3"/>
                        <a:tabLst>
                          <a:tab pos="107950" algn="l"/>
                          <a:tab pos="38227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Площадь высева трав (биологический этап)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га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24,9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4815">
                <a:tc>
                  <a:txBody>
                    <a:bodyPr/>
                    <a:lstStyle/>
                    <a:p>
                      <a:pPr marL="342900" lvl="0" indent="-342900">
                        <a:spcAft>
                          <a:spcPts val="0"/>
                        </a:spcAft>
                        <a:buFont typeface="+mj-lt"/>
                        <a:buAutoNum type="arabicPeriod" startAt="4"/>
                        <a:tabLst>
                          <a:tab pos="107950" algn="l"/>
                          <a:tab pos="38227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Площадь, занимаемая водоотводными канавами, в том числе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га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1,85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r h="72008">
                <a:tc>
                  <a:txBody>
                    <a:bodyPr/>
                    <a:lstStyle/>
                    <a:p>
                      <a:pPr marL="720725" lvl="0" indent="-182563">
                        <a:spcAft>
                          <a:spcPts val="0"/>
                        </a:spcAft>
                        <a:buClr>
                          <a:srgbClr val="000000"/>
                        </a:buClr>
                        <a:buFont typeface="Times New Roman" panose="02020603050405020304" pitchFamily="18" charset="0"/>
                        <a:buChar char="–"/>
                        <a:tabLst>
                          <a:tab pos="107950" algn="l"/>
                          <a:tab pos="426720" algn="l"/>
                        </a:tabLst>
                      </a:pPr>
                      <a:r>
                        <a:rPr lang="ru-RU" sz="1500" kern="1200"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вновь</a:t>
                      </a:r>
                      <a:r>
                        <a:rPr lang="ru-RU" sz="1500" spc="0" dirty="0">
                          <a:effectLst/>
                          <a:latin typeface="Arial" panose="020B0604020202020204" pitchFamily="34" charset="0"/>
                          <a:ea typeface="Times New Roman" panose="02020603050405020304" pitchFamily="18" charset="0"/>
                          <a:cs typeface="Arial" panose="020B0604020202020204" pitchFamily="34" charset="0"/>
                        </a:rPr>
                        <a:t> построенные в рамках настоящей документации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га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1,35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0377">
                <a:tc>
                  <a:txBody>
                    <a:bodyPr/>
                    <a:lstStyle/>
                    <a:p>
                      <a:pPr marL="342900" lvl="0" indent="-342900">
                        <a:spcAft>
                          <a:spcPts val="0"/>
                        </a:spcAft>
                        <a:buFont typeface="+mj-lt"/>
                        <a:buAutoNum type="arabicPeriod" startAt="5"/>
                        <a:tabLst>
                          <a:tab pos="107950" algn="l"/>
                          <a:tab pos="38227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Длина водоотводных канав, в том числе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2500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20377">
                <a:tc>
                  <a:txBody>
                    <a:bodyPr/>
                    <a:lstStyle/>
                    <a:p>
                      <a:pPr marL="720725" lvl="0" indent="-365125">
                        <a:spcAft>
                          <a:spcPts val="0"/>
                        </a:spcAft>
                        <a:buClr>
                          <a:srgbClr val="000000"/>
                        </a:buClr>
                        <a:buFont typeface="Times New Roman" panose="02020603050405020304" pitchFamily="18" charset="0"/>
                        <a:buChar char="–"/>
                        <a:tabLst>
                          <a:tab pos="107950" algn="l"/>
                          <a:tab pos="426720" algn="l"/>
                        </a:tabLst>
                      </a:pPr>
                      <a:r>
                        <a:rPr lang="ru-RU" sz="1500" kern="1200"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вновь</a:t>
                      </a:r>
                      <a:r>
                        <a:rPr lang="ru-RU" sz="1500" spc="0" dirty="0">
                          <a:effectLst/>
                          <a:latin typeface="Arial" panose="020B0604020202020204" pitchFamily="34" charset="0"/>
                          <a:ea typeface="Times New Roman" panose="02020603050405020304" pitchFamily="18" charset="0"/>
                          <a:cs typeface="Arial" panose="020B0604020202020204" pitchFamily="34" charset="0"/>
                        </a:rPr>
                        <a:t> построенные в рамках настоящей документации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1150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68454">
                <a:tc>
                  <a:txBody>
                    <a:bodyPr/>
                    <a:lstStyle/>
                    <a:p>
                      <a:pPr marL="342900" lvl="0" indent="-342900">
                        <a:spcAft>
                          <a:spcPts val="0"/>
                        </a:spcAft>
                        <a:buFont typeface="+mj-lt"/>
                        <a:buAutoNum type="arabicPeriod" startAt="6"/>
                        <a:tabLst>
                          <a:tab pos="107950" algn="l"/>
                          <a:tab pos="38227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Объемы материалов: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r h="201598">
                <a:tc>
                  <a:txBody>
                    <a:bodyPr/>
                    <a:lstStyle/>
                    <a:p>
                      <a:pPr marL="720725" lvl="0" indent="-365125">
                        <a:spcAft>
                          <a:spcPts val="0"/>
                        </a:spcAft>
                        <a:buClr>
                          <a:srgbClr val="000000"/>
                        </a:buClr>
                        <a:buFont typeface="Times New Roman" panose="02020603050405020304" pitchFamily="18" charset="0"/>
                        <a:buChar char="–"/>
                        <a:tabLst>
                          <a:tab pos="107950" algn="l"/>
                          <a:tab pos="42672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для подстилающего подготовительного слоя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м</a:t>
                      </a:r>
                      <a:r>
                        <a:rPr lang="ru-RU" sz="1500" spc="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ru-RU" sz="1500" spc="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99600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220377">
                <a:tc>
                  <a:txBody>
                    <a:bodyPr/>
                    <a:lstStyle/>
                    <a:p>
                      <a:pPr marL="720725" lvl="0" indent="-365125">
                        <a:spcAft>
                          <a:spcPts val="0"/>
                        </a:spcAft>
                        <a:buClr>
                          <a:srgbClr val="000000"/>
                        </a:buClr>
                        <a:buFont typeface="Times New Roman" panose="02020603050405020304" pitchFamily="18" charset="0"/>
                        <a:buChar char="–"/>
                        <a:tabLst>
                          <a:tab pos="107950" algn="l"/>
                          <a:tab pos="42672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для </a:t>
                      </a:r>
                      <a:r>
                        <a:rPr lang="ru-RU" sz="1500" spc="0" dirty="0" err="1">
                          <a:effectLst/>
                          <a:latin typeface="Arial" panose="020B0604020202020204" pitchFamily="34" charset="0"/>
                          <a:ea typeface="Times New Roman" panose="02020603050405020304" pitchFamily="18" charset="0"/>
                          <a:cs typeface="Arial" panose="020B0604020202020204" pitchFamily="34" charset="0"/>
                        </a:rPr>
                        <a:t>рекультивационного</a:t>
                      </a:r>
                      <a:r>
                        <a:rPr lang="ru-RU" sz="1500" spc="0" dirty="0">
                          <a:effectLst/>
                          <a:latin typeface="Arial" panose="020B0604020202020204" pitchFamily="34" charset="0"/>
                          <a:ea typeface="Times New Roman" panose="02020603050405020304" pitchFamily="18" charset="0"/>
                          <a:cs typeface="Arial" panose="020B0604020202020204" pitchFamily="34" charset="0"/>
                        </a:rPr>
                        <a:t> слоя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м</a:t>
                      </a:r>
                      <a:r>
                        <a:rPr lang="ru-RU" sz="1500" spc="0" baseline="30000">
                          <a:effectLst/>
                          <a:latin typeface="Arial" panose="020B0604020202020204" pitchFamily="34" charset="0"/>
                          <a:ea typeface="Times New Roman" panose="02020603050405020304" pitchFamily="18" charset="0"/>
                          <a:cs typeface="Arial" panose="020B0604020202020204" pitchFamily="34" charset="0"/>
                        </a:rPr>
                        <a:t>3</a:t>
                      </a:r>
                      <a:endParaRPr lang="ru-RU" sz="1500" spc="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72354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20377">
                <a:tc>
                  <a:txBody>
                    <a:bodyPr/>
                    <a:lstStyle/>
                    <a:p>
                      <a:pPr marL="342900" lvl="0" indent="-342900">
                        <a:spcAft>
                          <a:spcPts val="0"/>
                        </a:spcAft>
                        <a:buFont typeface="+mj-lt"/>
                        <a:buAutoNum type="arabicPeriod" startAt="7"/>
                        <a:tabLst>
                          <a:tab pos="107950" algn="l"/>
                          <a:tab pos="38227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Травосмесь, в том числе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кг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821,7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2"/>
                  </a:ext>
                </a:extLst>
              </a:tr>
              <a:tr h="220377">
                <a:tc>
                  <a:txBody>
                    <a:bodyPr/>
                    <a:lstStyle/>
                    <a:p>
                      <a:pPr marL="714375" lvl="1" indent="-342900">
                        <a:spcAft>
                          <a:spcPts val="0"/>
                        </a:spcAft>
                        <a:buClr>
                          <a:srgbClr val="000000"/>
                        </a:buClr>
                        <a:buFont typeface="Times New Roman" panose="02020603050405020304" pitchFamily="18" charset="0"/>
                        <a:buChar char="–"/>
                        <a:tabLst>
                          <a:tab pos="107950" algn="l"/>
                          <a:tab pos="42672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Овсяница луговая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кг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164,34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220377">
                <a:tc>
                  <a:txBody>
                    <a:bodyPr/>
                    <a:lstStyle/>
                    <a:p>
                      <a:pPr marL="714375" lvl="1" indent="-342900">
                        <a:spcAft>
                          <a:spcPts val="0"/>
                        </a:spcAft>
                        <a:buClr>
                          <a:srgbClr val="000000"/>
                        </a:buClr>
                        <a:buFont typeface="Times New Roman" panose="02020603050405020304" pitchFamily="18" charset="0"/>
                        <a:buChar char="–"/>
                        <a:tabLst>
                          <a:tab pos="107950" algn="l"/>
                          <a:tab pos="42672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Овсяница красная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кг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164,34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220377">
                <a:tc>
                  <a:txBody>
                    <a:bodyPr/>
                    <a:lstStyle/>
                    <a:p>
                      <a:pPr marL="714375" lvl="1" indent="-342900">
                        <a:spcAft>
                          <a:spcPts val="0"/>
                        </a:spcAft>
                        <a:buClr>
                          <a:srgbClr val="000000"/>
                        </a:buClr>
                        <a:buFont typeface="Times New Roman" panose="02020603050405020304" pitchFamily="18" charset="0"/>
                        <a:buChar char="–"/>
                        <a:tabLst>
                          <a:tab pos="107950" algn="l"/>
                          <a:tab pos="42672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Клевер красный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кг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246,51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220377">
                <a:tc>
                  <a:txBody>
                    <a:bodyPr/>
                    <a:lstStyle/>
                    <a:p>
                      <a:pPr marL="714375" lvl="1" indent="-342900">
                        <a:spcAft>
                          <a:spcPts val="0"/>
                        </a:spcAft>
                        <a:buClr>
                          <a:srgbClr val="000000"/>
                        </a:buClr>
                        <a:buFont typeface="Times New Roman" panose="02020603050405020304" pitchFamily="18" charset="0"/>
                        <a:buChar char="–"/>
                        <a:tabLst>
                          <a:tab pos="107950" algn="l"/>
                          <a:tab pos="42672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Тимофеевка луговая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кг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82,17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220377">
                <a:tc>
                  <a:txBody>
                    <a:bodyPr/>
                    <a:lstStyle/>
                    <a:p>
                      <a:pPr marL="714375" lvl="1" indent="-342900">
                        <a:spcAft>
                          <a:spcPts val="0"/>
                        </a:spcAft>
                        <a:buClr>
                          <a:srgbClr val="000000"/>
                        </a:buClr>
                        <a:buFont typeface="Times New Roman" panose="02020603050405020304" pitchFamily="18" charset="0"/>
                        <a:buChar char="–"/>
                        <a:tabLst>
                          <a:tab pos="107950" algn="l"/>
                          <a:tab pos="42672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Райграс пастбищный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a:effectLst/>
                          <a:latin typeface="Arial" panose="020B0604020202020204" pitchFamily="34" charset="0"/>
                          <a:ea typeface="Times New Roman" panose="02020603050405020304" pitchFamily="18" charset="0"/>
                          <a:cs typeface="Arial" panose="020B0604020202020204" pitchFamily="34" charset="0"/>
                        </a:rPr>
                        <a:t>кг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107950" algn="l"/>
                        </a:tabLst>
                      </a:pPr>
                      <a:r>
                        <a:rPr lang="ru-RU" sz="1500" spc="0" dirty="0">
                          <a:effectLst/>
                          <a:latin typeface="Arial" panose="020B0604020202020204" pitchFamily="34" charset="0"/>
                          <a:ea typeface="Times New Roman" panose="02020603050405020304" pitchFamily="18" charset="0"/>
                          <a:cs typeface="Arial" panose="020B0604020202020204" pitchFamily="34" charset="0"/>
                        </a:rPr>
                        <a:t>164,34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11735422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10767</TotalTime>
  <Words>1349</Words>
  <Application>Microsoft Office PowerPoint</Application>
  <PresentationFormat>Произвольный</PresentationFormat>
  <Paragraphs>272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 отсутствует</dc:title>
  <dc:creator>Терновой В.В.</dc:creator>
  <cp:lastModifiedBy>user</cp:lastModifiedBy>
  <cp:revision>638</cp:revision>
  <cp:lastPrinted>2020-12-21T09:31:53Z</cp:lastPrinted>
  <dcterms:created xsi:type="dcterms:W3CDTF">2005-03-28T13:38:19Z</dcterms:created>
  <dcterms:modified xsi:type="dcterms:W3CDTF">2022-05-05T13:44:57Z</dcterms:modified>
</cp:coreProperties>
</file>