
<file path=[Content_Types].xml><?xml version="1.0" encoding="utf-8"?>
<Types xmlns="http://schemas.openxmlformats.org/package/2006/content-types">
  <Override PartName="/ppt/slides/slide47.xml" ContentType="application/vnd.openxmlformats-officedocument.presentationml.slide+xml"/>
  <Override PartName="/ppt/slides/slide94.xml" ContentType="application/vnd.openxmlformats-officedocument.presentationml.slide+xml"/>
  <Override PartName="/ppt/slides/slide142.xml" ContentType="application/vnd.openxmlformats-officedocument.presentationml.slide+xml"/>
  <Override PartName="/ppt/slides/slide120.xml" ContentType="application/vnd.openxmlformats-officedocument.presentationml.slide+xml"/>
  <Override PartName="/ppt/notesSlides/notesSlide38.xml" ContentType="application/vnd.openxmlformats-officedocument.presentationml.notesSlide+xml"/>
  <Override PartName="/ppt/notesSlides/notesSlide85.xml" ContentType="application/vnd.openxmlformats-officedocument.presentationml.notesSlide+xml"/>
  <Override PartName="/ppt/notesSlides/notesSlide141.xml" ContentType="application/vnd.openxmlformats-officedocument.presentationml.notesSlide+xml"/>
  <Override PartName="/ppt/slides/slide25.xml" ContentType="application/vnd.openxmlformats-officedocument.presentationml.slide+xml"/>
  <Override PartName="/ppt/slides/slide72.xml" ContentType="application/vnd.openxmlformats-officedocument.presentationml.slide+xml"/>
  <Override PartName="/ppt/slideLayouts/slideLayout2.xml" ContentType="application/vnd.openxmlformats-officedocument.presentationml.slideLayout+xml"/>
  <Default Extension="xml" ContentType="application/xml"/>
  <Override PartName="/ppt/slides/slide50.xml" ContentType="application/vnd.openxmlformats-officedocument.presentationml.slide+xml"/>
  <Override PartName="/ppt/charts/chart24.xml" ContentType="application/vnd.openxmlformats-officedocument.drawingml.chart+xml"/>
  <Override PartName="/ppt/notesSlides/notesSlide16.xml" ContentType="application/vnd.openxmlformats-officedocument.presentationml.notesSlide+xml"/>
  <Override PartName="/ppt/notesSlides/notesSlide63.xml" ContentType="application/vnd.openxmlformats-officedocument.presentationml.notesSlide+xml"/>
  <Override PartName="/ppt/notesSlides/notesSlide41.xml" ContentType="application/vnd.openxmlformats-officedocument.presentationml.notesSlide+xml"/>
  <Override PartName="/ppt/notesSlides/notesSlide179.xml" ContentType="application/vnd.openxmlformats-officedocument.presentationml.notesSlide+xml"/>
  <Override PartName="/ppt/slides/slide158.xml" ContentType="application/vnd.openxmlformats-officedocument.presentationml.slide+xml"/>
  <Override PartName="/ppt/slides/slide136.xml" ContentType="application/vnd.openxmlformats-officedocument.presentationml.slide+xml"/>
  <Override PartName="/ppt/slides/slide183.xml" ContentType="application/vnd.openxmlformats-officedocument.presentationml.slide+xml"/>
  <Override PartName="/ppt/charts/chart3.xml" ContentType="application/vnd.openxmlformats-officedocument.drawingml.chart+xml"/>
  <Override PartName="/ppt/notesSlides/notesSlide7.xml" ContentType="application/vnd.openxmlformats-officedocument.presentationml.notesSlide+xml"/>
  <Default Extension="xlsx" ContentType="application/vnd.openxmlformats-officedocument.spreadsheetml.sheet"/>
  <Override PartName="/ppt/notesSlides/notesSlide157.xml" ContentType="application/vnd.openxmlformats-officedocument.presentationml.notesSlide+xml"/>
  <Override PartName="/ppt/slides/slide88.xml" ContentType="application/vnd.openxmlformats-officedocument.presentationml.slide+xml"/>
  <Override PartName="/ppt/notesSlides/notesSlide135.xml" ContentType="application/vnd.openxmlformats-officedocument.presentationml.notesSlide+xml"/>
  <Override PartName="/ppt/notesSlides/notesSlide182.xml" ContentType="application/vnd.openxmlformats-officedocument.presentationml.notesSlide+xml"/>
  <Override PartName="/ppt/slides/slide19.xml" ContentType="application/vnd.openxmlformats-officedocument.presentationml.slide+xml"/>
  <Override PartName="/ppt/slides/slide66.xml" ContentType="application/vnd.openxmlformats-officedocument.presentationml.slide+xml"/>
  <Override PartName="/ppt/slides/slide114.xml" ContentType="application/vnd.openxmlformats-officedocument.presentationml.slide+xml"/>
  <Override PartName="/ppt/slides/slide161.xml" ContentType="application/vnd.openxmlformats-officedocument.presentationml.slide+xml"/>
  <Default Extension="png" ContentType="image/png"/>
  <Override PartName="/ppt/notesSlides/notesSlide79.xml" ContentType="application/vnd.openxmlformats-officedocument.presentationml.notesSlide+xml"/>
  <Override PartName="/ppt/theme/theme2.xml" ContentType="application/vnd.openxmlformats-officedocument.theme+xml"/>
  <Override PartName="/ppt/charts/chart18.xml" ContentType="application/vnd.openxmlformats-officedocument.drawingml.chart+xml"/>
  <Override PartName="/ppt/notesSlides/notesSlide57.xml" ContentType="application/vnd.openxmlformats-officedocument.presentationml.notesSlide+xml"/>
  <Override PartName="/ppt/notesSlides/notesSlide113.xml" ContentType="application/vnd.openxmlformats-officedocument.presentationml.notesSlide+xml"/>
  <Override PartName="/ppt/notesSlides/notesSlide160.xml" ContentType="application/vnd.openxmlformats-officedocument.presentationml.notesSlide+xml"/>
  <Override PartName="/ppt/slides/slide44.xml" ContentType="application/vnd.openxmlformats-officedocument.presentationml.slide+xml"/>
  <Override PartName="/ppt/slides/slide91.xml" ContentType="application/vnd.openxmlformats-officedocument.presentationml.slide+xml"/>
  <Override PartName="/ppt/slides/slide22.xml" ContentType="application/vnd.openxmlformats-officedocument.presentationml.slide+xml"/>
  <Override PartName="/ppt/slides/slide199.xml" ContentType="application/vnd.openxmlformats-officedocument.presentationml.slide+xml"/>
  <Override PartName="/ppt/notesSlides/notesSlide35.xml" ContentType="application/vnd.openxmlformats-officedocument.presentationml.notesSlide+xml"/>
  <Override PartName="/ppt/notesSlides/notesSlide82.xml" ContentType="application/vnd.openxmlformats-officedocument.presentationml.notesSlide+xml"/>
  <Override PartName="/ppt/charts/chart21.xml" ContentType="application/vnd.openxmlformats-officedocument.drawingml.chart+xml"/>
  <Override PartName="/ppt/notesSlides/notesSlide13.xml" ContentType="application/vnd.openxmlformats-officedocument.presentationml.notesSlide+xml"/>
  <Override PartName="/ppt/notesSlides/notesSlide60.xml" ContentType="application/vnd.openxmlformats-officedocument.presentationml.notesSlide+xml"/>
  <Override PartName="/ppt/notesSlides/notesSlide198.xml" ContentType="application/vnd.openxmlformats-officedocument.presentationml.notesSlide+xml"/>
  <Override PartName="/ppt/slides/slide177.xml" ContentType="application/vnd.openxmlformats-officedocument.presentationml.slide+xml"/>
  <Override PartName="/ppt/notesSlides/notesSlide129.xml" ContentType="application/vnd.openxmlformats-officedocument.presentationml.notesSlide+xml"/>
  <Override PartName="/ppt/notesSlides/notesSlide176.xml" ContentType="application/vnd.openxmlformats-officedocument.presentationml.notesSlide+xml"/>
  <Override PartName="/ppt/slides/slide108.xml" ContentType="application/vnd.openxmlformats-officedocument.presentationml.slide+xml"/>
  <Override PartName="/ppt/slides/slide155.xml" ContentType="application/vnd.openxmlformats-officedocument.presentationml.slide+xml"/>
  <Override PartName="/ppt/notesSlides/notesSlide4.xml" ContentType="application/vnd.openxmlformats-officedocument.presentationml.notesSlide+xml"/>
  <Override PartName="/ppt/notesSlides/notesSlide107.xml" ContentType="application/vnd.openxmlformats-officedocument.presentationml.notesSlide+xml"/>
  <Override PartName="/ppt/notesSlides/notesSlide154.xml" ContentType="application/vnd.openxmlformats-officedocument.presentationml.notesSlide+xml"/>
  <Override PartName="/ppt/slides/slide38.xml" ContentType="application/vnd.openxmlformats-officedocument.presentationml.slide+xml"/>
  <Override PartName="/ppt/slides/slide85.xml" ContentType="application/vnd.openxmlformats-officedocument.presentationml.slide+xml"/>
  <Override PartName="/ppt/slides/slide133.xml" ContentType="application/vnd.openxmlformats-officedocument.presentationml.slide+xml"/>
  <Override PartName="/ppt/slides/slide180.xml" ContentType="application/vnd.openxmlformats-officedocument.presentationml.slide+xml"/>
  <Override PartName="/ppt/notesSlides/notesSlide98.xml" ContentType="application/vnd.openxmlformats-officedocument.presentationml.notesSlide+xml"/>
  <Override PartName="/ppt/notesSlides/notesSlide132.xml" ContentType="application/vnd.openxmlformats-officedocument.presentationml.notesSlide+xml"/>
  <Default Extension="svg" ContentType="image/svg+xml"/>
  <Override PartName="/ppt/slides/slide111.xml" ContentType="application/vnd.openxmlformats-officedocument.presentationml.slide+xml"/>
  <Override PartName="/ppt/slides/slide209.xml" ContentType="application/vnd.openxmlformats-officedocument.presentationml.slide+xml"/>
  <Override PartName="/ppt/notesSlides/notesSlide29.xml" ContentType="application/vnd.openxmlformats-officedocument.presentationml.notesSlide+xml"/>
  <Override PartName="/ppt/notesSlides/notesSlide76.xml" ContentType="application/vnd.openxmlformats-officedocument.presentationml.notesSlide+xml"/>
  <Override PartName="/ppt/charts/chart37.xml" ContentType="application/vnd.openxmlformats-officedocument.drawingml.chart+xml"/>
  <Override PartName="/ppt/slides/slide2.xml" ContentType="application/vnd.openxmlformats-officedocument.presentationml.slide+xml"/>
  <Override PartName="/ppt/slides/slide16.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100.xml" ContentType="application/vnd.openxmlformats-officedocument.presentationml.slide+xml"/>
  <Override PartName="/ppt/charts/chart26.xml" ContentType="application/vnd.openxmlformats-officedocument.drawingml.chart+xml"/>
  <Override PartName="/ppt/notesSlides/notesSlide18.xml" ContentType="application/vnd.openxmlformats-officedocument.presentationml.notesSlide+xml"/>
  <Override PartName="/ppt/notesSlides/notesSlide65.xml" ContentType="application/vnd.openxmlformats-officedocument.presentationml.notesSlide+xml"/>
  <Override PartName="/ppt/notesSlides/notesSlide110.xml" ContentType="application/vnd.openxmlformats-officedocument.presentationml.notesSlide+xml"/>
  <Override PartName="/ppt/notesSlides/notesSlide208.xml" ContentType="application/vnd.openxmlformats-officedocument.presentationml.notesSlide+xml"/>
  <Override PartName="/ppt/slides/slide41.xml" ContentType="application/vnd.openxmlformats-officedocument.presentationml.slide+xml"/>
  <Override PartName="/ppt/charts/chart15.xml" ContentType="application/vnd.openxmlformats-officedocument.drawingml.chart+xml"/>
  <Override PartName="/ppt/notesSlides/notesSlide43.xml" ContentType="application/vnd.openxmlformats-officedocument.presentationml.notesSlide+xml"/>
  <Override PartName="/ppt/notesSlides/notesSlide54.xml" ContentType="application/vnd.openxmlformats-officedocument.presentationml.notesSlide+xml"/>
  <Override PartName="/ppt/notesSlides/notesSlide90.xml" ContentType="application/vnd.openxmlformats-officedocument.presentationml.notesSlide+xml"/>
  <Override PartName="/ppt/slides/slide30.xml" ContentType="application/vnd.openxmlformats-officedocument.presentationml.slide+xml"/>
  <Override PartName="/ppt/slides/slide149.xml" ContentType="application/vnd.openxmlformats-officedocument.presentationml.slide+xml"/>
  <Override PartName="/ppt/slides/slide196.xml" ContentType="application/vnd.openxmlformats-officedocument.presentationml.slide+xml"/>
  <Override PartName="/ppt/slides/slide212.xml" ContentType="application/vnd.openxmlformats-officedocument.presentationml.slide+xml"/>
  <Override PartName="/ppt/notesSlides/notesSlide32.xml" ContentType="application/vnd.openxmlformats-officedocument.presentationml.notesSlide+xml"/>
  <Override PartName="/ppt/charts/chart40.xml" ContentType="application/vnd.openxmlformats-officedocument.drawingml.chart+xml"/>
  <Override PartName="/ppt/slides/slide138.xml" ContentType="application/vnd.openxmlformats-officedocument.presentationml.slide+xml"/>
  <Override PartName="/ppt/slides/slide185.xml" ContentType="application/vnd.openxmlformats-officedocument.presentationml.slide+xml"/>
  <Override PartName="/ppt/slides/slide201.xml" ContentType="application/vnd.openxmlformats-officedocument.presentationml.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148.xml" ContentType="application/vnd.openxmlformats-officedocument.presentationml.notesSlide+xml"/>
  <Override PartName="/ppt/notesSlides/notesSlide159.xml" ContentType="application/vnd.openxmlformats-officedocument.presentationml.notesSlide+xml"/>
  <Override PartName="/ppt/notesSlides/notesSlide195.xml" ContentType="application/vnd.openxmlformats-officedocument.presentationml.notesSlide+xml"/>
  <Override PartName="/ppt/notesSlides/notesSlide200.xml" ContentType="application/vnd.openxmlformats-officedocument.presentationml.notesSlide+xml"/>
  <Override PartName="/ppt/notesSlides/notesSlide211.xml" ContentType="application/vnd.openxmlformats-officedocument.presentationml.notesSlide+xml"/>
  <Override PartName="/ppt/slides/slide79.xml" ContentType="application/vnd.openxmlformats-officedocument.presentationml.slide+xml"/>
  <Override PartName="/ppt/slides/slide127.xml" ContentType="application/vnd.openxmlformats-officedocument.presentationml.slide+xml"/>
  <Override PartName="/ppt/slides/slide174.xml" ContentType="application/vnd.openxmlformats-officedocument.presentationml.slide+xml"/>
  <Override PartName="/ppt/charts/chart5.xml" ContentType="application/vnd.openxmlformats-officedocument.drawingml.chart+xml"/>
  <Override PartName="/ppt/notesSlides/notesSlide10.xml" ContentType="application/vnd.openxmlformats-officedocument.presentationml.notesSlide+xml"/>
  <Override PartName="/ppt/notesSlides/notesSlide137.xml" ContentType="application/vnd.openxmlformats-officedocument.presentationml.notesSlide+xml"/>
  <Override PartName="/ppt/notesSlides/notesSlide184.xml" ContentType="application/vnd.openxmlformats-officedocument.presentationml.notesSlide+xml"/>
  <Override PartName="/ppt/slides/slide7.xml" ContentType="application/vnd.openxmlformats-officedocument.presentationml.slide+xml"/>
  <Override PartName="/ppt/slides/slide68.xml" ContentType="application/vnd.openxmlformats-officedocument.presentationml.slide+xml"/>
  <Override PartName="/ppt/slides/slide116.xml" ContentType="application/vnd.openxmlformats-officedocument.presentationml.slide+xml"/>
  <Override PartName="/ppt/slides/slide163.xml" ContentType="application/vnd.openxmlformats-officedocument.presentationml.slide+xml"/>
  <Override PartName="/ppt/notesSlides/notesSlide126.xml" ContentType="application/vnd.openxmlformats-officedocument.presentationml.notesSlide+xml"/>
  <Override PartName="/ppt/notesSlides/notesSlide173.xml" ContentType="application/vnd.openxmlformats-officedocument.presentationml.notesSlide+xml"/>
  <Override PartName="/ppt/slides/slide57.xml" ContentType="application/vnd.openxmlformats-officedocument.presentationml.slide+xml"/>
  <Override PartName="/ppt/slides/slide105.xml" ContentType="application/vnd.openxmlformats-officedocument.presentationml.slide+xml"/>
  <Override PartName="/ppt/slides/slide141.xml" ContentType="application/vnd.openxmlformats-officedocument.presentationml.slide+xml"/>
  <Override PartName="/ppt/slides/slide152.xml" ContentType="application/vnd.openxmlformats-officedocument.presentationml.slide+xml"/>
  <Override PartName="/ppt/notesSlides/notesSlide1.xml" ContentType="application/vnd.openxmlformats-officedocument.presentationml.notesSlide+xml"/>
  <Override PartName="/ppt/notesSlides/notesSlide59.xml" ContentType="application/vnd.openxmlformats-officedocument.presentationml.notesSlide+xml"/>
  <Override PartName="/ppt/notesSlides/notesSlide104.xml" ContentType="application/vnd.openxmlformats-officedocument.presentationml.notesSlide+xml"/>
  <Override PartName="/ppt/notesSlides/notesSlide115.xml" ContentType="application/vnd.openxmlformats-officedocument.presentationml.notesSlide+xml"/>
  <Override PartName="/ppt/notesSlides/notesSlide151.xml" ContentType="application/vnd.openxmlformats-officedocument.presentationml.notesSlide+xml"/>
  <Override PartName="/ppt/notesSlides/notesSlide162.xml" ContentType="application/vnd.openxmlformats-officedocument.presentationml.notesSlide+xml"/>
  <Override PartName="/ppt/slides/slide46.xml" ContentType="application/vnd.openxmlformats-officedocument.presentationml.slide+xml"/>
  <Override PartName="/ppt/slides/slide93.xml" ContentType="application/vnd.openxmlformats-officedocument.presentationml.slide+xml"/>
  <Override PartName="/ppt/slides/slide130.xml" ContentType="application/vnd.openxmlformats-officedocument.presentationml.slide+xml"/>
  <Override PartName="/ppt/notesSlides/notesSlide48.xml" ContentType="application/vnd.openxmlformats-officedocument.presentationml.notesSlide+xml"/>
  <Override PartName="/ppt/notesSlides/notesSlide95.xml" ContentType="application/vnd.openxmlformats-officedocument.presentationml.notesSlide+xml"/>
  <Override PartName="/ppt/notesSlides/notesSlide140.xml" ContentType="application/vnd.openxmlformats-officedocument.presentationml.notesSlide+xml"/>
  <Override PartName="/ppt/slides/slide24.xml" ContentType="application/vnd.openxmlformats-officedocument.presentationml.slide+xml"/>
  <Override PartName="/ppt/slides/slide35.xml" ContentType="application/vnd.openxmlformats-officedocument.presentationml.slide+xml"/>
  <Override PartName="/ppt/slides/slide71.xml" ContentType="application/vnd.openxmlformats-officedocument.presentationml.slide+xml"/>
  <Override PartName="/ppt/slides/slide82.xml" ContentType="application/vnd.openxmlformats-officedocument.presentationml.slide+xml"/>
  <Override PartName="/ppt/slides/slide206.xml" ContentType="application/vnd.openxmlformats-officedocument.presentationml.slide+xml"/>
  <Override PartName="/ppt/notesSlides/notesSlide37.xml" ContentType="application/vnd.openxmlformats-officedocument.presentationml.notesSlide+xml"/>
  <Override PartName="/ppt/charts/chart34.xml" ContentType="application/vnd.openxmlformats-officedocument.drawingml.chart+xml"/>
  <Override PartName="/ppt/notesSlides/notesSlide84.xml" ContentType="application/vnd.openxmlformats-officedocument.presentationml.notesSlide+xml"/>
  <Override PartName="/ppt/slides/slide13.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charts/chart23.xml" ContentType="application/vnd.openxmlformats-officedocument.drawingml.chart+xml"/>
  <Override PartName="/ppt/notesSlides/notesSlide15.xml" ContentType="application/vnd.openxmlformats-officedocument.presentationml.notesSlide+xml"/>
  <Override PartName="/ppt/notesSlides/notesSlide26.xml" ContentType="application/vnd.openxmlformats-officedocument.presentationml.notesSlide+xml"/>
  <Override PartName="/ppt/notesSlides/notesSlide62.xml" ContentType="application/vnd.openxmlformats-officedocument.presentationml.notesSlide+xml"/>
  <Override PartName="/ppt/notesSlides/notesSlide73.xml" ContentType="application/vnd.openxmlformats-officedocument.presentationml.notesSlide+xml"/>
  <Override PartName="/ppt/notesSlides/notesSlide205.xml" ContentType="application/vnd.openxmlformats-officedocument.presentationml.notesSlide+xml"/>
  <Override PartName="/ppt/slides/slide168.xml" ContentType="application/vnd.openxmlformats-officedocument.presentationml.slide+xml"/>
  <Override PartName="/ppt/slides/slide179.xml" ContentType="application/vnd.openxmlformats-officedocument.presentationml.slide+xml"/>
  <Override PartName="/ppt/charts/chart12.xml" ContentType="application/vnd.openxmlformats-officedocument.drawingml.chart+xml"/>
  <Override PartName="/ppt/notesSlides/notesSlide51.xml" ContentType="application/vnd.openxmlformats-officedocument.presentationml.notesSlide+xml"/>
  <Override PartName="/ppt/notesSlides/notesSlide178.xml" ContentType="application/vnd.openxmlformats-officedocument.presentationml.notesSlide+xml"/>
  <Override PartName="/ppt/notesSlides/notesSlide189.xml" ContentType="application/vnd.openxmlformats-officedocument.presentationml.notesSlide+xml"/>
  <Override PartName="/ppt/slides/slide157.xml" ContentType="application/vnd.openxmlformats-officedocument.presentationml.slide+xml"/>
  <Override PartName="/ppt/notesSlides/notesSlide40.xml" ContentType="application/vnd.openxmlformats-officedocument.presentationml.notesSlide+xml"/>
  <Default Extension="tiff" ContentType="image/tiff"/>
  <Override PartName="/ppt/notesSlides/notesSlide167.xml" ContentType="application/vnd.openxmlformats-officedocument.presentationml.notesSlide+xml"/>
  <Override PartName="/ppt/slides/slide98.xml" ContentType="application/vnd.openxmlformats-officedocument.presentationml.slide+xml"/>
  <Override PartName="/ppt/slides/slide146.xml" ContentType="application/vnd.openxmlformats-officedocument.presentationml.slide+xml"/>
  <Override PartName="/ppt/slides/slide193.xml" ContentType="application/vnd.openxmlformats-officedocument.presentationml.slide+xml"/>
  <Override PartName="/ppt/notesSlides/notesSlide6.xml" ContentType="application/vnd.openxmlformats-officedocument.presentationml.notesSlide+xml"/>
  <Override PartName="/ppt/notesSlides/notesSlide109.xml" ContentType="application/vnd.openxmlformats-officedocument.presentationml.notesSlide+xml"/>
  <Override PartName="/ppt/notesSlides/notesSlide156.xml" ContentType="application/vnd.openxmlformats-officedocument.presentationml.notesSlide+xml"/>
  <Override PartName="/ppt/slides/slide87.xml" ContentType="application/vnd.openxmlformats-officedocument.presentationml.slide+xml"/>
  <Override PartName="/ppt/slides/slide124.xml" ContentType="application/vnd.openxmlformats-officedocument.presentationml.slide+xml"/>
  <Override PartName="/ppt/slides/slide135.xml" ContentType="application/vnd.openxmlformats-officedocument.presentationml.slide+xml"/>
  <Override PartName="/ppt/slides/slide171.xml" ContentType="application/vnd.openxmlformats-officedocument.presentationml.slide+xml"/>
  <Override PartName="/ppt/slides/slide182.xml" ContentType="application/vnd.openxmlformats-officedocument.presentationml.slide+xml"/>
  <Override PartName="/ppt/charts/chart2.xml" ContentType="application/vnd.openxmlformats-officedocument.drawingml.chart+xml"/>
  <Override PartName="/ppt/notesSlides/notesSlide89.xml" ContentType="application/vnd.openxmlformats-officedocument.presentationml.notesSlide+xml"/>
  <Override PartName="/ppt/notesSlides/notesSlide145.xml" ContentType="application/vnd.openxmlformats-officedocument.presentationml.notesSlide+xml"/>
  <Override PartName="/ppt/notesSlides/notesSlide192.xml" ContentType="application/vnd.openxmlformats-officedocument.presentationml.notesSlide+xml"/>
  <Override PartName="/ppt/slides/slide29.xml" ContentType="application/vnd.openxmlformats-officedocument.presentationml.slide+xml"/>
  <Override PartName="/ppt/slides/slide76.xml" ContentType="application/vnd.openxmlformats-officedocument.presentationml.slide+xml"/>
  <Override PartName="/ppt/slides/slide113.xml" ContentType="application/vnd.openxmlformats-officedocument.presentationml.slide+xml"/>
  <Override PartName="/ppt/slides/slide160.xml" ContentType="application/vnd.openxmlformats-officedocument.presentationml.slide+xml"/>
  <Override PartName="/ppt/notesSlides/notesSlide78.xml" ContentType="application/vnd.openxmlformats-officedocument.presentationml.notesSlide+xml"/>
  <Override PartName="/ppt/charts/chart39.xml" ContentType="application/vnd.openxmlformats-officedocument.drawingml.chart+xml"/>
  <Override PartName="/ppt/notesSlides/notesSlide123.xml" ContentType="application/vnd.openxmlformats-officedocument.presentationml.notesSlide+xml"/>
  <Override PartName="/ppt/notesSlides/notesSlide134.xml" ContentType="application/vnd.openxmlformats-officedocument.presentationml.notesSlide+xml"/>
  <Override PartName="/ppt/notesSlides/notesSlide170.xml" ContentType="application/vnd.openxmlformats-officedocument.presentationml.notesSlide+xml"/>
  <Override PartName="/ppt/notesSlides/notesSlide181.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102.xml" ContentType="application/vnd.openxmlformats-officedocument.presentationml.slide+xml"/>
  <Override PartName="/ppt/charts/chart28.xml" ContentType="application/vnd.openxmlformats-officedocument.drawingml.chart+xml"/>
  <Override PartName="/ppt/notesSlides/notesSlide67.xml" ContentType="application/vnd.openxmlformats-officedocument.presentationml.notesSlide+xml"/>
  <Override PartName="/ppt/notesSlides/notesSlide112.xml" ContentType="application/vnd.openxmlformats-officedocument.presentationml.notesSlide+xml"/>
  <Override PartName="/ppt/slides/slide43.xml" ContentType="application/vnd.openxmlformats-officedocument.presentationml.slide+xml"/>
  <Override PartName="/ppt/slides/slide90.xml" ContentType="application/vnd.openxmlformats-officedocument.presentationml.slide+xml"/>
  <Override PartName="/ppt/theme/theme1.xml" ContentType="application/vnd.openxmlformats-officedocument.theme+xml"/>
  <Override PartName="/ppt/charts/chart17.xml" ContentType="application/vnd.openxmlformats-officedocument.drawingml.chart+xml"/>
  <Override PartName="/ppt/notesSlides/notesSlide45.xml" ContentType="application/vnd.openxmlformats-officedocument.presentationml.notesSlide+xml"/>
  <Override PartName="/ppt/notesSlides/notesSlide56.xml" ContentType="application/vnd.openxmlformats-officedocument.presentationml.notesSlide+xml"/>
  <Override PartName="/ppt/notesSlides/notesSlide92.xml" ContentType="application/vnd.openxmlformats-officedocument.presentationml.notesSlide+xml"/>
  <Override PartName="/ppt/notesSlides/notesSlide101.xml" ContentType="application/vnd.openxmlformats-officedocument.presentationml.notesSlide+xml"/>
  <Override PartName="/ppt/slides/slide32.xml" ContentType="application/vnd.openxmlformats-officedocument.presentationml.slide+xml"/>
  <Override PartName="/ppt/notesSlides/notesSlide34.xml" ContentType="application/vnd.openxmlformats-officedocument.presentationml.notesSlide+xml"/>
  <Override PartName="/ppt/notesSlides/notesSlide81.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slides/slide187.xml" ContentType="application/vnd.openxmlformats-officedocument.presentationml.slide+xml"/>
  <Override PartName="/ppt/slides/slide198.xml" ContentType="application/vnd.openxmlformats-officedocument.presentationml.slide+xml"/>
  <Override PartName="/ppt/slides/slide203.xml" ContentType="application/vnd.openxmlformats-officedocument.presentationml.slide+xml"/>
  <Override PartName="/ppt/charts/chart31.xml" ContentType="application/vnd.openxmlformats-officedocument.drawingml.chart+xml"/>
  <Override PartName="/ppt/notesSlides/notesSlide23.xml" ContentType="application/vnd.openxmlformats-officedocument.presentationml.notesSlide+xml"/>
  <Override PartName="/ppt/notesSlides/notesSlide70.xml" ContentType="application/vnd.openxmlformats-officedocument.presentationml.notesSlide+xml"/>
  <Override PartName="/ppt/notesSlides/notesSlide197.xml" ContentType="application/vnd.openxmlformats-officedocument.presentationml.notesSlide+xml"/>
  <Override PartName="/ppt/notesSlides/notesSlide213.xml" ContentType="application/vnd.openxmlformats-officedocument.presentationml.notesSlide+xml"/>
  <Override PartName="/ppt/slides/slide129.xml" ContentType="application/vnd.openxmlformats-officedocument.presentationml.slide+xml"/>
  <Override PartName="/ppt/slides/slide176.xml" ContentType="application/vnd.openxmlformats-officedocument.presentationml.slide+xml"/>
  <Override PartName="/ppt/charts/chart7.xml" ContentType="application/vnd.openxmlformats-officedocument.drawingml.chart+xml"/>
  <Override PartName="/ppt/charts/chart20.xml" ContentType="application/vnd.openxmlformats-officedocument.drawingml.chart+xml"/>
  <Override PartName="/ppt/notesSlides/notesSlide12.xml" ContentType="application/vnd.openxmlformats-officedocument.presentationml.notesSlide+xml"/>
  <Override PartName="/ppt/notesSlides/notesSlide139.xml" ContentType="application/vnd.openxmlformats-officedocument.presentationml.notesSlide+xml"/>
  <Override PartName="/ppt/notesSlides/notesSlide186.xml" ContentType="application/vnd.openxmlformats-officedocument.presentationml.notesSlide+xml"/>
  <Override PartName="/ppt/notesSlides/notesSlide202.xml" ContentType="application/vnd.openxmlformats-officedocument.presentationml.notesSlide+xml"/>
  <Override PartName="/ppt/slides/slide118.xml" ContentType="application/vnd.openxmlformats-officedocument.presentationml.slide+xml"/>
  <Override PartName="/ppt/slides/slide165.xml" ContentType="application/vnd.openxmlformats-officedocument.presentationml.slide+xml"/>
  <Override PartName="/ppt/notesSlides/notesSlide128.xml" ContentType="application/vnd.openxmlformats-officedocument.presentationml.notesSlide+xml"/>
  <Override PartName="/ppt/notesSlides/notesSlide175.xml" ContentType="application/vnd.openxmlformats-officedocument.presentationml.notesSlide+xml"/>
  <Override PartName="/ppt/slides/slide9.xml" ContentType="application/vnd.openxmlformats-officedocument.presentationml.slide+xml"/>
  <Override PartName="/ppt/slides/slide59.xml" ContentType="application/vnd.openxmlformats-officedocument.presentationml.slide+xml"/>
  <Override PartName="/ppt/slides/slide107.xml" ContentType="application/vnd.openxmlformats-officedocument.presentationml.slide+xml"/>
  <Override PartName="/ppt/slides/slide143.xml" ContentType="application/vnd.openxmlformats-officedocument.presentationml.slide+xml"/>
  <Override PartName="/ppt/slides/slide154.xml" ContentType="application/vnd.openxmlformats-officedocument.presentationml.slide+xml"/>
  <Override PartName="/ppt/slides/slide190.xml" ContentType="application/vnd.openxmlformats-officedocument.presentationml.slide+xml"/>
  <Override PartName="/ppt/viewProps.xml" ContentType="application/vnd.openxmlformats-officedocument.presentationml.viewProps+xml"/>
  <Override PartName="/ppt/notesSlides/notesSlide106.xml" ContentType="application/vnd.openxmlformats-officedocument.presentationml.notesSlide+xml"/>
  <Override PartName="/ppt/notesSlides/notesSlide117.xml" ContentType="application/vnd.openxmlformats-officedocument.presentationml.notesSlide+xml"/>
  <Override PartName="/ppt/notesSlides/notesSlide153.xml" ContentType="application/vnd.openxmlformats-officedocument.presentationml.notesSlide+xml"/>
  <Override PartName="/ppt/notesSlides/notesSlide164.xml" ContentType="application/vnd.openxmlformats-officedocument.presentationml.notesSlide+xml"/>
  <Override PartName="/ppt/slides/slide48.xml" ContentType="application/vnd.openxmlformats-officedocument.presentationml.slide+xml"/>
  <Override PartName="/ppt/slides/slide95.xml" ContentType="application/vnd.openxmlformats-officedocument.presentationml.slide+xml"/>
  <Override PartName="/ppt/slides/slide132.xml" ContentType="application/vnd.openxmlformats-officedocument.presentationml.slide+xml"/>
  <Override PartName="/ppt/notesSlides/notesSlide3.xml" ContentType="application/vnd.openxmlformats-officedocument.presentationml.notesSlide+xml"/>
  <Override PartName="/ppt/notesSlides/notesSlide97.xml" ContentType="application/vnd.openxmlformats-officedocument.presentationml.notesSlide+xml"/>
  <Override PartName="/ppt/notesSlides/notesSlide142.xml" ContentType="application/vnd.openxmlformats-officedocument.presentationml.notesSlide+xml"/>
  <Override PartName="/ppt/slides/slide26.xml" ContentType="application/vnd.openxmlformats-officedocument.presentationml.slide+xml"/>
  <Override PartName="/ppt/slides/slide37.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slides/slide121.xml" ContentType="application/vnd.openxmlformats-officedocument.presentationml.slide+xml"/>
  <Override PartName="/ppt/slides/slide208.xml" ContentType="application/vnd.openxmlformats-officedocument.presentationml.slide+xml"/>
  <Override PartName="/ppt/presProps.xml" ContentType="application/vnd.openxmlformats-officedocument.presentationml.presProps+xml"/>
  <Override PartName="/ppt/notesSlides/notesSlide39.xml" ContentType="application/vnd.openxmlformats-officedocument.presentationml.notesSlide+xml"/>
  <Override PartName="/ppt/charts/chart36.xml" ContentType="application/vnd.openxmlformats-officedocument.drawingml.chart+xml"/>
  <Override PartName="/ppt/notesSlides/notesSlide86.xml" ContentType="application/vnd.openxmlformats-officedocument.presentationml.notesSlide+xml"/>
  <Override PartName="/ppt/notesSlides/notesSlide131.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62.xml" ContentType="application/vnd.openxmlformats-officedocument.presentationml.slide+xml"/>
  <Override PartName="/ppt/slides/slide110.xml" ContentType="application/vnd.openxmlformats-officedocument.presentationml.slide+xml"/>
  <Override PartName="/ppt/charts/chart25.xml" ContentType="application/vnd.openxmlformats-officedocument.drawingml.char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64.xml" ContentType="application/vnd.openxmlformats-officedocument.presentationml.notesSlide+xml"/>
  <Override PartName="/ppt/notesSlides/notesSlide75.xml" ContentType="application/vnd.openxmlformats-officedocument.presentationml.notesSlide+xml"/>
  <Override PartName="/ppt/notesSlides/notesSlide120.xml" ContentType="application/vnd.openxmlformats-officedocument.presentationml.notesSlide+xml"/>
  <Override PartName="/ppt/notesSlides/notesSlide207.xml" ContentType="application/vnd.openxmlformats-officedocument.presentationml.notesSlide+xml"/>
  <Override PartName="/ppt/slides/slide51.xml" ContentType="application/vnd.openxmlformats-officedocument.presentationml.slide+xml"/>
  <Override PartName="/ppt/charts/chart14.xml" ContentType="application/vnd.openxmlformats-officedocument.drawingml.chart+xml"/>
  <Override PartName="/ppt/notesSlides/notesSlide53.xml" ContentType="application/vnd.openxmlformats-officedocument.presentationml.notesSlide+xml"/>
  <Override PartName="/ppt/slides/slide40.xml" ContentType="application/vnd.openxmlformats-officedocument.presentationml.slide+xml"/>
  <Override PartName="/ppt/slides/slide159.xml" ContentType="application/vnd.openxmlformats-officedocument.presentationml.slide+xml"/>
  <Override PartName="/ppt/slides/slide211.xml" ContentType="application/vnd.openxmlformats-officedocument.presentationml.slide+xml"/>
  <Override PartName="/ppt/notesSlides/notesSlide42.xml" ContentType="application/vnd.openxmlformats-officedocument.presentationml.notesSlide+xml"/>
  <Override PartName="/ppt/notesSlides/notesSlide169.xml" ContentType="application/vnd.openxmlformats-officedocument.presentationml.notesSlide+xml"/>
  <Default Extension="wdp" ContentType="image/vnd.ms-photo"/>
  <Override PartName="/ppt/slides/slide148.xml" ContentType="application/vnd.openxmlformats-officedocument.presentationml.slide+xml"/>
  <Override PartName="/ppt/slides/slide195.xml" ContentType="application/vnd.openxmlformats-officedocument.presentationml.slide+xml"/>
  <Override PartName="/ppt/slides/slide200.xml" ContentType="application/vnd.openxmlformats-officedocument.presentationml.slide+xml"/>
  <Override PartName="/ppt/notesSlides/notesSlide8.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158.xml" ContentType="application/vnd.openxmlformats-officedocument.presentationml.notesSlide+xml"/>
  <Override PartName="/ppt/notesSlides/notesSlide210.xml" ContentType="application/vnd.openxmlformats-officedocument.presentationml.notesSlide+xml"/>
  <Override PartName="/ppt/slides/slide89.xml" ContentType="application/vnd.openxmlformats-officedocument.presentationml.slide+xml"/>
  <Override PartName="/ppt/slides/slide126.xml" ContentType="application/vnd.openxmlformats-officedocument.presentationml.slide+xml"/>
  <Override PartName="/ppt/slides/slide137.xml" ContentType="application/vnd.openxmlformats-officedocument.presentationml.slide+xml"/>
  <Override PartName="/ppt/slides/slide173.xml" ContentType="application/vnd.openxmlformats-officedocument.presentationml.slide+xml"/>
  <Override PartName="/ppt/slides/slide184.xml" ContentType="application/vnd.openxmlformats-officedocument.presentationml.slide+xml"/>
  <Override PartName="/ppt/charts/chart4.xml" ContentType="application/vnd.openxmlformats-officedocument.drawingml.chart+xml"/>
  <Override PartName="/ppt/notesSlides/notesSlide147.xml" ContentType="application/vnd.openxmlformats-officedocument.presentationml.notesSlide+xml"/>
  <Override PartName="/ppt/notesSlides/notesSlide194.xml" ContentType="application/vnd.openxmlformats-officedocument.presentationml.notesSlide+xml"/>
  <Override PartName="/ppt/slides/slide78.xml" ContentType="application/vnd.openxmlformats-officedocument.presentationml.slide+xml"/>
  <Override PartName="/ppt/slides/slide115.xml" ContentType="application/vnd.openxmlformats-officedocument.presentationml.slide+xml"/>
  <Override PartName="/ppt/slides/slide162.xml" ContentType="application/vnd.openxmlformats-officedocument.presentationml.slide+xml"/>
  <Override PartName="/ppt/handoutMasters/handoutMaster1.xml" ContentType="application/vnd.openxmlformats-officedocument.presentationml.handoutMaster+xml"/>
  <Override PartName="/ppt/notesSlides/notesSlide125.xml" ContentType="application/vnd.openxmlformats-officedocument.presentationml.notesSlide+xml"/>
  <Override PartName="/ppt/notesSlides/notesSlide136.xml" ContentType="application/vnd.openxmlformats-officedocument.presentationml.notesSlide+xml"/>
  <Override PartName="/ppt/notesSlides/notesSlide172.xml" ContentType="application/vnd.openxmlformats-officedocument.presentationml.notesSlide+xml"/>
  <Override PartName="/ppt/notesSlides/notesSlide183.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104.xml" ContentType="application/vnd.openxmlformats-officedocument.presentationml.slide+xml"/>
  <Override PartName="/ppt/slides/slide151.xml" ContentType="application/vnd.openxmlformats-officedocument.presentationml.slide+xml"/>
  <Override PartName="/ppt/notesSlides/notesSlide69.xml" ContentType="application/vnd.openxmlformats-officedocument.presentationml.notesSlide+xml"/>
  <Override PartName="/ppt/notesSlides/notesSlide114.xml" ContentType="application/vnd.openxmlformats-officedocument.presentationml.notesSlide+xml"/>
  <Override PartName="/ppt/notesSlides/notesSlide161.xml" ContentType="application/vnd.openxmlformats-officedocument.presentationml.notesSlide+xml"/>
  <Override PartName="/ppt/slideMasters/slideMaster1.xml" ContentType="application/vnd.openxmlformats-officedocument.presentationml.slideMaster+xml"/>
  <Override PartName="/ppt/slides/slide45.xml" ContentType="application/vnd.openxmlformats-officedocument.presentationml.slide+xml"/>
  <Override PartName="/ppt/slides/slide92.xml" ContentType="application/vnd.openxmlformats-officedocument.presentationml.slide+xml"/>
  <Override PartName="/ppt/slides/slide140.xml" ContentType="application/vnd.openxmlformats-officedocument.presentationml.slide+xml"/>
  <Override PartName="/ppt/theme/theme3.xml" ContentType="application/vnd.openxmlformats-officedocument.theme+xml"/>
  <Override PartName="/ppt/charts/chart19.xml" ContentType="application/vnd.openxmlformats-officedocument.drawingml.chart+xml"/>
  <Override PartName="/ppt/notesSlides/notesSlide47.xml" ContentType="application/vnd.openxmlformats-officedocument.presentationml.notesSlide+xml"/>
  <Override PartName="/ppt/notesSlides/notesSlide58.xml" ContentType="application/vnd.openxmlformats-officedocument.presentationml.notesSlide+xml"/>
  <Override PartName="/ppt/notesSlides/notesSlide94.xml" ContentType="application/vnd.openxmlformats-officedocument.presentationml.notesSlide+xml"/>
  <Override PartName="/ppt/notesSlides/notesSlide103.xml" ContentType="application/vnd.openxmlformats-officedocument.presentationml.notesSlide+xml"/>
  <Override PartName="/ppt/notesSlides/notesSlide150.xml" ContentType="application/vnd.openxmlformats-officedocument.presentationml.notesSlide+xml"/>
  <Override PartName="/ppt/slides/slide34.xml" ContentType="application/vnd.openxmlformats-officedocument.presentationml.slide+xml"/>
  <Override PartName="/ppt/slides/slide81.xml" ContentType="application/vnd.openxmlformats-officedocument.presentationml.slide+xml"/>
  <Override PartName="/ppt/notesSlides/notesSlide36.xml" ContentType="application/vnd.openxmlformats-officedocument.presentationml.notesSlide+xml"/>
  <Override PartName="/ppt/notesSlides/notesSlide83.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70.xml" ContentType="application/vnd.openxmlformats-officedocument.presentationml.slide+xml"/>
  <Override PartName="/ppt/slides/slide189.xml" ContentType="application/vnd.openxmlformats-officedocument.presentationml.slide+xml"/>
  <Override PartName="/ppt/slides/slide205.xml" ContentType="application/vnd.openxmlformats-officedocument.presentationml.slide+xml"/>
  <Override PartName="/ppt/notesSlides/notesSlide25.xml" ContentType="application/vnd.openxmlformats-officedocument.presentationml.notesSlide+xml"/>
  <Override PartName="/ppt/charts/chart33.xml" ContentType="application/vnd.openxmlformats-officedocument.drawingml.chart+xml"/>
  <Override PartName="/ppt/notesSlides/notesSlide72.xml" ContentType="application/vnd.openxmlformats-officedocument.presentationml.notesSlide+xml"/>
  <Override PartName="/ppt/notesSlides/notesSlide199.xml" ContentType="application/vnd.openxmlformats-officedocument.presentationml.notesSlide+xml"/>
  <Override PartName="/ppt/slides/slide12.xml" ContentType="application/vnd.openxmlformats-officedocument.presentationml.slide+xml"/>
  <Override PartName="/ppt/slides/slide178.xml" ContentType="application/vnd.openxmlformats-officedocument.presentationml.slide+xml"/>
  <Override PartName="/ppt/charts/chart9.xml" ContentType="application/vnd.openxmlformats-officedocument.drawingml.chart+xml"/>
  <Override PartName="/ppt/charts/chart11.xml" ContentType="application/vnd.openxmlformats-officedocument.drawingml.chart+xml"/>
  <Override PartName="/ppt/charts/chart22.xml" ContentType="application/vnd.openxmlformats-officedocument.drawingml.chart+xml"/>
  <Override PartName="/ppt/notesSlides/notesSlide14.xml" ContentType="application/vnd.openxmlformats-officedocument.presentationml.notesSlide+xml"/>
  <Override PartName="/ppt/notesSlides/notesSlide61.xml" ContentType="application/vnd.openxmlformats-officedocument.presentationml.notesSlide+xml"/>
  <Override PartName="/ppt/notesSlides/notesSlide188.xml" ContentType="application/vnd.openxmlformats-officedocument.presentationml.notesSlide+xml"/>
  <Override PartName="/ppt/notesSlides/notesSlide204.xml" ContentType="application/vnd.openxmlformats-officedocument.presentationml.notesSlide+xml"/>
  <Override PartName="/ppt/slides/slide167.xml" ContentType="application/vnd.openxmlformats-officedocument.presentationml.slide+xml"/>
  <Override PartName="/ppt/commentAuthors.xml" ContentType="application/vnd.openxmlformats-officedocument.presentationml.commentAuthors+xml"/>
  <Override PartName="/ppt/notesSlides/notesSlide50.xml" ContentType="application/vnd.openxmlformats-officedocument.presentationml.notesSlide+xml"/>
  <Override PartName="/ppt/notesSlides/notesSlide177.xml" ContentType="application/vnd.openxmlformats-officedocument.presentationml.notesSlide+xml"/>
  <Override PartName="/ppt/slides/slide109.xml" ContentType="application/vnd.openxmlformats-officedocument.presentationml.slide+xml"/>
  <Override PartName="/ppt/slides/slide145.xml" ContentType="application/vnd.openxmlformats-officedocument.presentationml.slide+xml"/>
  <Override PartName="/ppt/slides/slide156.xml" ContentType="application/vnd.openxmlformats-officedocument.presentationml.slide+xml"/>
  <Override PartName="/ppt/slides/slide192.xml" ContentType="application/vnd.openxmlformats-officedocument.presentationml.slide+xml"/>
  <Override PartName="/ppt/notesSlides/notesSlide108.xml" ContentType="application/vnd.openxmlformats-officedocument.presentationml.notesSlide+xml"/>
  <Override PartName="/ppt/notesSlides/notesSlide119.xml" ContentType="application/vnd.openxmlformats-officedocument.presentationml.notesSlide+xml"/>
  <Override PartName="/ppt/notesSlides/notesSlide155.xml" ContentType="application/vnd.openxmlformats-officedocument.presentationml.notesSlide+xml"/>
  <Override PartName="/ppt/notesSlides/notesSlide166.xml" ContentType="application/vnd.openxmlformats-officedocument.presentationml.notesSlide+xml"/>
  <Override PartName="/ppt/slides/slide97.xml" ContentType="application/vnd.openxmlformats-officedocument.presentationml.slide+xml"/>
  <Override PartName="/ppt/slides/slide134.xml" ContentType="application/vnd.openxmlformats-officedocument.presentationml.slide+xml"/>
  <Override PartName="/ppt/slides/slide181.xml" ContentType="application/vnd.openxmlformats-officedocument.presentationml.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99.xml" ContentType="application/vnd.openxmlformats-officedocument.presentationml.notesSlide+xml"/>
  <Override PartName="/ppt/notesSlides/notesSlide144.xml" ContentType="application/vnd.openxmlformats-officedocument.presentationml.notesSlide+xml"/>
  <Override PartName="/ppt/notesSlides/notesSlide191.xml" ContentType="application/vnd.openxmlformats-officedocument.presentationml.notesSlide+xml"/>
  <Override PartName="/ppt/slides/slide28.xml" ContentType="application/vnd.openxmlformats-officedocument.presentationml.slide+xml"/>
  <Override PartName="/ppt/slides/slide39.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slides/slide123.xml" ContentType="application/vnd.openxmlformats-officedocument.presentationml.slide+xml"/>
  <Override PartName="/ppt/slides/slide170.xml" ContentType="application/vnd.openxmlformats-officedocument.presentationml.slide+xml"/>
  <Override PartName="/ppt/notesSlides/notesSlide88.xml" ContentType="application/vnd.openxmlformats-officedocument.presentationml.notesSlide+xml"/>
  <Override PartName="/ppt/notesSlides/notesSlide133.xml" ContentType="application/vnd.openxmlformats-officedocument.presentationml.notesSlide+xml"/>
  <Override PartName="/ppt/notesSlides/notesSlide180.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64.xml" ContentType="application/vnd.openxmlformats-officedocument.presentationml.slide+xml"/>
  <Override PartName="/ppt/slides/slide101.xml" ContentType="application/vnd.openxmlformats-officedocument.presentationml.slide+xml"/>
  <Override PartName="/ppt/slides/slide112.xml" ContentType="application/vnd.openxmlformats-officedocument.presentationml.slide+xml"/>
  <Override PartName="/ppt/charts/chart27.xml" ContentType="application/vnd.openxmlformats-officedocument.drawingml.chart+xml"/>
  <Override PartName="/ppt/notesSlides/notesSlide19.xml" ContentType="application/vnd.openxmlformats-officedocument.presentationml.notesSlide+xml"/>
  <Override PartName="/ppt/notesSlides/notesSlide66.xml" ContentType="application/vnd.openxmlformats-officedocument.presentationml.notesSlide+xml"/>
  <Override PartName="/ppt/notesSlides/notesSlide77.xml" ContentType="application/vnd.openxmlformats-officedocument.presentationml.notesSlide+xml"/>
  <Override PartName="/ppt/charts/chart38.xml" ContentType="application/vnd.openxmlformats-officedocument.drawingml.chart+xml"/>
  <Override PartName="/ppt/notesSlides/notesSlide122.xml" ContentType="application/vnd.openxmlformats-officedocument.presentationml.notesSlide+xml"/>
  <Override PartName="/ppt/notesSlides/notesSlide209.xml" ContentType="application/vnd.openxmlformats-officedocument.presentationml.notesSlide+xml"/>
  <Override PartName="/ppt/slides/slide53.xml" ContentType="application/vnd.openxmlformats-officedocument.presentationml.slide+xml"/>
  <Default Extension="jpeg" ContentType="image/jpeg"/>
  <Override PartName="/ppt/charts/chart16.xml" ContentType="application/vnd.openxmlformats-officedocument.drawingml.chart+xml"/>
  <Override PartName="/ppt/notesSlides/notesSlide55.xml" ContentType="application/vnd.openxmlformats-officedocument.presentationml.notesSlide+xml"/>
  <Override PartName="/ppt/notesSlides/notesSlide100.xml" ContentType="application/vnd.openxmlformats-officedocument.presentationml.notesSlide+xml"/>
  <Override PartName="/ppt/notesSlides/notesSlide111.xml" ContentType="application/vnd.openxmlformats-officedocument.presentationml.notesSlide+xml"/>
  <Override PartName="/ppt/slides/slide31.xml" ContentType="application/vnd.openxmlformats-officedocument.presentationml.slide+xml"/>
  <Override PartName="/ppt/slides/slide42.xml" ContentType="application/vnd.openxmlformats-officedocument.presentationml.slide+xml"/>
  <Override PartName="/ppt/slides/slide213.xml" ContentType="application/vnd.openxmlformats-officedocument.presentationml.slide+xml"/>
  <Override PartName="/ppt/notesSlides/notesSlide44.xml" ContentType="application/vnd.openxmlformats-officedocument.presentationml.notesSlide+xml"/>
  <Override PartName="/ppt/notesSlides/notesSlide91.xml" ContentType="application/vnd.openxmlformats-officedocument.presentationml.notesSlide+xml"/>
  <Override PartName="/ppt/slides/slide20.xml" ContentType="application/vnd.openxmlformats-officedocument.presentationml.slide+xml"/>
  <Override PartName="/ppt/slides/slide197.xml" ContentType="application/vnd.openxmlformats-officedocument.presentationml.slide+xml"/>
  <Override PartName="/ppt/slides/slide202.xml" ContentType="application/vnd.openxmlformats-officedocument.presentationml.slide+xml"/>
  <Override PartName="/ppt/charts/chart30.xml" ContentType="application/vnd.openxmlformats-officedocument.drawingml.chart+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80.xml" ContentType="application/vnd.openxmlformats-officedocument.presentationml.notesSlide+xml"/>
  <Override PartName="/ppt/notesSlides/notesSlide212.xml" ContentType="application/vnd.openxmlformats-officedocument.presentationml.notesSlide+xml"/>
  <Override PartName="/ppt/slides/slide139.xml" ContentType="application/vnd.openxmlformats-officedocument.presentationml.slide+xml"/>
  <Override PartName="/ppt/slides/slide186.xml" ContentType="application/vnd.openxmlformats-officedocument.presentationml.slide+xml"/>
  <Override PartName="/ppt/charts/chart6.xml" ContentType="application/vnd.openxmlformats-officedocument.drawingml.chart+xml"/>
  <Override PartName="/ppt/notesSlides/notesSlide11.xml" ContentType="application/vnd.openxmlformats-officedocument.presentationml.notesSlide+xml"/>
  <Override PartName="/ppt/notesSlides/notesSlide149.xml" ContentType="application/vnd.openxmlformats-officedocument.presentationml.notesSlide+xml"/>
  <Override PartName="/ppt/notesSlides/notesSlide196.xml" ContentType="application/vnd.openxmlformats-officedocument.presentationml.notesSlide+xml"/>
  <Override PartName="/ppt/notesSlides/notesSlide201.xml" ContentType="application/vnd.openxmlformats-officedocument.presentationml.notesSlide+xml"/>
  <Override PartName="/ppt/slides/slide117.xml" ContentType="application/vnd.openxmlformats-officedocument.presentationml.slide+xml"/>
  <Override PartName="/ppt/slides/slide128.xml" ContentType="application/vnd.openxmlformats-officedocument.presentationml.slide+xml"/>
  <Override PartName="/ppt/slides/slide164.xml" ContentType="application/vnd.openxmlformats-officedocument.presentationml.slide+xml"/>
  <Override PartName="/ppt/slides/slide175.xml" ContentType="application/vnd.openxmlformats-officedocument.presentationml.slide+xml"/>
  <Override PartName="/ppt/notesSlides/notesSlide127.xml" ContentType="application/vnd.openxmlformats-officedocument.presentationml.notesSlide+xml"/>
  <Override PartName="/ppt/notesSlides/notesSlide138.xml" ContentType="application/vnd.openxmlformats-officedocument.presentationml.notesSlide+xml"/>
  <Override PartName="/ppt/notesSlides/notesSlide174.xml" ContentType="application/vnd.openxmlformats-officedocument.presentationml.notesSlide+xml"/>
  <Override PartName="/ppt/notesSlides/notesSlide185.xml" ContentType="application/vnd.openxmlformats-officedocument.presentationml.notesSlide+xml"/>
  <Override PartName="/ppt/slides/slide8.xml" ContentType="application/vnd.openxmlformats-officedocument.presentationml.slide+xml"/>
  <Override PartName="/ppt/slides/slide69.xml" ContentType="application/vnd.openxmlformats-officedocument.presentationml.slide+xml"/>
  <Override PartName="/ppt/slides/slide106.xml" ContentType="application/vnd.openxmlformats-officedocument.presentationml.slide+xml"/>
  <Override PartName="/ppt/slides/slide153.xml" ContentType="application/vnd.openxmlformats-officedocument.presentationml.slide+xml"/>
  <Override PartName="/ppt/notesSlides/notesSlide116.xml" ContentType="application/vnd.openxmlformats-officedocument.presentationml.notesSlide+xml"/>
  <Override PartName="/ppt/notesSlides/notesSlide163.xml" ContentType="application/vnd.openxmlformats-officedocument.presentationml.notesSlide+xml"/>
  <Override PartName="/ppt/slides/slide58.xml" ContentType="application/vnd.openxmlformats-officedocument.presentationml.slide+xml"/>
  <Override PartName="/ppt/notesSlides/notesSlide2.xml" ContentType="application/vnd.openxmlformats-officedocument.presentationml.notesSlide+xml"/>
  <Override PartName="/ppt/notesSlides/notesSlide105.xml" ContentType="application/vnd.openxmlformats-officedocument.presentationml.notesSlide+xml"/>
  <Override PartName="/ppt/notesSlides/notesSlide152.xml" ContentType="application/vnd.openxmlformats-officedocument.presentationml.notesSlide+xml"/>
  <Override PartName="/ppt/slides/slide36.xml" ContentType="application/vnd.openxmlformats-officedocument.presentationml.slide+xml"/>
  <Override PartName="/ppt/slides/slide83.xml" ContentType="application/vnd.openxmlformats-officedocument.presentationml.slide+xml"/>
  <Override PartName="/ppt/slides/slide131.xml" ContentType="application/vnd.openxmlformats-officedocument.presentationml.slide+xml"/>
  <Override PartName="/ppt/notesSlides/notesSlide49.xml" ContentType="application/vnd.openxmlformats-officedocument.presentationml.notesSlide+xml"/>
  <Override PartName="/ppt/notesSlides/notesSlide96.xml" ContentType="application/vnd.openxmlformats-officedocument.presentationml.notesSlide+xml"/>
  <Override PartName="/ppt/notesSlides/notesSlide130.xml" ContentType="application/vnd.openxmlformats-officedocument.presentationml.notesSlide+xml"/>
  <Override PartName="/ppt/slides/slide207.xml" ContentType="application/vnd.openxmlformats-officedocument.presentationml.slide+xml"/>
  <Override PartName="/ppt/notesSlides/notesSlide27.xml" ContentType="application/vnd.openxmlformats-officedocument.presentationml.notesSlide+xml"/>
  <Override PartName="/ppt/notesSlides/notesSlide74.xml" ContentType="application/vnd.openxmlformats-officedocument.presentationml.notesSlide+xml"/>
  <Override PartName="/ppt/charts/chart35.xml" ContentType="application/vnd.openxmlformats-officedocument.drawingml.chart+xml"/>
  <Override PartName="/ppt/slides/slide14.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charts/chart13.xml" ContentType="application/vnd.openxmlformats-officedocument.drawingml.chart+xml"/>
  <Override PartName="/ppt/notesSlides/notesSlide206.xml" ContentType="application/vnd.openxmlformats-officedocument.presentationml.notesSlide+xml"/>
  <Override PartName="/ppt/slides/slide169.xml" ContentType="application/vnd.openxmlformats-officedocument.presentationml.slide+xml"/>
  <Override PartName="/ppt/tableStyles.xml" ContentType="application/vnd.openxmlformats-officedocument.presentationml.tableStyles+xml"/>
  <Override PartName="/ppt/notesSlides/notesSlide52.xml" ContentType="application/vnd.openxmlformats-officedocument.presentationml.notesSlide+xml"/>
  <Override PartName="/ppt/slides/slide147.xml" ContentType="application/vnd.openxmlformats-officedocument.presentationml.slide+xml"/>
  <Override PartName="/ppt/slides/slide194.xml" ContentType="application/vnd.openxmlformats-officedocument.presentationml.slide+xml"/>
  <Override PartName="/ppt/slides/slide210.xml" ContentType="application/vnd.openxmlformats-officedocument.presentationml.slide+xml"/>
  <Override PartName="/ppt/notesSlides/notesSlide30.xml" ContentType="application/vnd.openxmlformats-officedocument.presentationml.notesSlide+xml"/>
  <Override PartName="/ppt/notesSlides/notesSlide168.xml" ContentType="application/vnd.openxmlformats-officedocument.presentationml.notesSlide+xml"/>
  <Override PartName="/ppt/slides/slide99.xml" ContentType="application/vnd.openxmlformats-officedocument.presentationml.slide+xml"/>
  <Override PartName="/ppt/notesSlides/notesSlide146.xml" ContentType="application/vnd.openxmlformats-officedocument.presentationml.notesSlide+xml"/>
  <Override PartName="/ppt/notesSlides/notesSlide193.xml" ContentType="application/vnd.openxmlformats-officedocument.presentationml.notesSlide+xml"/>
  <Override PartName="/ppt/slides/slide77.xml" ContentType="application/vnd.openxmlformats-officedocument.presentationml.slide+xml"/>
  <Override PartName="/ppt/slides/slide125.xml" ContentType="application/vnd.openxmlformats-officedocument.presentationml.slide+xml"/>
  <Override PartName="/ppt/slides/slide172.xml" ContentType="application/vnd.openxmlformats-officedocument.presentationml.slide+xml"/>
  <Override PartName="/ppt/slides/slide5.xml" ContentType="application/vnd.openxmlformats-officedocument.presentationml.slide+xml"/>
  <Override PartName="/ppt/slides/slide103.xml" ContentType="application/vnd.openxmlformats-officedocument.presentationml.slide+xml"/>
  <Override PartName="/ppt/slides/slide150.xml" ContentType="application/vnd.openxmlformats-officedocument.presentationml.slide+xml"/>
  <Override PartName="/ppt/charts/chart29.xml" ContentType="application/vnd.openxmlformats-officedocument.drawingml.chart+xml"/>
  <Override PartName="/ppt/notesSlides/notesSlide68.xml" ContentType="application/vnd.openxmlformats-officedocument.presentationml.notesSlide+xml"/>
  <Override PartName="/ppt/notesSlides/notesSlide124.xml" ContentType="application/vnd.openxmlformats-officedocument.presentationml.notesSlide+xml"/>
  <Override PartName="/ppt/notesSlides/notesSlide171.xml" ContentType="application/vnd.openxmlformats-officedocument.presentationml.notesSlide+xml"/>
  <Override PartName="/ppt/slides/slide55.xml" ContentType="application/vnd.openxmlformats-officedocument.presentationml.slide+xml"/>
  <Override PartName="/ppt/notesSlides/notesSlide102.xml" ContentType="application/vnd.openxmlformats-officedocument.presentationml.notesSlide+xml"/>
  <Override PartName="/ppt/slides/slide33.xml" ContentType="application/vnd.openxmlformats-officedocument.presentationml.slide+xml"/>
  <Override PartName="/ppt/slides/slide80.xml" ContentType="application/vnd.openxmlformats-officedocument.presentationml.slide+xml"/>
  <Override PartName="/ppt/notesSlides/notesSlide46.xml" ContentType="application/vnd.openxmlformats-officedocument.presentationml.notesSlide+xml"/>
  <Override PartName="/ppt/notesSlides/notesSlide93.xml" ContentType="application/vnd.openxmlformats-officedocument.presentationml.notesSlide+xml"/>
  <Override PartName="/ppt/presentation.xml" ContentType="application/vnd.openxmlformats-officedocument.presentationml.presentation.main+xml"/>
  <Override PartName="/ppt/slides/slide204.xml" ContentType="application/vnd.openxmlformats-officedocument.presentationml.slide+xml"/>
  <Override PartName="/ppt/charts/chart32.xml" ContentType="application/vnd.openxmlformats-officedocument.drawingml.chart+xml"/>
  <Override PartName="/ppt/notesSlides/notesSlide24.xml" ContentType="application/vnd.openxmlformats-officedocument.presentationml.notesSlide+xml"/>
  <Override PartName="/ppt/notesSlides/notesSlide71.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188.xml" ContentType="application/vnd.openxmlformats-officedocument.presentationml.slide+xml"/>
  <Override PartName="/ppt/charts/chart8.xml" ContentType="application/vnd.openxmlformats-officedocument.drawingml.chart+xml"/>
  <Override PartName="/ppt/notesSlides/notesSlide203.xml" ContentType="application/vnd.openxmlformats-officedocument.presentationml.notesSlide+xml"/>
  <Override PartName="/ppt/slides/slide119.xml" ContentType="application/vnd.openxmlformats-officedocument.presentationml.slide+xml"/>
  <Override PartName="/ppt/slides/slide166.xml" ContentType="application/vnd.openxmlformats-officedocument.presentationml.slide+xml"/>
  <Override PartName="/ppt/charts/chart10.xml" ContentType="application/vnd.openxmlformats-officedocument.drawingml.chart+xml"/>
  <Override PartName="/ppt/notesSlides/notesSlide187.xml" ContentType="application/vnd.openxmlformats-officedocument.presentationml.notesSlide+xml"/>
  <Override PartName="/ppt/notesSlides/notesSlide118.xml" ContentType="application/vnd.openxmlformats-officedocument.presentationml.notesSlide+xml"/>
  <Override PartName="/ppt/notesSlides/notesSlide165.xml" ContentType="application/vnd.openxmlformats-officedocument.presentationml.notesSlide+xml"/>
  <Override PartName="/ppt/slides/slide49.xml" ContentType="application/vnd.openxmlformats-officedocument.presentationml.slide+xml"/>
  <Override PartName="/ppt/slides/slide96.xml" ContentType="application/vnd.openxmlformats-officedocument.presentationml.slide+xml"/>
  <Override PartName="/ppt/slides/slide144.xml" ContentType="application/vnd.openxmlformats-officedocument.presentationml.slide+xml"/>
  <Override PartName="/ppt/slides/slide191.xml" ContentType="application/vnd.openxmlformats-officedocument.presentationml.slide+xml"/>
  <Override PartName="/ppt/slides/slide122.xml" ContentType="application/vnd.openxmlformats-officedocument.presentationml.slide+xml"/>
  <Override PartName="/ppt/notesSlides/notesSlide87.xml" ContentType="application/vnd.openxmlformats-officedocument.presentationml.notesSlide+xml"/>
  <Override PartName="/ppt/notesSlides/notesSlide143.xml" ContentType="application/vnd.openxmlformats-officedocument.presentationml.notesSlide+xml"/>
  <Override PartName="/ppt/notesSlides/notesSlide190.xml" ContentType="application/vnd.openxmlformats-officedocument.presentationml.notesSlide+xml"/>
  <Override PartName="/ppt/slides/slide27.xml" ContentType="application/vnd.openxmlformats-officedocument.presentationml.slide+xml"/>
  <Override PartName="/ppt/slides/slide74.xml" ContentType="application/vnd.openxmlformats-officedocument.presentationml.slide+xml"/>
  <Override PartName="/ppt/notesSlides/notesSlide121.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5"/>
  </p:notesMasterIdLst>
  <p:handoutMasterIdLst>
    <p:handoutMasterId r:id="rId216"/>
  </p:handoutMasterIdLst>
  <p:sldIdLst>
    <p:sldId id="812" r:id="rId2"/>
    <p:sldId id="682" r:id="rId3"/>
    <p:sldId id="906" r:id="rId4"/>
    <p:sldId id="924" r:id="rId5"/>
    <p:sldId id="907" r:id="rId6"/>
    <p:sldId id="908" r:id="rId7"/>
    <p:sldId id="909" r:id="rId8"/>
    <p:sldId id="910" r:id="rId9"/>
    <p:sldId id="911" r:id="rId10"/>
    <p:sldId id="872" r:id="rId11"/>
    <p:sldId id="912" r:id="rId12"/>
    <p:sldId id="913" r:id="rId13"/>
    <p:sldId id="914" r:id="rId14"/>
    <p:sldId id="921" r:id="rId15"/>
    <p:sldId id="888" r:id="rId16"/>
    <p:sldId id="889" r:id="rId17"/>
    <p:sldId id="890" r:id="rId18"/>
    <p:sldId id="891" r:id="rId19"/>
    <p:sldId id="892" r:id="rId20"/>
    <p:sldId id="893" r:id="rId21"/>
    <p:sldId id="894" r:id="rId22"/>
    <p:sldId id="895" r:id="rId23"/>
    <p:sldId id="896" r:id="rId24"/>
    <p:sldId id="897" r:id="rId25"/>
    <p:sldId id="898" r:id="rId26"/>
    <p:sldId id="899" r:id="rId27"/>
    <p:sldId id="900" r:id="rId28"/>
    <p:sldId id="901" r:id="rId29"/>
    <p:sldId id="902" r:id="rId30"/>
    <p:sldId id="903" r:id="rId31"/>
    <p:sldId id="815" r:id="rId32"/>
    <p:sldId id="999" r:id="rId33"/>
    <p:sldId id="1000" r:id="rId34"/>
    <p:sldId id="1001" r:id="rId35"/>
    <p:sldId id="1002" r:id="rId36"/>
    <p:sldId id="1003" r:id="rId37"/>
    <p:sldId id="1004" r:id="rId38"/>
    <p:sldId id="878" r:id="rId39"/>
    <p:sldId id="925" r:id="rId40"/>
    <p:sldId id="926" r:id="rId41"/>
    <p:sldId id="927" r:id="rId42"/>
    <p:sldId id="928" r:id="rId43"/>
    <p:sldId id="929" r:id="rId44"/>
    <p:sldId id="930" r:id="rId45"/>
    <p:sldId id="931" r:id="rId46"/>
    <p:sldId id="992" r:id="rId47"/>
    <p:sldId id="993" r:id="rId48"/>
    <p:sldId id="994" r:id="rId49"/>
    <p:sldId id="915" r:id="rId50"/>
    <p:sldId id="916" r:id="rId51"/>
    <p:sldId id="917" r:id="rId52"/>
    <p:sldId id="918" r:id="rId53"/>
    <p:sldId id="919" r:id="rId54"/>
    <p:sldId id="920" r:id="rId55"/>
    <p:sldId id="824" r:id="rId56"/>
    <p:sldId id="856" r:id="rId57"/>
    <p:sldId id="858" r:id="rId58"/>
    <p:sldId id="857" r:id="rId59"/>
    <p:sldId id="859" r:id="rId60"/>
    <p:sldId id="860" r:id="rId61"/>
    <p:sldId id="861" r:id="rId62"/>
    <p:sldId id="862" r:id="rId63"/>
    <p:sldId id="863" r:id="rId64"/>
    <p:sldId id="865" r:id="rId65"/>
    <p:sldId id="864" r:id="rId66"/>
    <p:sldId id="866" r:id="rId67"/>
    <p:sldId id="849" r:id="rId68"/>
    <p:sldId id="853" r:id="rId69"/>
    <p:sldId id="855" r:id="rId70"/>
    <p:sldId id="854" r:id="rId71"/>
    <p:sldId id="827" r:id="rId72"/>
    <p:sldId id="841" r:id="rId73"/>
    <p:sldId id="843" r:id="rId74"/>
    <p:sldId id="842" r:id="rId75"/>
    <p:sldId id="844" r:id="rId76"/>
    <p:sldId id="845" r:id="rId77"/>
    <p:sldId id="846" r:id="rId78"/>
    <p:sldId id="830" r:id="rId79"/>
    <p:sldId id="933" r:id="rId80"/>
    <p:sldId id="934" r:id="rId81"/>
    <p:sldId id="937" r:id="rId82"/>
    <p:sldId id="831" r:id="rId83"/>
    <p:sldId id="832" r:id="rId84"/>
    <p:sldId id="833" r:id="rId85"/>
    <p:sldId id="834" r:id="rId86"/>
    <p:sldId id="835" r:id="rId87"/>
    <p:sldId id="836" r:id="rId88"/>
    <p:sldId id="837" r:id="rId89"/>
    <p:sldId id="838" r:id="rId90"/>
    <p:sldId id="839" r:id="rId91"/>
    <p:sldId id="840" r:id="rId92"/>
    <p:sldId id="938" r:id="rId93"/>
    <p:sldId id="807" r:id="rId94"/>
    <p:sldId id="939" r:id="rId95"/>
    <p:sldId id="940" r:id="rId96"/>
    <p:sldId id="941" r:id="rId97"/>
    <p:sldId id="847" r:id="rId98"/>
    <p:sldId id="848" r:id="rId99"/>
    <p:sldId id="942" r:id="rId100"/>
    <p:sldId id="850" r:id="rId101"/>
    <p:sldId id="851" r:id="rId102"/>
    <p:sldId id="809" r:id="rId103"/>
    <p:sldId id="852" r:id="rId104"/>
    <p:sldId id="943" r:id="rId105"/>
    <p:sldId id="944" r:id="rId106"/>
    <p:sldId id="945" r:id="rId107"/>
    <p:sldId id="946" r:id="rId108"/>
    <p:sldId id="947" r:id="rId109"/>
    <p:sldId id="948" r:id="rId110"/>
    <p:sldId id="949" r:id="rId111"/>
    <p:sldId id="950" r:id="rId112"/>
    <p:sldId id="951" r:id="rId113"/>
    <p:sldId id="952" r:id="rId114"/>
    <p:sldId id="953" r:id="rId115"/>
    <p:sldId id="881" r:id="rId116"/>
    <p:sldId id="816" r:id="rId117"/>
    <p:sldId id="882" r:id="rId118"/>
    <p:sldId id="954" r:id="rId119"/>
    <p:sldId id="955" r:id="rId120"/>
    <p:sldId id="956" r:id="rId121"/>
    <p:sldId id="957" r:id="rId122"/>
    <p:sldId id="958" r:id="rId123"/>
    <p:sldId id="959" r:id="rId124"/>
    <p:sldId id="960" r:id="rId125"/>
    <p:sldId id="961" r:id="rId126"/>
    <p:sldId id="962" r:id="rId127"/>
    <p:sldId id="963" r:id="rId128"/>
    <p:sldId id="964" r:id="rId129"/>
    <p:sldId id="965" r:id="rId130"/>
    <p:sldId id="922" r:id="rId131"/>
    <p:sldId id="966" r:id="rId132"/>
    <p:sldId id="967" r:id="rId133"/>
    <p:sldId id="968" r:id="rId134"/>
    <p:sldId id="969" r:id="rId135"/>
    <p:sldId id="970" r:id="rId136"/>
    <p:sldId id="971" r:id="rId137"/>
    <p:sldId id="972" r:id="rId138"/>
    <p:sldId id="973" r:id="rId139"/>
    <p:sldId id="974" r:id="rId140"/>
    <p:sldId id="975" r:id="rId141"/>
    <p:sldId id="1005" r:id="rId142"/>
    <p:sldId id="1006" r:id="rId143"/>
    <p:sldId id="1007" r:id="rId144"/>
    <p:sldId id="1008" r:id="rId145"/>
    <p:sldId id="1009" r:id="rId146"/>
    <p:sldId id="1010" r:id="rId147"/>
    <p:sldId id="1011" r:id="rId148"/>
    <p:sldId id="1012" r:id="rId149"/>
    <p:sldId id="983" r:id="rId150"/>
    <p:sldId id="984" r:id="rId151"/>
    <p:sldId id="985" r:id="rId152"/>
    <p:sldId id="986" r:id="rId153"/>
    <p:sldId id="879" r:id="rId154"/>
    <p:sldId id="995" r:id="rId155"/>
    <p:sldId id="996" r:id="rId156"/>
    <p:sldId id="997" r:id="rId157"/>
    <p:sldId id="998" r:id="rId158"/>
    <p:sldId id="870" r:id="rId159"/>
    <p:sldId id="871" r:id="rId160"/>
    <p:sldId id="987" r:id="rId161"/>
    <p:sldId id="988" r:id="rId162"/>
    <p:sldId id="989" r:id="rId163"/>
    <p:sldId id="990" r:id="rId164"/>
    <p:sldId id="1013" r:id="rId165"/>
    <p:sldId id="1014" r:id="rId166"/>
    <p:sldId id="1015" r:id="rId167"/>
    <p:sldId id="1016" r:id="rId168"/>
    <p:sldId id="1017" r:id="rId169"/>
    <p:sldId id="1018" r:id="rId170"/>
    <p:sldId id="1019" r:id="rId171"/>
    <p:sldId id="1020" r:id="rId172"/>
    <p:sldId id="1021" r:id="rId173"/>
    <p:sldId id="1022" r:id="rId174"/>
    <p:sldId id="1023" r:id="rId175"/>
    <p:sldId id="1024" r:id="rId176"/>
    <p:sldId id="1025" r:id="rId177"/>
    <p:sldId id="1026" r:id="rId178"/>
    <p:sldId id="1027" r:id="rId179"/>
    <p:sldId id="1028" r:id="rId180"/>
    <p:sldId id="1029" r:id="rId181"/>
    <p:sldId id="1030" r:id="rId182"/>
    <p:sldId id="1031" r:id="rId183"/>
    <p:sldId id="1032" r:id="rId184"/>
    <p:sldId id="1033" r:id="rId185"/>
    <p:sldId id="1034" r:id="rId186"/>
    <p:sldId id="1035" r:id="rId187"/>
    <p:sldId id="1036" r:id="rId188"/>
    <p:sldId id="1037" r:id="rId189"/>
    <p:sldId id="1038" r:id="rId190"/>
    <p:sldId id="1039" r:id="rId191"/>
    <p:sldId id="1040" r:id="rId192"/>
    <p:sldId id="1041" r:id="rId193"/>
    <p:sldId id="1042" r:id="rId194"/>
    <p:sldId id="1043" r:id="rId195"/>
    <p:sldId id="1044" r:id="rId196"/>
    <p:sldId id="1045" r:id="rId197"/>
    <p:sldId id="1046" r:id="rId198"/>
    <p:sldId id="1047" r:id="rId199"/>
    <p:sldId id="1048" r:id="rId200"/>
    <p:sldId id="1049" r:id="rId201"/>
    <p:sldId id="1050" r:id="rId202"/>
    <p:sldId id="1051" r:id="rId203"/>
    <p:sldId id="1052" r:id="rId204"/>
    <p:sldId id="1053" r:id="rId205"/>
    <p:sldId id="1054" r:id="rId206"/>
    <p:sldId id="1055" r:id="rId207"/>
    <p:sldId id="1056" r:id="rId208"/>
    <p:sldId id="1057" r:id="rId209"/>
    <p:sldId id="1058" r:id="rId210"/>
    <p:sldId id="1059" r:id="rId211"/>
    <p:sldId id="1060" r:id="rId212"/>
    <p:sldId id="991" r:id="rId213"/>
    <p:sldId id="923" r:id="rId214"/>
  </p:sldIdLst>
  <p:sldSz cx="10693400" cy="7561263"/>
  <p:notesSz cx="6797675" cy="9928225"/>
  <p:defaultTextStyle>
    <a:defPPr>
      <a:defRPr lang="ru-RU"/>
    </a:defPPr>
    <a:lvl1pPr algn="l" defTabSz="1004869" rtl="0" fontAlgn="base">
      <a:spcBef>
        <a:spcPct val="0"/>
      </a:spcBef>
      <a:spcAft>
        <a:spcPct val="0"/>
      </a:spcAft>
      <a:defRPr sz="2000" kern="1200">
        <a:solidFill>
          <a:schemeClr val="tx1"/>
        </a:solidFill>
        <a:latin typeface="Calibri" pitchFamily="34" charset="0"/>
        <a:ea typeface="+mn-ea"/>
        <a:cs typeface="Arial" charset="0"/>
      </a:defRPr>
    </a:lvl1pPr>
    <a:lvl2pPr marL="501640" indent="-44449" algn="l" defTabSz="1004869" rtl="0" fontAlgn="base">
      <a:spcBef>
        <a:spcPct val="0"/>
      </a:spcBef>
      <a:spcAft>
        <a:spcPct val="0"/>
      </a:spcAft>
      <a:defRPr sz="2000" kern="1200">
        <a:solidFill>
          <a:schemeClr val="tx1"/>
        </a:solidFill>
        <a:latin typeface="Calibri" pitchFamily="34" charset="0"/>
        <a:ea typeface="+mn-ea"/>
        <a:cs typeface="Arial" charset="0"/>
      </a:defRPr>
    </a:lvl2pPr>
    <a:lvl3pPr marL="1004869" indent="-90486" algn="l" defTabSz="1004869" rtl="0" fontAlgn="base">
      <a:spcBef>
        <a:spcPct val="0"/>
      </a:spcBef>
      <a:spcAft>
        <a:spcPct val="0"/>
      </a:spcAft>
      <a:defRPr sz="2000" kern="1200">
        <a:solidFill>
          <a:schemeClr val="tx1"/>
        </a:solidFill>
        <a:latin typeface="Calibri" pitchFamily="34" charset="0"/>
        <a:ea typeface="+mn-ea"/>
        <a:cs typeface="Arial" charset="0"/>
      </a:defRPr>
    </a:lvl3pPr>
    <a:lvl4pPr marL="1508096" indent="-136523" algn="l" defTabSz="1004869" rtl="0" fontAlgn="base">
      <a:spcBef>
        <a:spcPct val="0"/>
      </a:spcBef>
      <a:spcAft>
        <a:spcPct val="0"/>
      </a:spcAft>
      <a:defRPr sz="2000" kern="1200">
        <a:solidFill>
          <a:schemeClr val="tx1"/>
        </a:solidFill>
        <a:latin typeface="Calibri" pitchFamily="34" charset="0"/>
        <a:ea typeface="+mn-ea"/>
        <a:cs typeface="Arial" charset="0"/>
      </a:defRPr>
    </a:lvl4pPr>
    <a:lvl5pPr marL="2011325" indent="-182560" algn="l" defTabSz="1004869" rtl="0" fontAlgn="base">
      <a:spcBef>
        <a:spcPct val="0"/>
      </a:spcBef>
      <a:spcAft>
        <a:spcPct val="0"/>
      </a:spcAft>
      <a:defRPr sz="2000" kern="1200">
        <a:solidFill>
          <a:schemeClr val="tx1"/>
        </a:solidFill>
        <a:latin typeface="Calibri" pitchFamily="34" charset="0"/>
        <a:ea typeface="+mn-ea"/>
        <a:cs typeface="Arial" charset="0"/>
      </a:defRPr>
    </a:lvl5pPr>
    <a:lvl6pPr marL="2285956" algn="l" defTabSz="914382" rtl="0" eaLnBrk="1" latinLnBrk="0" hangingPunct="1">
      <a:defRPr sz="2000" kern="1200">
        <a:solidFill>
          <a:schemeClr val="tx1"/>
        </a:solidFill>
        <a:latin typeface="Calibri" pitchFamily="34" charset="0"/>
        <a:ea typeface="+mn-ea"/>
        <a:cs typeface="Arial" charset="0"/>
      </a:defRPr>
    </a:lvl6pPr>
    <a:lvl7pPr marL="2743147" algn="l" defTabSz="914382" rtl="0" eaLnBrk="1" latinLnBrk="0" hangingPunct="1">
      <a:defRPr sz="2000" kern="1200">
        <a:solidFill>
          <a:schemeClr val="tx1"/>
        </a:solidFill>
        <a:latin typeface="Calibri" pitchFamily="34" charset="0"/>
        <a:ea typeface="+mn-ea"/>
        <a:cs typeface="Arial" charset="0"/>
      </a:defRPr>
    </a:lvl7pPr>
    <a:lvl8pPr marL="3200339" algn="l" defTabSz="914382" rtl="0" eaLnBrk="1" latinLnBrk="0" hangingPunct="1">
      <a:defRPr sz="2000" kern="1200">
        <a:solidFill>
          <a:schemeClr val="tx1"/>
        </a:solidFill>
        <a:latin typeface="Calibri" pitchFamily="34" charset="0"/>
        <a:ea typeface="+mn-ea"/>
        <a:cs typeface="Arial" charset="0"/>
      </a:defRPr>
    </a:lvl8pPr>
    <a:lvl9pPr marL="3657530" algn="l" defTabSz="914382" rtl="0" eaLnBrk="1" latinLnBrk="0" hangingPunct="1">
      <a:defRPr sz="2000" kern="1200">
        <a:solidFill>
          <a:schemeClr val="tx1"/>
        </a:solidFill>
        <a:latin typeface="Calibri" pitchFamily="34" charset="0"/>
        <a:ea typeface="+mn-ea"/>
        <a:cs typeface="Arial" charset="0"/>
      </a:defRPr>
    </a:lvl9pPr>
  </p:defaultTextStyle>
  <p:extLst>
    <p:ext uri="{521415D9-36F7-43E2-AB2F-B90AF26B5E84}">
      <p14:sectionLst xmlns:p14="http://schemas.microsoft.com/office/powerpoint/2010/main" xmlns="">
        <p14:section name="Раздел по умолчанию" id="{49818F7F-D322-47C0-8C27-FEAC5CD5242C}">
          <p14:sldIdLst>
            <p14:sldId id="812"/>
            <p14:sldId id="682"/>
            <p14:sldId id="906"/>
            <p14:sldId id="924"/>
            <p14:sldId id="907"/>
            <p14:sldId id="908"/>
            <p14:sldId id="909"/>
            <p14:sldId id="910"/>
            <p14:sldId id="911"/>
            <p14:sldId id="872"/>
            <p14:sldId id="912"/>
            <p14:sldId id="913"/>
            <p14:sldId id="914"/>
            <p14:sldId id="921"/>
            <p14:sldId id="888"/>
            <p14:sldId id="889"/>
            <p14:sldId id="890"/>
            <p14:sldId id="891"/>
            <p14:sldId id="892"/>
            <p14:sldId id="893"/>
            <p14:sldId id="894"/>
            <p14:sldId id="895"/>
            <p14:sldId id="896"/>
            <p14:sldId id="897"/>
            <p14:sldId id="898"/>
            <p14:sldId id="899"/>
            <p14:sldId id="900"/>
            <p14:sldId id="901"/>
            <p14:sldId id="902"/>
            <p14:sldId id="903"/>
            <p14:sldId id="815"/>
            <p14:sldId id="999"/>
            <p14:sldId id="1000"/>
            <p14:sldId id="1001"/>
            <p14:sldId id="1002"/>
            <p14:sldId id="1003"/>
            <p14:sldId id="1004"/>
            <p14:sldId id="878"/>
            <p14:sldId id="925"/>
            <p14:sldId id="926"/>
            <p14:sldId id="927"/>
            <p14:sldId id="928"/>
            <p14:sldId id="929"/>
            <p14:sldId id="930"/>
            <p14:sldId id="931"/>
            <p14:sldId id="992"/>
            <p14:sldId id="993"/>
            <p14:sldId id="994"/>
            <p14:sldId id="915"/>
            <p14:sldId id="916"/>
            <p14:sldId id="917"/>
            <p14:sldId id="918"/>
            <p14:sldId id="919"/>
            <p14:sldId id="920"/>
            <p14:sldId id="824"/>
            <p14:sldId id="856"/>
            <p14:sldId id="858"/>
            <p14:sldId id="857"/>
            <p14:sldId id="859"/>
            <p14:sldId id="860"/>
            <p14:sldId id="861"/>
            <p14:sldId id="862"/>
            <p14:sldId id="863"/>
            <p14:sldId id="865"/>
            <p14:sldId id="864"/>
            <p14:sldId id="866"/>
            <p14:sldId id="849"/>
            <p14:sldId id="853"/>
            <p14:sldId id="855"/>
            <p14:sldId id="854"/>
            <p14:sldId id="827"/>
            <p14:sldId id="841"/>
            <p14:sldId id="843"/>
            <p14:sldId id="842"/>
            <p14:sldId id="844"/>
            <p14:sldId id="845"/>
            <p14:sldId id="846"/>
            <p14:sldId id="830"/>
            <p14:sldId id="933"/>
            <p14:sldId id="934"/>
            <p14:sldId id="937"/>
            <p14:sldId id="831"/>
            <p14:sldId id="832"/>
            <p14:sldId id="833"/>
            <p14:sldId id="834"/>
            <p14:sldId id="835"/>
            <p14:sldId id="836"/>
            <p14:sldId id="837"/>
            <p14:sldId id="838"/>
            <p14:sldId id="839"/>
            <p14:sldId id="840"/>
            <p14:sldId id="938"/>
            <p14:sldId id="807"/>
            <p14:sldId id="939"/>
            <p14:sldId id="940"/>
            <p14:sldId id="941"/>
            <p14:sldId id="847"/>
            <p14:sldId id="848"/>
            <p14:sldId id="942"/>
            <p14:sldId id="850"/>
            <p14:sldId id="851"/>
            <p14:sldId id="809"/>
            <p14:sldId id="852"/>
            <p14:sldId id="943"/>
            <p14:sldId id="944"/>
            <p14:sldId id="945"/>
            <p14:sldId id="946"/>
            <p14:sldId id="947"/>
            <p14:sldId id="948"/>
            <p14:sldId id="949"/>
            <p14:sldId id="950"/>
            <p14:sldId id="951"/>
            <p14:sldId id="952"/>
            <p14:sldId id="953"/>
            <p14:sldId id="881"/>
            <p14:sldId id="816"/>
            <p14:sldId id="882"/>
            <p14:sldId id="954"/>
            <p14:sldId id="955"/>
            <p14:sldId id="956"/>
            <p14:sldId id="957"/>
            <p14:sldId id="958"/>
            <p14:sldId id="959"/>
            <p14:sldId id="960"/>
            <p14:sldId id="961"/>
            <p14:sldId id="962"/>
            <p14:sldId id="963"/>
            <p14:sldId id="964"/>
            <p14:sldId id="965"/>
            <p14:sldId id="922"/>
            <p14:sldId id="966"/>
            <p14:sldId id="967"/>
            <p14:sldId id="968"/>
            <p14:sldId id="969"/>
            <p14:sldId id="970"/>
            <p14:sldId id="971"/>
            <p14:sldId id="972"/>
            <p14:sldId id="973"/>
            <p14:sldId id="974"/>
            <p14:sldId id="975"/>
            <p14:sldId id="1005"/>
            <p14:sldId id="1006"/>
            <p14:sldId id="1007"/>
            <p14:sldId id="1008"/>
            <p14:sldId id="1009"/>
            <p14:sldId id="1010"/>
            <p14:sldId id="1011"/>
            <p14:sldId id="1012"/>
            <p14:sldId id="983"/>
            <p14:sldId id="984"/>
            <p14:sldId id="985"/>
            <p14:sldId id="986"/>
            <p14:sldId id="879"/>
            <p14:sldId id="995"/>
            <p14:sldId id="996"/>
            <p14:sldId id="997"/>
            <p14:sldId id="998"/>
            <p14:sldId id="870"/>
            <p14:sldId id="871"/>
            <p14:sldId id="987"/>
            <p14:sldId id="988"/>
            <p14:sldId id="989"/>
            <p14:sldId id="990"/>
            <p14:sldId id="1013"/>
            <p14:sldId id="1014"/>
            <p14:sldId id="1015"/>
            <p14:sldId id="1016"/>
            <p14:sldId id="1017"/>
            <p14:sldId id="1018"/>
            <p14:sldId id="1019"/>
            <p14:sldId id="1020"/>
            <p14:sldId id="1021"/>
            <p14:sldId id="1022"/>
            <p14:sldId id="1023"/>
            <p14:sldId id="1024"/>
            <p14:sldId id="1025"/>
            <p14:sldId id="1026"/>
            <p14:sldId id="1027"/>
            <p14:sldId id="1028"/>
            <p14:sldId id="1029"/>
            <p14:sldId id="1030"/>
            <p14:sldId id="1031"/>
            <p14:sldId id="1032"/>
            <p14:sldId id="1033"/>
            <p14:sldId id="1034"/>
            <p14:sldId id="1035"/>
            <p14:sldId id="1036"/>
            <p14:sldId id="1037"/>
            <p14:sldId id="1038"/>
            <p14:sldId id="1039"/>
            <p14:sldId id="1040"/>
            <p14:sldId id="1041"/>
            <p14:sldId id="1042"/>
            <p14:sldId id="1043"/>
            <p14:sldId id="1044"/>
            <p14:sldId id="1045"/>
            <p14:sldId id="1046"/>
            <p14:sldId id="1047"/>
            <p14:sldId id="1048"/>
            <p14:sldId id="1049"/>
            <p14:sldId id="1050"/>
            <p14:sldId id="1051"/>
            <p14:sldId id="1052"/>
            <p14:sldId id="1053"/>
            <p14:sldId id="1054"/>
            <p14:sldId id="1055"/>
            <p14:sldId id="1056"/>
            <p14:sldId id="1057"/>
            <p14:sldId id="1058"/>
            <p14:sldId id="1059"/>
            <p14:sldId id="1060"/>
            <p14:sldId id="991"/>
            <p14:sldId id="923"/>
          </p14:sldIdLst>
        </p14:section>
      </p14:sectionLst>
    </p:ext>
    <p:ext uri="{EFAFB233-063F-42B5-8137-9DF3F51BA10A}">
      <p15:sldGuideLst xmlns:p15="http://schemas.microsoft.com/office/powerpoint/2012/main" xmlns="">
        <p15:guide id="2" orient="horz" pos="249">
          <p15:clr>
            <a:srgbClr val="A4A3A4"/>
          </p15:clr>
        </p15:guide>
        <p15:guide id="3" orient="horz" pos="4468" userDrawn="1">
          <p15:clr>
            <a:srgbClr val="A4A3A4"/>
          </p15:clr>
        </p15:guide>
        <p15:guide id="4" orient="horz" pos="386" userDrawn="1">
          <p15:clr>
            <a:srgbClr val="A4A3A4"/>
          </p15:clr>
        </p15:guide>
        <p15:guide id="5" orient="horz" pos="3016">
          <p15:clr>
            <a:srgbClr val="A4A3A4"/>
          </p15:clr>
        </p15:guide>
        <p15:guide id="6" orient="horz" pos="3243">
          <p15:clr>
            <a:srgbClr val="A4A3A4"/>
          </p15:clr>
        </p15:guide>
        <p15:guide id="7" pos="4411">
          <p15:clr>
            <a:srgbClr val="A4A3A4"/>
          </p15:clr>
        </p15:guide>
        <p15:guide id="8" pos="2415">
          <p15:clr>
            <a:srgbClr val="A4A3A4"/>
          </p15:clr>
        </p15:guide>
        <p15:guide id="9" pos="6316" userDrawn="1">
          <p15:clr>
            <a:srgbClr val="A4A3A4"/>
          </p15:clr>
        </p15:guide>
        <p15:guide id="10" pos="2461">
          <p15:clr>
            <a:srgbClr val="A4A3A4"/>
          </p15:clr>
        </p15:guide>
        <p15:guide id="11" pos="4547">
          <p15:clr>
            <a:srgbClr val="A4A3A4"/>
          </p15:clr>
        </p15:guide>
        <p15:guide id="12" pos="6543">
          <p15:clr>
            <a:srgbClr val="A4A3A4"/>
          </p15:clr>
        </p15:guide>
        <p15:guide id="13" orient="horz" pos="2925">
          <p15:clr>
            <a:srgbClr val="A4A3A4"/>
          </p15:clr>
        </p15:guide>
        <p15:guide id="14" pos="3595">
          <p15:clr>
            <a:srgbClr val="A4A3A4"/>
          </p15:clr>
        </p15:guide>
        <p15:guide id="15" pos="2370">
          <p15:clr>
            <a:srgbClr val="A4A3A4"/>
          </p15:clr>
        </p15:guide>
        <p15:guide id="16" pos="3686">
          <p15:clr>
            <a:srgbClr val="A4A3A4"/>
          </p15:clr>
        </p15:guide>
        <p15:guide id="17" pos="3096">
          <p15:clr>
            <a:srgbClr val="A4A3A4"/>
          </p15:clr>
        </p15:guide>
        <p15:guide id="18" pos="284">
          <p15:clr>
            <a:srgbClr val="A4A3A4"/>
          </p15:clr>
        </p15:guide>
        <p15:guide id="19" pos="3187">
          <p15:clr>
            <a:srgbClr val="A4A3A4"/>
          </p15:clr>
        </p15:guide>
      </p15:sldGuideLst>
    </p:ext>
    <p:ext uri="{2D200454-40CA-4A62-9FC3-DE9A4176ACB9}">
      <p15:notesGuideLst xmlns:p15="http://schemas.microsoft.com/office/powerpoint/2012/main" xmlns="">
        <p15:guide id="1" orient="horz" pos="3128">
          <p15:clr>
            <a:srgbClr val="A4A3A4"/>
          </p15:clr>
        </p15:guide>
        <p15:guide id="2" pos="214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Стрючкова Ирина Савельевна" initials="СИС" lastIdx="16"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5C5C5C"/>
    <a:srgbClr val="3D6AA1"/>
    <a:srgbClr val="EE3D4D"/>
    <a:srgbClr val="00A39C"/>
    <a:srgbClr val="558ED5"/>
    <a:srgbClr val="267188"/>
    <a:srgbClr val="DD6043"/>
    <a:srgbClr val="E19A4B"/>
    <a:srgbClr val="FFFFFF"/>
    <a:srgbClr val="9ABBCA"/>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Средний стиль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Стиль из темы 1 - акцент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F5AB1C69-6EDB-4FF4-983F-18BD219EF322}" styleName="Средний стиль 2 - акцент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Средний стиль 2 - акцент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D5ABB26-0587-4C30-8999-92F81FD0307C}" styleName="Нет стиля, нет сетки">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E3FDE45-AF77-4B5C-9715-49D594BDF05E}" styleName="Светлый стиль 1 - акцент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BC89EF96-8CEA-46FF-86C4-4CE0E7609802}" styleName="Светлый стиль 3 - акцент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16DA210-FB5B-4158-B5E0-FEB733F419BA}" styleName="Светлый стиль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02" autoAdjust="0"/>
    <p:restoredTop sz="96433" autoAdjust="0"/>
  </p:normalViewPr>
  <p:slideViewPr>
    <p:cSldViewPr>
      <p:cViewPr varScale="1">
        <p:scale>
          <a:sx n="59" d="100"/>
          <a:sy n="59" d="100"/>
        </p:scale>
        <p:origin x="-1180" y="-76"/>
      </p:cViewPr>
      <p:guideLst>
        <p:guide orient="horz" pos="249"/>
        <p:guide orient="horz" pos="4468"/>
        <p:guide orient="horz" pos="386"/>
        <p:guide orient="horz" pos="3016"/>
        <p:guide orient="horz" pos="3243"/>
        <p:guide orient="horz" pos="2789"/>
        <p:guide orient="horz" pos="2426"/>
        <p:guide pos="4411"/>
        <p:guide pos="2415"/>
        <p:guide pos="6316"/>
        <p:guide pos="2461"/>
        <p:guide pos="4547"/>
        <p:guide pos="6543"/>
        <p:guide pos="3595"/>
        <p:guide pos="2370"/>
        <p:guide pos="3686"/>
        <p:guide pos="3096"/>
        <p:guide pos="284"/>
        <p:guide pos="3187"/>
      </p:guideLst>
    </p:cSldViewPr>
  </p:slideViewPr>
  <p:notesTextViewPr>
    <p:cViewPr>
      <p:scale>
        <a:sx n="400" d="100"/>
        <a:sy n="400" d="100"/>
      </p:scale>
      <p:origin x="0" y="0"/>
    </p:cViewPr>
  </p:notesTextViewPr>
  <p:sorterViewPr>
    <p:cViewPr>
      <p:scale>
        <a:sx n="100" d="100"/>
        <a:sy n="100" d="100"/>
      </p:scale>
      <p:origin x="0" y="6300"/>
    </p:cViewPr>
  </p:sorterViewPr>
  <p:notesViewPr>
    <p:cSldViewPr showGuides="1">
      <p:cViewPr varScale="1">
        <p:scale>
          <a:sx n="90" d="100"/>
          <a:sy n="90" d="100"/>
        </p:scale>
        <p:origin x="-1866" y="-102"/>
      </p:cViewPr>
      <p:guideLst>
        <p:guide orient="horz" pos="3128"/>
        <p:guide pos="2141"/>
      </p:guideLst>
    </p:cSldViewPr>
  </p:notesViewPr>
  <p:gridSpacing cx="73736200" cy="7373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91" Type="http://schemas.openxmlformats.org/officeDocument/2006/relationships/slide" Target="slides/slide190.xml"/><Relationship Id="rId205" Type="http://schemas.openxmlformats.org/officeDocument/2006/relationships/slide" Target="slides/slide204.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slide" Target="slides/slide164.xml"/><Relationship Id="rId181" Type="http://schemas.openxmlformats.org/officeDocument/2006/relationships/slide" Target="slides/slide180.xml"/><Relationship Id="rId186" Type="http://schemas.openxmlformats.org/officeDocument/2006/relationships/slide" Target="slides/slide185.xml"/><Relationship Id="rId216" Type="http://schemas.openxmlformats.org/officeDocument/2006/relationships/handoutMaster" Target="handoutMasters/handoutMaster1.xml"/><Relationship Id="rId211" Type="http://schemas.openxmlformats.org/officeDocument/2006/relationships/slide" Target="slides/slide210.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slide" Target="slides/slide170.xml"/><Relationship Id="rId176" Type="http://schemas.openxmlformats.org/officeDocument/2006/relationships/slide" Target="slides/slide175.xml"/><Relationship Id="rId192" Type="http://schemas.openxmlformats.org/officeDocument/2006/relationships/slide" Target="slides/slide191.xml"/><Relationship Id="rId197" Type="http://schemas.openxmlformats.org/officeDocument/2006/relationships/slide" Target="slides/slide196.xml"/><Relationship Id="rId206" Type="http://schemas.openxmlformats.org/officeDocument/2006/relationships/slide" Target="slides/slide205.xml"/><Relationship Id="rId201" Type="http://schemas.openxmlformats.org/officeDocument/2006/relationships/slide" Target="slides/slide200.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82" Type="http://schemas.openxmlformats.org/officeDocument/2006/relationships/slide" Target="slides/slide181.xml"/><Relationship Id="rId187" Type="http://schemas.openxmlformats.org/officeDocument/2006/relationships/slide" Target="slides/slide186.xml"/><Relationship Id="rId217"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212" Type="http://schemas.openxmlformats.org/officeDocument/2006/relationships/slide" Target="slides/slide211.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slide" Target="slides/slide197.xml"/><Relationship Id="rId172" Type="http://schemas.openxmlformats.org/officeDocument/2006/relationships/slide" Target="slides/slide171.xml"/><Relationship Id="rId193" Type="http://schemas.openxmlformats.org/officeDocument/2006/relationships/slide" Target="slides/slide192.xml"/><Relationship Id="rId202" Type="http://schemas.openxmlformats.org/officeDocument/2006/relationships/slide" Target="slides/slide201.xml"/><Relationship Id="rId207" Type="http://schemas.openxmlformats.org/officeDocument/2006/relationships/slide" Target="slides/slide206.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183" Type="http://schemas.openxmlformats.org/officeDocument/2006/relationships/slide" Target="slides/slide182.xml"/><Relationship Id="rId213" Type="http://schemas.openxmlformats.org/officeDocument/2006/relationships/slide" Target="slides/slide212.xml"/><Relationship Id="rId218" Type="http://schemas.openxmlformats.org/officeDocument/2006/relationships/presProps" Target="pres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slide" Target="slides/slide193.xml"/><Relationship Id="rId199" Type="http://schemas.openxmlformats.org/officeDocument/2006/relationships/slide" Target="slides/slide198.xml"/><Relationship Id="rId203" Type="http://schemas.openxmlformats.org/officeDocument/2006/relationships/slide" Target="slides/slide202.xml"/><Relationship Id="rId208" Type="http://schemas.openxmlformats.org/officeDocument/2006/relationships/slide" Target="slides/slide207.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slide" Target="slides/slide188.xml"/><Relationship Id="rId219" Type="http://schemas.openxmlformats.org/officeDocument/2006/relationships/viewProps" Target="viewProps.xml"/><Relationship Id="rId3" Type="http://schemas.openxmlformats.org/officeDocument/2006/relationships/slide" Target="slides/slide2.xml"/><Relationship Id="rId214" Type="http://schemas.openxmlformats.org/officeDocument/2006/relationships/slide" Target="slides/slide213.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5" Type="http://schemas.openxmlformats.org/officeDocument/2006/relationships/slide" Target="slides/slide194.xml"/><Relationship Id="rId209" Type="http://schemas.openxmlformats.org/officeDocument/2006/relationships/slide" Target="slides/slide208.xml"/><Relationship Id="rId190" Type="http://schemas.openxmlformats.org/officeDocument/2006/relationships/slide" Target="slides/slide189.xml"/><Relationship Id="rId204" Type="http://schemas.openxmlformats.org/officeDocument/2006/relationships/slide" Target="slides/slide203.xml"/><Relationship Id="rId220" Type="http://schemas.openxmlformats.org/officeDocument/2006/relationships/theme" Target="theme/theme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10" Type="http://schemas.openxmlformats.org/officeDocument/2006/relationships/slide" Target="slides/slide209.xml"/><Relationship Id="rId215" Type="http://schemas.openxmlformats.org/officeDocument/2006/relationships/notesMaster" Target="notesMasters/notesMaster1.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slide" Target="slides/slide195.xml"/><Relationship Id="rId200" Type="http://schemas.openxmlformats.org/officeDocument/2006/relationships/slide" Target="slides/slide199.xml"/><Relationship Id="rId16" Type="http://schemas.openxmlformats.org/officeDocument/2006/relationships/slide" Target="slides/slide15.xml"/><Relationship Id="rId221" Type="http://schemas.openxmlformats.org/officeDocument/2006/relationships/tableStyles" Target="tableStyles.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s>
</file>

<file path=ppt/charts/_rels/chart1.xml.rels><?xml version="1.0" encoding="UTF-8" standalone="yes"?>
<Relationships xmlns="http://schemas.openxmlformats.org/package/2006/relationships"><Relationship Id="rId1" Type="http://schemas.openxmlformats.org/officeDocument/2006/relationships/oleObject" Target="file:///C:\Users\EDO%20building\Desktop\&#1090;&#1072;&#1073;&#1083;&#1080;&#1094;&#1099;%20&#1074;&#1086;&#1083;&#1093;&#1086;&#1074;.xls"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C:\Users\EDO%20building\Desktop\&#1090;&#1072;&#1073;&#1083;&#1080;&#1094;&#1099;%20&#1074;&#1086;&#1083;&#1093;&#1086;&#1074;.xls"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file:///C:\Users\EDO%20building\Desktop\&#1090;&#1072;&#1073;&#1083;&#1080;&#1094;&#1099;%20&#1074;&#1086;&#1083;&#1093;&#1086;&#1074;.xls"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file:///C:\Users\EDO%20building\Desktop\&#1090;&#1072;&#1073;&#1083;&#1080;&#1094;&#1099;%20&#1074;&#1086;&#1083;&#1093;&#1086;&#1074;.xls" TargetMode="External"/></Relationships>
</file>

<file path=ppt/charts/_rels/chart5.xml.rels><?xml version="1.0" encoding="UTF-8" standalone="yes"?>
<Relationships xmlns="http://schemas.openxmlformats.org/package/2006/relationships"><Relationship Id="rId1" Type="http://schemas.openxmlformats.org/officeDocument/2006/relationships/oleObject" Target="file:///C:\Users\EDO%20building\AppData\Local\Temp\Rar$DIa1852.40026\&#1095;&#1080;&#1089;&#1083;&#1077;&#1085;&#1085;&#1086;&#1089;&#1090;&#1100;%20&#1087;&#1086;%20&#1087;&#1086;&#1083;&#1091;%20&#1080;%20&#1074;&#1086;&#1079;&#1088;&#1072;&#1089;&#1090;&#1091;%20(&#1087;&#1088;&#1080;&#1083;&#1086;&#1078;&#1077;&#1085;&#1080;&#1077;%202).xlsx" TargetMode="External"/></Relationships>
</file>

<file path=ppt/charts/_rels/chart6.xml.rels><?xml version="1.0" encoding="UTF-8" standalone="yes"?>
<Relationships xmlns="http://schemas.openxmlformats.org/package/2006/relationships"><Relationship Id="rId1" Type="http://schemas.openxmlformats.org/officeDocument/2006/relationships/oleObject" Target="file:///C:\Users\EDO%20building\Desktop\&#1090;&#1072;&#1073;&#1083;&#1080;&#1094;&#1099;%20&#1074;&#1086;&#1083;&#1093;&#1086;&#1074;.xls" TargetMode="External"/></Relationships>
</file>

<file path=ppt/charts/_rels/chart7.xml.rels><?xml version="1.0" encoding="UTF-8" standalone="yes"?>
<Relationships xmlns="http://schemas.openxmlformats.org/package/2006/relationships"><Relationship Id="rId1" Type="http://schemas.openxmlformats.org/officeDocument/2006/relationships/oleObject" Target="file:///C:\Users\EDO%20building\Desktop\&#1090;&#1072;&#1073;&#1083;&#1080;&#1094;&#1099;%20&#1074;&#1086;&#1083;&#1093;&#1086;&#1074;.xls" TargetMode="External"/></Relationships>
</file>

<file path=ppt/charts/_rels/chart8.xml.rels><?xml version="1.0" encoding="UTF-8" standalone="yes"?>
<Relationships xmlns="http://schemas.openxmlformats.org/package/2006/relationships"><Relationship Id="rId1" Type="http://schemas.openxmlformats.org/officeDocument/2006/relationships/oleObject" Target="file:///C:\Users\EDO%20building\Desktop\&#1090;&#1072;&#1073;&#1083;&#1080;&#1094;&#1099;%20&#1074;&#1086;&#1083;&#1093;&#1086;&#1074;.xls" TargetMode="External"/></Relationships>
</file>

<file path=ppt/charts/_rels/chart9.xml.rels><?xml version="1.0" encoding="UTF-8" standalone="yes"?>
<Relationships xmlns="http://schemas.openxmlformats.org/package/2006/relationships"><Relationship Id="rId1" Type="http://schemas.openxmlformats.org/officeDocument/2006/relationships/oleObject" Target="file:///C:\Users\EDO%20building\Desktop\&#1090;&#1072;&#1073;&#1083;&#1080;&#1094;&#1099;%20&#1074;&#1086;&#1083;&#1093;&#1086;&#1074;.xls" TargetMode="External"/></Relationships>
</file>

<file path=ppt/charts/_rels/chart10.xml.rels><?xml version="1.0" encoding="UTF-8" standalone="yes"?>
<Relationships xmlns="http://schemas.openxmlformats.org/package/2006/relationships"><Relationship Id="rId1" Type="http://schemas.openxmlformats.org/officeDocument/2006/relationships/oleObject" Target="file:///C:\Users\EDO%20building\Desktop\&#1090;&#1072;&#1073;&#1083;&#1080;&#1094;&#1099;%20&#1074;&#1086;&#1083;&#1093;&#1086;&#1074;.xls" TargetMode="External"/></Relationships>
</file>

<file path=ppt/charts/_rels/chart11.xml.rels><?xml version="1.0" encoding="UTF-8" standalone="yes"?>
<Relationships xmlns="http://schemas.openxmlformats.org/package/2006/relationships"><Relationship Id="rId1" Type="http://schemas.openxmlformats.org/officeDocument/2006/relationships/oleObject" Target="file:///C:\Users\EDO%20building\Downloads\Report.xls" TargetMode="External"/></Relationships>
</file>

<file path=ppt/charts/_rels/chart12.xml.rels><?xml version="1.0" encoding="UTF-8" standalone="yes"?>
<Relationships xmlns="http://schemas.openxmlformats.org/package/2006/relationships"><Relationship Id="rId1" Type="http://schemas.openxmlformats.org/officeDocument/2006/relationships/oleObject" Target="file:///C:\Users\EDO%20building\Downloads\Report.xls" TargetMode="External"/></Relationships>
</file>

<file path=ppt/charts/_rels/chart13.xml.rels><?xml version="1.0" encoding="UTF-8" standalone="yes"?>
<Relationships xmlns="http://schemas.openxmlformats.org/package/2006/relationships"><Relationship Id="rId1" Type="http://schemas.openxmlformats.org/officeDocument/2006/relationships/oleObject" Target="file:///C:\Users\EDO%20building\Downloads\Report.xls" TargetMode="External"/></Relationships>
</file>

<file path=ppt/charts/_rels/chart14.xml.rels><?xml version="1.0" encoding="UTF-8" standalone="yes"?>
<Relationships xmlns="http://schemas.openxmlformats.org/package/2006/relationships"><Relationship Id="rId1" Type="http://schemas.openxmlformats.org/officeDocument/2006/relationships/oleObject" Target="file:///C:\Users\EDO%20building\Downloads\Report%20(8).xls" TargetMode="External"/></Relationships>
</file>

<file path=ppt/charts/_rels/chart15.xml.rels><?xml version="1.0" encoding="UTF-8" standalone="yes"?>
<Relationships xmlns="http://schemas.openxmlformats.org/package/2006/relationships"><Relationship Id="rId1" Type="http://schemas.openxmlformats.org/officeDocument/2006/relationships/oleObject" Target="file:///C:\Users\EDO%20building\Downloads\Report%20(8).xls" TargetMode="External"/></Relationships>
</file>

<file path=ppt/charts/_rels/chart16.xml.rels><?xml version="1.0" encoding="UTF-8" standalone="yes"?>
<Relationships xmlns="http://schemas.openxmlformats.org/package/2006/relationships"><Relationship Id="rId1" Type="http://schemas.openxmlformats.org/officeDocument/2006/relationships/oleObject" Target="file:///C:\Users\EDO%20building\Downloads\Report%20(10).xls" TargetMode="External"/></Relationships>
</file>

<file path=ppt/charts/_rels/chart17.xml.rels><?xml version="1.0" encoding="UTF-8" standalone="yes"?>
<Relationships xmlns="http://schemas.openxmlformats.org/package/2006/relationships"><Relationship Id="rId1" Type="http://schemas.openxmlformats.org/officeDocument/2006/relationships/oleObject" Target="file:///C:\Users\EDO%20building\Desktop\&#1090;&#1072;&#1073;&#1083;&#1080;&#1094;&#1099;%20&#1074;&#1086;&#1083;&#1093;&#1086;&#1074;.xls" TargetMode="External"/></Relationships>
</file>

<file path=ppt/charts/_rels/chart18.xml.rels><?xml version="1.0" encoding="UTF-8" standalone="yes"?>
<Relationships xmlns="http://schemas.openxmlformats.org/package/2006/relationships"><Relationship Id="rId1" Type="http://schemas.openxmlformats.org/officeDocument/2006/relationships/oleObject" Target="file:///C:\Users\EDO%20building\Desktop\&#1090;&#1072;&#1073;&#1083;&#1080;&#1094;&#1099;%20&#1074;&#1086;&#1083;&#1093;&#1086;&#1074;.xls" TargetMode="External"/></Relationships>
</file>

<file path=ppt/charts/_rels/chart19.xml.rels><?xml version="1.0" encoding="UTF-8" standalone="yes"?>
<Relationships xmlns="http://schemas.openxmlformats.org/package/2006/relationships"><Relationship Id="rId1" Type="http://schemas.openxmlformats.org/officeDocument/2006/relationships/oleObject" Target="file:///C:\Users\EDO%20building\Desktop\&#1090;&#1072;&#1073;&#1083;&#1080;&#1094;&#1099;%20&#1074;&#1086;&#1083;&#1093;&#1086;&#1074;.xls" TargetMode="External"/></Relationships>
</file>

<file path=ppt/charts/_rels/chart20.xml.rels><?xml version="1.0" encoding="UTF-8" standalone="yes"?>
<Relationships xmlns="http://schemas.openxmlformats.org/package/2006/relationships"><Relationship Id="rId1" Type="http://schemas.openxmlformats.org/officeDocument/2006/relationships/oleObject" Target="file:///C:\Users\EDO%20building\Desktop\&#1090;&#1072;&#1073;&#1083;&#1080;&#1094;&#1099;%20&#1074;&#1086;&#1083;&#1093;&#1086;&#1074;.xls" TargetMode="External"/></Relationships>
</file>

<file path=ppt/charts/_rels/chart21.xml.rels><?xml version="1.0" encoding="UTF-8" standalone="yes"?>
<Relationships xmlns="http://schemas.openxmlformats.org/package/2006/relationships"><Relationship Id="rId1" Type="http://schemas.openxmlformats.org/officeDocument/2006/relationships/oleObject" Target="file:///C:\Users\EDO%20building\Desktop\&#1090;&#1072;&#1073;&#1083;&#1080;&#1094;&#1099;%20&#1074;&#1086;&#1083;&#1093;&#1086;&#1074;.xls" TargetMode="External"/></Relationships>
</file>

<file path=ppt/charts/_rels/chart22.xml.rels><?xml version="1.0" encoding="UTF-8" standalone="yes"?>
<Relationships xmlns="http://schemas.openxmlformats.org/package/2006/relationships"><Relationship Id="rId1" Type="http://schemas.openxmlformats.org/officeDocument/2006/relationships/oleObject" Target="file:///C:\Users\EDO%20building\Desktop\&#1090;&#1072;&#1073;&#1083;&#1080;&#1094;&#1099;%20&#1074;&#1086;&#1083;&#1093;&#1086;&#1074;.xls" TargetMode="External"/></Relationships>
</file>

<file path=ppt/charts/_rels/chart23.xml.rels><?xml version="1.0" encoding="UTF-8" standalone="yes"?>
<Relationships xmlns="http://schemas.openxmlformats.org/package/2006/relationships"><Relationship Id="rId1" Type="http://schemas.openxmlformats.org/officeDocument/2006/relationships/oleObject" Target="file:///C:\Users\EDO%20building\Desktop\&#1090;&#1072;&#1073;&#1083;&#1080;&#1094;&#1099;%20&#1074;&#1086;&#1083;&#1093;&#1086;&#1074;.xls" TargetMode="External"/></Relationships>
</file>

<file path=ppt/charts/_rels/chart24.xml.rels><?xml version="1.0" encoding="UTF-8" standalone="yes"?>
<Relationships xmlns="http://schemas.openxmlformats.org/package/2006/relationships"><Relationship Id="rId1" Type="http://schemas.openxmlformats.org/officeDocument/2006/relationships/oleObject" Target="file:///C:\Users\EDO%20building\Desktop\&#1055;&#1086;&#1082;&#1072;&#1079;&#1072;&#1090;&#1077;&#1083;&#1080;_&#1079;&#1072;_2019_&#1075;.xlsx" TargetMode="External"/></Relationships>
</file>

<file path=ppt/charts/_rels/chart25.xml.rels><?xml version="1.0" encoding="UTF-8" standalone="yes"?>
<Relationships xmlns="http://schemas.openxmlformats.org/package/2006/relationships"><Relationship Id="rId1" Type="http://schemas.openxmlformats.org/officeDocument/2006/relationships/oleObject" Target="file:///C:\Users\EDO%20building\Downloads\Report%20(9).xls" TargetMode="External"/></Relationships>
</file>

<file path=ppt/charts/_rels/chart26.xml.rels><?xml version="1.0" encoding="UTF-8" standalone="yes"?>
<Relationships xmlns="http://schemas.openxmlformats.org/package/2006/relationships"><Relationship Id="rId1" Type="http://schemas.openxmlformats.org/officeDocument/2006/relationships/oleObject" Target="file:///C:\Users\EDO%20building\Downloads\Report%20(9).xls" TargetMode="External"/></Relationships>
</file>

<file path=ppt/charts/_rels/chart27.xml.rels><?xml version="1.0" encoding="UTF-8" standalone="yes"?>
<Relationships xmlns="http://schemas.openxmlformats.org/package/2006/relationships"><Relationship Id="rId1" Type="http://schemas.openxmlformats.org/officeDocument/2006/relationships/oleObject" Target="file:///C:\Users\EDO%20building\Downloads\Report%20(10).xls" TargetMode="External"/></Relationships>
</file>

<file path=ppt/charts/_rels/chart28.xml.rels><?xml version="1.0" encoding="UTF-8" standalone="yes"?>
<Relationships xmlns="http://schemas.openxmlformats.org/package/2006/relationships"><Relationship Id="rId1" Type="http://schemas.openxmlformats.org/officeDocument/2006/relationships/oleObject" Target="file:///C:\Users\EDO%20building\Desktop\&#1090;&#1072;&#1073;&#1083;&#1080;&#1094;&#1099;%20&#1074;&#1086;&#1083;&#1093;&#1086;&#1074;.xls" TargetMode="External"/></Relationships>
</file>

<file path=ppt/charts/_rels/chart29.xml.rels><?xml version="1.0" encoding="UTF-8" standalone="yes"?>
<Relationships xmlns="http://schemas.openxmlformats.org/package/2006/relationships"><Relationship Id="rId1" Type="http://schemas.openxmlformats.org/officeDocument/2006/relationships/oleObject" Target="file:///C:\Users\EDO%20building\Downloads\Report%20(4).xls" TargetMode="External"/></Relationships>
</file>

<file path=ppt/charts/_rels/chart30.xml.rels><?xml version="1.0" encoding="UTF-8" standalone="yes"?>
<Relationships xmlns="http://schemas.openxmlformats.org/package/2006/relationships"><Relationship Id="rId1" Type="http://schemas.openxmlformats.org/officeDocument/2006/relationships/oleObject" Target="file:///C:\Users\EDO%20building\Downloads\Report%20(7).xls" TargetMode="External"/></Relationships>
</file>

<file path=ppt/charts/_rels/chart31.xml.rels><?xml version="1.0" encoding="UTF-8" standalone="yes"?>
<Relationships xmlns="http://schemas.openxmlformats.org/package/2006/relationships"><Relationship Id="rId1" Type="http://schemas.openxmlformats.org/officeDocument/2006/relationships/oleObject" Target="file:///C:\Users\EDO%20building\Downloads\Report%20(7).xls" TargetMode="External"/></Relationships>
</file>

<file path=ppt/charts/_rels/chart32.xml.rels><?xml version="1.0" encoding="UTF-8" standalone="yes"?>
<Relationships xmlns="http://schemas.openxmlformats.org/package/2006/relationships"><Relationship Id="rId1" Type="http://schemas.openxmlformats.org/officeDocument/2006/relationships/oleObject" Target="file:///C:\Users\EDO%20building\Downloads\Report%20(7).xls" TargetMode="External"/></Relationships>
</file>

<file path=ppt/charts/_rels/chart33.xml.rels><?xml version="1.0" encoding="UTF-8" standalone="yes"?>
<Relationships xmlns="http://schemas.openxmlformats.org/package/2006/relationships"><Relationship Id="rId1" Type="http://schemas.openxmlformats.org/officeDocument/2006/relationships/package" Target="../embeddings/_____Microsoft_Office_Excel1.xlsx"/></Relationships>
</file>

<file path=ppt/charts/_rels/chart34.xml.rels><?xml version="1.0" encoding="UTF-8" standalone="yes"?>
<Relationships xmlns="http://schemas.openxmlformats.org/package/2006/relationships"><Relationship Id="rId1" Type="http://schemas.openxmlformats.org/officeDocument/2006/relationships/package" Target="../embeddings/_____Microsoft_Office_Excel2.xlsx"/></Relationships>
</file>

<file path=ppt/charts/_rels/chart35.xml.rels><?xml version="1.0" encoding="UTF-8" standalone="yes"?>
<Relationships xmlns="http://schemas.openxmlformats.org/package/2006/relationships"><Relationship Id="rId1" Type="http://schemas.openxmlformats.org/officeDocument/2006/relationships/package" Target="../embeddings/_____Microsoft_Office_Excel3.xlsx"/></Relationships>
</file>

<file path=ppt/charts/_rels/chart36.xml.rels><?xml version="1.0" encoding="UTF-8" standalone="yes"?>
<Relationships xmlns="http://schemas.openxmlformats.org/package/2006/relationships"><Relationship Id="rId1" Type="http://schemas.openxmlformats.org/officeDocument/2006/relationships/package" Target="../embeddings/_____Microsoft_Office_Excel4.xlsx"/></Relationships>
</file>

<file path=ppt/charts/_rels/chart37.xml.rels><?xml version="1.0" encoding="UTF-8" standalone="yes"?>
<Relationships xmlns="http://schemas.openxmlformats.org/package/2006/relationships"><Relationship Id="rId1" Type="http://schemas.openxmlformats.org/officeDocument/2006/relationships/package" Target="../embeddings/_____Microsoft_Office_Excel5.xlsx"/></Relationships>
</file>

<file path=ppt/charts/_rels/chart38.xml.rels><?xml version="1.0" encoding="UTF-8" standalone="yes"?>
<Relationships xmlns="http://schemas.openxmlformats.org/package/2006/relationships"><Relationship Id="rId1" Type="http://schemas.openxmlformats.org/officeDocument/2006/relationships/package" Target="../embeddings/_____Microsoft_Office_Excel6.xlsx"/></Relationships>
</file>

<file path=ppt/charts/_rels/chart39.xml.rels><?xml version="1.0" encoding="UTF-8" standalone="yes"?>
<Relationships xmlns="http://schemas.openxmlformats.org/package/2006/relationships"><Relationship Id="rId1" Type="http://schemas.openxmlformats.org/officeDocument/2006/relationships/package" Target="../embeddings/_____Microsoft_Office_Excel7.xlsx"/></Relationships>
</file>

<file path=ppt/charts/_rels/chart40.xml.rels><?xml version="1.0" encoding="UTF-8" standalone="yes"?>
<Relationships xmlns="http://schemas.openxmlformats.org/package/2006/relationships"><Relationship Id="rId1" Type="http://schemas.openxmlformats.org/officeDocument/2006/relationships/package" Target="../embeddings/_____Microsoft_Office_Excel8.xlsx"/></Relationships>
</file>

<file path=ppt/charts/chart1.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just" defTabSz="1422637" rtl="0" fontAlgn="auto">
              <a:lnSpc>
                <a:spcPts val="1500"/>
              </a:lnSpc>
              <a:spcBef>
                <a:spcPts val="600"/>
              </a:spcBef>
              <a:spcAft>
                <a:spcPts val="0"/>
              </a:spcAft>
              <a:defRPr lang="ru-RU" sz="1100" kern="0" spc="15" dirty="0">
                <a:solidFill>
                  <a:schemeClr val="tx1">
                    <a:lumMod val="75000"/>
                    <a:lumOff val="25000"/>
                  </a:schemeClr>
                </a:solidFill>
                <a:latin typeface="PF Din Text Comp Pro" pitchFamily="2" charset="0"/>
                <a:ea typeface="+mn-ea"/>
                <a:cs typeface="Arial" charset="0"/>
              </a:defRPr>
            </a:pPr>
            <a:r>
              <a:rPr lang="ru-RU" sz="1100" kern="0" spc="15" dirty="0">
                <a:solidFill>
                  <a:schemeClr val="tx1">
                    <a:lumMod val="75000"/>
                    <a:lumOff val="25000"/>
                  </a:schemeClr>
                </a:solidFill>
                <a:latin typeface="PF Din Text Comp Pro" pitchFamily="2" charset="0"/>
                <a:ea typeface="+mn-ea"/>
                <a:cs typeface="Arial" charset="0"/>
              </a:rPr>
              <a:t>ОЦЕНКА ЧИСЛЕННОСТИ НАСЕЛЕНИЯ НА 1 ЯНВАРЯ ТЕКУЩЕГО ГОДА, ЧЕЛ.</a:t>
            </a:r>
          </a:p>
        </c:rich>
      </c:tx>
      <c:layout>
        <c:manualLayout>
          <c:xMode val="edge"/>
          <c:yMode val="edge"/>
          <c:x val="0.14592366255144057"/>
          <c:y val="0.12920402199217396"/>
        </c:manualLayout>
      </c:layout>
      <c:spPr>
        <a:noFill/>
        <a:ln w="25400">
          <a:noFill/>
        </a:ln>
      </c:spPr>
    </c:title>
    <c:plotArea>
      <c:layout/>
      <c:barChart>
        <c:barDir val="col"/>
        <c:grouping val="clustered"/>
        <c:ser>
          <c:idx val="0"/>
          <c:order val="0"/>
          <c:tx>
            <c:strRef>
              <c:f>демография!$A$3</c:f>
              <c:strCache>
                <c:ptCount val="1"/>
                <c:pt idx="0">
                  <c:v>Городские поселения</c:v>
                </c:pt>
              </c:strCache>
            </c:strRef>
          </c:tx>
          <c:spPr>
            <a:solidFill>
              <a:schemeClr val="bg1">
                <a:lumMod val="65000"/>
              </a:schemeClr>
            </a:solidFill>
            <a:ln w="25400">
              <a:noFill/>
            </a:ln>
          </c:spPr>
          <c:dPt>
            <c:idx val="18"/>
            <c:spPr>
              <a:solidFill>
                <a:srgbClr val="02884B"/>
              </a:solidFill>
              <a:ln w="25400">
                <a:noFill/>
              </a:ln>
            </c:spPr>
            <c:extLst xmlns:c16r2="http://schemas.microsoft.com/office/drawing/2015/06/chart">
              <c:ext xmlns:c16="http://schemas.microsoft.com/office/drawing/2014/chart" uri="{C3380CC4-5D6E-409C-BE32-E72D297353CC}">
                <c16:uniqueId val="{00000001-8CA0-437B-920E-E5F2C35B46B3}"/>
              </c:ext>
            </c:extLst>
          </c:dPt>
          <c:dLbls>
            <c:dLbl>
              <c:idx val="1"/>
              <c:delete val="1"/>
              <c:extLst xmlns:c16r2="http://schemas.microsoft.com/office/drawing/2015/06/chart">
                <c:ext xmlns:c16="http://schemas.microsoft.com/office/drawing/2014/chart" uri="{C3380CC4-5D6E-409C-BE32-E72D297353CC}">
                  <c16:uniqueId val="{00000004-8CA0-437B-920E-E5F2C35B46B3}"/>
                </c:ext>
                <c:ext xmlns:c15="http://schemas.microsoft.com/office/drawing/2012/chart" uri="{CE6537A1-D6FC-4f65-9D91-7224C49458BB}"/>
              </c:extLst>
            </c:dLbl>
            <c:dLbl>
              <c:idx val="3"/>
              <c:delete val="1"/>
              <c:extLst xmlns:c16r2="http://schemas.microsoft.com/office/drawing/2015/06/chart">
                <c:ext xmlns:c16="http://schemas.microsoft.com/office/drawing/2014/chart" uri="{C3380CC4-5D6E-409C-BE32-E72D297353CC}">
                  <c16:uniqueId val="{00000005-8CA0-437B-920E-E5F2C35B46B3}"/>
                </c:ext>
                <c:ext xmlns:c15="http://schemas.microsoft.com/office/drawing/2012/chart" uri="{CE6537A1-D6FC-4f65-9D91-7224C49458BB}"/>
              </c:extLst>
            </c:dLbl>
            <c:dLbl>
              <c:idx val="5"/>
              <c:delete val="1"/>
              <c:extLst xmlns:c16r2="http://schemas.microsoft.com/office/drawing/2015/06/chart">
                <c:ext xmlns:c16="http://schemas.microsoft.com/office/drawing/2014/chart" uri="{C3380CC4-5D6E-409C-BE32-E72D297353CC}">
                  <c16:uniqueId val="{00000006-8CA0-437B-920E-E5F2C35B46B3}"/>
                </c:ext>
                <c:ext xmlns:c15="http://schemas.microsoft.com/office/drawing/2012/chart" uri="{CE6537A1-D6FC-4f65-9D91-7224C49458BB}"/>
              </c:extLst>
            </c:dLbl>
            <c:dLbl>
              <c:idx val="6"/>
              <c:delete val="1"/>
              <c:extLst xmlns:c16r2="http://schemas.microsoft.com/office/drawing/2015/06/chart">
                <c:ext xmlns:c16="http://schemas.microsoft.com/office/drawing/2014/chart" uri="{C3380CC4-5D6E-409C-BE32-E72D297353CC}">
                  <c16:uniqueId val="{00000007-8CA0-437B-920E-E5F2C35B46B3}"/>
                </c:ext>
                <c:ext xmlns:c15="http://schemas.microsoft.com/office/drawing/2012/chart" uri="{CE6537A1-D6FC-4f65-9D91-7224C49458BB}"/>
              </c:extLst>
            </c:dLbl>
            <c:dLbl>
              <c:idx val="7"/>
              <c:delete val="1"/>
              <c:extLst xmlns:c16r2="http://schemas.microsoft.com/office/drawing/2015/06/chart">
                <c:ext xmlns:c16="http://schemas.microsoft.com/office/drawing/2014/chart" uri="{C3380CC4-5D6E-409C-BE32-E72D297353CC}">
                  <c16:uniqueId val="{00000008-8CA0-437B-920E-E5F2C35B46B3}"/>
                </c:ext>
                <c:ext xmlns:c15="http://schemas.microsoft.com/office/drawing/2012/chart" uri="{CE6537A1-D6FC-4f65-9D91-7224C49458BB}"/>
              </c:extLst>
            </c:dLbl>
            <c:dLbl>
              <c:idx val="8"/>
              <c:delete val="1"/>
              <c:extLst xmlns:c16r2="http://schemas.microsoft.com/office/drawing/2015/06/chart">
                <c:ext xmlns:c16="http://schemas.microsoft.com/office/drawing/2014/chart" uri="{C3380CC4-5D6E-409C-BE32-E72D297353CC}">
                  <c16:uniqueId val="{00000009-8CA0-437B-920E-E5F2C35B46B3}"/>
                </c:ext>
                <c:ext xmlns:c15="http://schemas.microsoft.com/office/drawing/2012/chart" uri="{CE6537A1-D6FC-4f65-9D91-7224C49458BB}"/>
              </c:extLst>
            </c:dLbl>
            <c:dLbl>
              <c:idx val="10"/>
              <c:delete val="1"/>
              <c:extLst xmlns:c16r2="http://schemas.microsoft.com/office/drawing/2015/06/chart">
                <c:ext xmlns:c16="http://schemas.microsoft.com/office/drawing/2014/chart" uri="{C3380CC4-5D6E-409C-BE32-E72D297353CC}">
                  <c16:uniqueId val="{0000000A-8CA0-437B-920E-E5F2C35B46B3}"/>
                </c:ext>
                <c:ext xmlns:c15="http://schemas.microsoft.com/office/drawing/2012/chart" uri="{CE6537A1-D6FC-4f65-9D91-7224C49458BB}"/>
              </c:extLst>
            </c:dLbl>
            <c:dLbl>
              <c:idx val="11"/>
              <c:delete val="1"/>
              <c:extLst xmlns:c16r2="http://schemas.microsoft.com/office/drawing/2015/06/chart">
                <c:ext xmlns:c16="http://schemas.microsoft.com/office/drawing/2014/chart" uri="{C3380CC4-5D6E-409C-BE32-E72D297353CC}">
                  <c16:uniqueId val="{0000000B-8CA0-437B-920E-E5F2C35B46B3}"/>
                </c:ext>
                <c:ext xmlns:c15="http://schemas.microsoft.com/office/drawing/2012/chart" uri="{CE6537A1-D6FC-4f65-9D91-7224C49458BB}"/>
              </c:extLst>
            </c:dLbl>
            <c:dLbl>
              <c:idx val="12"/>
              <c:delete val="1"/>
              <c:extLst xmlns:c16r2="http://schemas.microsoft.com/office/drawing/2015/06/chart">
                <c:ext xmlns:c16="http://schemas.microsoft.com/office/drawing/2014/chart" uri="{C3380CC4-5D6E-409C-BE32-E72D297353CC}">
                  <c16:uniqueId val="{0000000C-8CA0-437B-920E-E5F2C35B46B3}"/>
                </c:ext>
                <c:ext xmlns:c15="http://schemas.microsoft.com/office/drawing/2012/chart" uri="{CE6537A1-D6FC-4f65-9D91-7224C49458BB}"/>
              </c:extLst>
            </c:dLbl>
            <c:dLbl>
              <c:idx val="13"/>
              <c:delete val="1"/>
              <c:extLst xmlns:c16r2="http://schemas.microsoft.com/office/drawing/2015/06/chart">
                <c:ext xmlns:c16="http://schemas.microsoft.com/office/drawing/2014/chart" uri="{C3380CC4-5D6E-409C-BE32-E72D297353CC}">
                  <c16:uniqueId val="{0000000D-8CA0-437B-920E-E5F2C35B46B3}"/>
                </c:ext>
                <c:ext xmlns:c15="http://schemas.microsoft.com/office/drawing/2012/chart" uri="{CE6537A1-D6FC-4f65-9D91-7224C49458BB}"/>
              </c:extLst>
            </c:dLbl>
            <c:dLbl>
              <c:idx val="14"/>
              <c:delete val="1"/>
              <c:extLst xmlns:c16r2="http://schemas.microsoft.com/office/drawing/2015/06/chart">
                <c:ext xmlns:c16="http://schemas.microsoft.com/office/drawing/2014/chart" uri="{C3380CC4-5D6E-409C-BE32-E72D297353CC}">
                  <c16:uniqueId val="{0000000E-8CA0-437B-920E-E5F2C35B46B3}"/>
                </c:ext>
                <c:ext xmlns:c15="http://schemas.microsoft.com/office/drawing/2012/chart" uri="{CE6537A1-D6FC-4f65-9D91-7224C49458BB}"/>
              </c:extLst>
            </c:dLbl>
            <c:dLbl>
              <c:idx val="15"/>
              <c:delete val="1"/>
              <c:extLst xmlns:c16r2="http://schemas.microsoft.com/office/drawing/2015/06/chart">
                <c:ext xmlns:c16="http://schemas.microsoft.com/office/drawing/2014/chart" uri="{C3380CC4-5D6E-409C-BE32-E72D297353CC}">
                  <c16:uniqueId val="{0000000F-8CA0-437B-920E-E5F2C35B46B3}"/>
                </c:ext>
                <c:ext xmlns:c15="http://schemas.microsoft.com/office/drawing/2012/chart" uri="{CE6537A1-D6FC-4f65-9D91-7224C49458BB}"/>
              </c:extLst>
            </c:dLbl>
            <c:dLbl>
              <c:idx val="16"/>
              <c:delete val="1"/>
              <c:extLst xmlns:c16r2="http://schemas.microsoft.com/office/drawing/2015/06/chart">
                <c:ext xmlns:c16="http://schemas.microsoft.com/office/drawing/2014/chart" uri="{C3380CC4-5D6E-409C-BE32-E72D297353CC}">
                  <c16:uniqueId val="{00000010-8CA0-437B-920E-E5F2C35B46B3}"/>
                </c:ext>
                <c:ext xmlns:c15="http://schemas.microsoft.com/office/drawing/2012/chart" uri="{CE6537A1-D6FC-4f65-9D91-7224C49458BB}"/>
              </c:extLst>
            </c:dLbl>
            <c:dLbl>
              <c:idx val="17"/>
              <c:delete val="1"/>
              <c:extLst xmlns:c16r2="http://schemas.microsoft.com/office/drawing/2015/06/chart">
                <c:ext xmlns:c16="http://schemas.microsoft.com/office/drawing/2014/chart" uri="{C3380CC4-5D6E-409C-BE32-E72D297353CC}">
                  <c16:uniqueId val="{00000011-8CA0-437B-920E-E5F2C35B46B3}"/>
                </c:ext>
                <c:ext xmlns:c15="http://schemas.microsoft.com/office/drawing/2012/chart" uri="{CE6537A1-D6FC-4f65-9D91-7224C49458BB}"/>
              </c:extLst>
            </c:dLbl>
            <c:dLbl>
              <c:idx val="19"/>
              <c:delete val="1"/>
              <c:extLst xmlns:c16r2="http://schemas.microsoft.com/office/drawing/2015/06/chart">
                <c:ext xmlns:c16="http://schemas.microsoft.com/office/drawing/2014/chart" uri="{C3380CC4-5D6E-409C-BE32-E72D297353CC}">
                  <c16:uniqueId val="{00000012-8CA0-437B-920E-E5F2C35B46B3}"/>
                </c:ext>
                <c:ext xmlns:c15="http://schemas.microsoft.com/office/drawing/2012/chart" uri="{CE6537A1-D6FC-4f65-9D91-7224C49458BB}"/>
              </c:extLst>
            </c:dLbl>
            <c:spPr>
              <a:noFill/>
              <a:ln w="25400">
                <a:noFill/>
              </a:ln>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ext>
            </c:extLst>
          </c:dLbls>
          <c:cat>
            <c:numRef>
              <c:f>демография!$B$2:$T$2</c:f>
              <c:numCache>
                <c:formatCode>General</c:formatCode>
                <c:ptCount val="19"/>
                <c:pt idx="0">
                  <c:v>1998</c:v>
                </c:pt>
                <c:pt idx="1">
                  <c:v>2001</c:v>
                </c:pt>
                <c:pt idx="2">
                  <c:v>2002</c:v>
                </c:pt>
                <c:pt idx="3">
                  <c:v>2003</c:v>
                </c:pt>
                <c:pt idx="4">
                  <c:v>2005</c:v>
                </c:pt>
                <c:pt idx="5">
                  <c:v>2006</c:v>
                </c:pt>
                <c:pt idx="6">
                  <c:v>2007</c:v>
                </c:pt>
                <c:pt idx="7">
                  <c:v>2009</c:v>
                </c:pt>
                <c:pt idx="8">
                  <c:v>2010</c:v>
                </c:pt>
                <c:pt idx="9">
                  <c:v>2011</c:v>
                </c:pt>
                <c:pt idx="10">
                  <c:v>2012</c:v>
                </c:pt>
                <c:pt idx="11">
                  <c:v>2013</c:v>
                </c:pt>
                <c:pt idx="12">
                  <c:v>2014</c:v>
                </c:pt>
                <c:pt idx="13">
                  <c:v>2015</c:v>
                </c:pt>
                <c:pt idx="14">
                  <c:v>2016</c:v>
                </c:pt>
                <c:pt idx="15">
                  <c:v>2017</c:v>
                </c:pt>
                <c:pt idx="16">
                  <c:v>2018</c:v>
                </c:pt>
                <c:pt idx="17">
                  <c:v>2019</c:v>
                </c:pt>
                <c:pt idx="18">
                  <c:v>2020</c:v>
                </c:pt>
              </c:numCache>
            </c:numRef>
          </c:cat>
          <c:val>
            <c:numRef>
              <c:f>демография!$B$3:$T$3</c:f>
              <c:numCache>
                <c:formatCode>General</c:formatCode>
                <c:ptCount val="19"/>
                <c:pt idx="0">
                  <c:v>51000</c:v>
                </c:pt>
                <c:pt idx="1">
                  <c:v>50000</c:v>
                </c:pt>
                <c:pt idx="2" formatCode="#,##0">
                  <c:v>46596</c:v>
                </c:pt>
                <c:pt idx="3">
                  <c:v>46600</c:v>
                </c:pt>
                <c:pt idx="4">
                  <c:v>46100</c:v>
                </c:pt>
                <c:pt idx="5">
                  <c:v>45800</c:v>
                </c:pt>
                <c:pt idx="6">
                  <c:v>45800</c:v>
                </c:pt>
                <c:pt idx="7">
                  <c:v>45492</c:v>
                </c:pt>
                <c:pt idx="8">
                  <c:v>47182</c:v>
                </c:pt>
                <c:pt idx="9">
                  <c:v>47064</c:v>
                </c:pt>
                <c:pt idx="10">
                  <c:v>46891</c:v>
                </c:pt>
                <c:pt idx="11">
                  <c:v>46827</c:v>
                </c:pt>
                <c:pt idx="12">
                  <c:v>46589</c:v>
                </c:pt>
                <c:pt idx="13">
                  <c:v>46076</c:v>
                </c:pt>
                <c:pt idx="14">
                  <c:v>45585</c:v>
                </c:pt>
                <c:pt idx="15">
                  <c:v>45195</c:v>
                </c:pt>
                <c:pt idx="16">
                  <c:v>44868</c:v>
                </c:pt>
                <c:pt idx="17">
                  <c:v>44487</c:v>
                </c:pt>
                <c:pt idx="18">
                  <c:v>44256</c:v>
                </c:pt>
              </c:numCache>
            </c:numRef>
          </c:val>
          <c:extLst xmlns:c16r2="http://schemas.microsoft.com/office/drawing/2015/06/chart">
            <c:ext xmlns:c16="http://schemas.microsoft.com/office/drawing/2014/chart" uri="{C3380CC4-5D6E-409C-BE32-E72D297353CC}">
              <c16:uniqueId val="{00000013-8CA0-437B-920E-E5F2C35B46B3}"/>
            </c:ext>
          </c:extLst>
        </c:ser>
        <c:dLbls>
          <c:showVal val="1"/>
        </c:dLbls>
        <c:gapWidth val="219"/>
        <c:axId val="98119040"/>
        <c:axId val="98133120"/>
      </c:barChart>
      <c:catAx>
        <c:axId val="98119040"/>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crossAx val="98133120"/>
        <c:crosses val="autoZero"/>
        <c:auto val="1"/>
        <c:lblAlgn val="ctr"/>
        <c:lblOffset val="100"/>
      </c:catAx>
      <c:valAx>
        <c:axId val="98133120"/>
        <c:scaling>
          <c:orientation val="minMax"/>
        </c:scaling>
        <c:delete val="1"/>
        <c:axPos val="l"/>
        <c:numFmt formatCode="General" sourceLinked="1"/>
        <c:tickLblPos val="none"/>
        <c:crossAx val="98119040"/>
        <c:crosses val="autoZero"/>
        <c:crossBetween val="between"/>
      </c:valAx>
      <c:spPr>
        <a:noFill/>
        <a:ln w="25400">
          <a:noFill/>
        </a:ln>
      </c:spPr>
    </c:plotArea>
    <c:plotVisOnly val="1"/>
    <c:dispBlanksAs val="gap"/>
  </c:chart>
  <c:spPr>
    <a:solidFill>
      <a:schemeClr val="bg1"/>
    </a:solidFill>
    <a:ln w="9525" cap="flat" cmpd="sng" algn="ctr">
      <a:noFill/>
      <a:round/>
    </a:ln>
    <a:effectLst/>
  </c:spPr>
  <c:txPr>
    <a:bodyPr/>
    <a:lstStyle/>
    <a:p>
      <a:pPr>
        <a:defRPr/>
      </a:pPr>
      <a:endParaRPr lang="ru-RU"/>
    </a:p>
  </c:txPr>
  <c:externalData r:id="rId1"/>
</c:chartSpace>
</file>

<file path=ppt/charts/chart2.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just" defTabSz="1422637" rtl="0" fontAlgn="auto">
              <a:lnSpc>
                <a:spcPts val="1500"/>
              </a:lnSpc>
              <a:spcBef>
                <a:spcPts val="600"/>
              </a:spcBef>
              <a:spcAft>
                <a:spcPts val="0"/>
              </a:spcAft>
              <a:defRPr lang="ru-RU" sz="1100" b="1" i="0" u="none" strike="noStrike" kern="0" spc="15" baseline="0" dirty="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ОБЩИЙ КОЭФФИЦИЕНТ РОЖДАЕМОСТИ, ПРОМИЛЛЕ</a:t>
            </a:r>
          </a:p>
        </c:rich>
      </c:tx>
      <c:layout>
        <c:manualLayout>
          <c:xMode val="edge"/>
          <c:yMode val="edge"/>
          <c:x val="0.25487792146341032"/>
          <c:y val="1.4623526999100833E-3"/>
        </c:manualLayout>
      </c:layout>
      <c:spPr>
        <a:noFill/>
        <a:ln>
          <a:noFill/>
        </a:ln>
        <a:effectLst/>
      </c:spPr>
    </c:title>
    <c:plotArea>
      <c:layout/>
      <c:barChart>
        <c:barDir val="col"/>
        <c:grouping val="clustered"/>
        <c:ser>
          <c:idx val="0"/>
          <c:order val="0"/>
          <c:tx>
            <c:strRef>
              <c:f>демография!$A$26</c:f>
              <c:strCache>
                <c:ptCount val="1"/>
                <c:pt idx="0">
                  <c:v>Рождаемость на 1 тысячу жителей, человек</c:v>
                </c:pt>
              </c:strCache>
            </c:strRef>
          </c:tx>
          <c:spPr>
            <a:solidFill>
              <a:schemeClr val="bg1">
                <a:lumMod val="65000"/>
              </a:schemeClr>
            </a:solidFill>
            <a:ln>
              <a:noFill/>
            </a:ln>
            <a:effectLst/>
          </c:spPr>
          <c:dPt>
            <c:idx val="9"/>
            <c:spPr>
              <a:solidFill>
                <a:srgbClr val="02884B"/>
              </a:solidFill>
              <a:ln>
                <a:noFill/>
              </a:ln>
              <a:effectLst/>
            </c:spPr>
            <c:extLst xmlns:c16r2="http://schemas.microsoft.com/office/drawing/2015/06/chart">
              <c:ext xmlns:c16="http://schemas.microsoft.com/office/drawing/2014/chart" uri="{C3380CC4-5D6E-409C-BE32-E72D297353CC}">
                <c16:uniqueId val="{00000001-72EE-41E5-AD27-7BCB3573D18C}"/>
              </c:ext>
            </c:extLst>
          </c:dPt>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демография!$B$23:$K$23</c:f>
              <c:numCache>
                <c:formatCode>General</c:formatCode>
                <c:ptCount val="10"/>
                <c:pt idx="0">
                  <c:v>2010</c:v>
                </c:pt>
                <c:pt idx="1">
                  <c:v>2011</c:v>
                </c:pt>
                <c:pt idx="2">
                  <c:v>2012</c:v>
                </c:pt>
                <c:pt idx="3">
                  <c:v>2013</c:v>
                </c:pt>
                <c:pt idx="4">
                  <c:v>2014</c:v>
                </c:pt>
                <c:pt idx="5">
                  <c:v>2015</c:v>
                </c:pt>
                <c:pt idx="6">
                  <c:v>2016</c:v>
                </c:pt>
                <c:pt idx="7">
                  <c:v>2017</c:v>
                </c:pt>
                <c:pt idx="8">
                  <c:v>2018</c:v>
                </c:pt>
                <c:pt idx="9">
                  <c:v>2019</c:v>
                </c:pt>
              </c:numCache>
            </c:numRef>
          </c:cat>
          <c:val>
            <c:numRef>
              <c:f>демография!$B$26:$K$26</c:f>
              <c:numCache>
                <c:formatCode>General</c:formatCode>
                <c:ptCount val="10"/>
                <c:pt idx="0">
                  <c:v>9.4</c:v>
                </c:pt>
                <c:pt idx="1">
                  <c:v>8.8000000000000007</c:v>
                </c:pt>
                <c:pt idx="2">
                  <c:v>8.6</c:v>
                </c:pt>
                <c:pt idx="3">
                  <c:v>7.9</c:v>
                </c:pt>
                <c:pt idx="4">
                  <c:v>7.9</c:v>
                </c:pt>
                <c:pt idx="5">
                  <c:v>7.3</c:v>
                </c:pt>
                <c:pt idx="6">
                  <c:v>8.7000000000000011</c:v>
                </c:pt>
                <c:pt idx="7">
                  <c:v>7.7</c:v>
                </c:pt>
                <c:pt idx="8">
                  <c:v>7.9</c:v>
                </c:pt>
                <c:pt idx="9">
                  <c:v>8.5</c:v>
                </c:pt>
              </c:numCache>
            </c:numRef>
          </c:val>
          <c:extLst xmlns:c16r2="http://schemas.microsoft.com/office/drawing/2015/06/chart">
            <c:ext xmlns:c16="http://schemas.microsoft.com/office/drawing/2014/chart" uri="{C3380CC4-5D6E-409C-BE32-E72D297353CC}">
              <c16:uniqueId val="{00000002-72EE-41E5-AD27-7BCB3573D18C}"/>
            </c:ext>
          </c:extLst>
        </c:ser>
        <c:dLbls/>
        <c:gapWidth val="219"/>
        <c:overlap val="-27"/>
        <c:axId val="98162944"/>
        <c:axId val="102109184"/>
      </c:barChart>
      <c:catAx>
        <c:axId val="98162944"/>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crossAx val="102109184"/>
        <c:crosses val="autoZero"/>
        <c:auto val="1"/>
        <c:lblAlgn val="ctr"/>
        <c:lblOffset val="100"/>
      </c:catAx>
      <c:valAx>
        <c:axId val="102109184"/>
        <c:scaling>
          <c:orientation val="minMax"/>
        </c:scaling>
        <c:delete val="1"/>
        <c:axPos val="l"/>
        <c:numFmt formatCode="General" sourceLinked="1"/>
        <c:majorTickMark val="none"/>
        <c:tickLblPos val="none"/>
        <c:crossAx val="98162944"/>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3.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just" defTabSz="1422637" rtl="0" fontAlgn="auto">
              <a:lnSpc>
                <a:spcPts val="1500"/>
              </a:lnSpc>
              <a:spcBef>
                <a:spcPts val="600"/>
              </a:spcBef>
              <a:spcAft>
                <a:spcPts val="0"/>
              </a:spcAft>
              <a:defRPr lang="ru-RU" sz="1100" b="1" i="0" u="none" strike="noStrike" kern="0" spc="15" baseline="0" dirty="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ОБЩИЙ КОЭФФИЦИЕНТ СМЕРТНОСТИ, ПРОМИЛЛЕ</a:t>
            </a:r>
          </a:p>
        </c:rich>
      </c:tx>
      <c:layout>
        <c:manualLayout>
          <c:xMode val="edge"/>
          <c:yMode val="edge"/>
          <c:x val="0.26543597320725043"/>
          <c:y val="3.2418787386731616E-2"/>
        </c:manualLayout>
      </c:layout>
      <c:spPr>
        <a:noFill/>
        <a:ln>
          <a:noFill/>
        </a:ln>
        <a:effectLst/>
      </c:spPr>
    </c:title>
    <c:plotArea>
      <c:layout>
        <c:manualLayout>
          <c:layoutTarget val="inner"/>
          <c:xMode val="edge"/>
          <c:yMode val="edge"/>
          <c:x val="2.933913201005425E-2"/>
          <c:y val="6.3651138055732817E-2"/>
          <c:w val="0.93888888888889011"/>
          <c:h val="0.72088764946048545"/>
        </c:manualLayout>
      </c:layout>
      <c:barChart>
        <c:barDir val="col"/>
        <c:grouping val="clustered"/>
        <c:ser>
          <c:idx val="0"/>
          <c:order val="0"/>
          <c:tx>
            <c:strRef>
              <c:f>демография!$A$27</c:f>
              <c:strCache>
                <c:ptCount val="1"/>
                <c:pt idx="0">
                  <c:v>Смертность на 1 тысячу жителей, человек</c:v>
                </c:pt>
              </c:strCache>
            </c:strRef>
          </c:tx>
          <c:spPr>
            <a:solidFill>
              <a:schemeClr val="bg1">
                <a:lumMod val="65000"/>
              </a:schemeClr>
            </a:solidFill>
            <a:ln>
              <a:noFill/>
            </a:ln>
            <a:effectLst/>
          </c:spPr>
          <c:dPt>
            <c:idx val="9"/>
            <c:spPr>
              <a:solidFill>
                <a:srgbClr val="02884B"/>
              </a:solidFill>
              <a:ln>
                <a:noFill/>
              </a:ln>
              <a:effectLst/>
            </c:spPr>
            <c:extLst xmlns:c16r2="http://schemas.microsoft.com/office/drawing/2015/06/chart">
              <c:ext xmlns:c16="http://schemas.microsoft.com/office/drawing/2014/chart" uri="{C3380CC4-5D6E-409C-BE32-E72D297353CC}">
                <c16:uniqueId val="{00000001-9F8B-45FA-9CE0-39526C56FF36}"/>
              </c:ext>
            </c:extLst>
          </c:dPt>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демография!$B$23:$L$23</c:f>
              <c:numCache>
                <c:formatCode>General</c:formatCode>
                <c:ptCount val="11"/>
                <c:pt idx="0">
                  <c:v>2010</c:v>
                </c:pt>
                <c:pt idx="1">
                  <c:v>2011</c:v>
                </c:pt>
                <c:pt idx="2">
                  <c:v>2012</c:v>
                </c:pt>
                <c:pt idx="3">
                  <c:v>2013</c:v>
                </c:pt>
                <c:pt idx="4">
                  <c:v>2014</c:v>
                </c:pt>
                <c:pt idx="5">
                  <c:v>2015</c:v>
                </c:pt>
                <c:pt idx="6">
                  <c:v>2016</c:v>
                </c:pt>
                <c:pt idx="7">
                  <c:v>2017</c:v>
                </c:pt>
                <c:pt idx="8">
                  <c:v>2018</c:v>
                </c:pt>
                <c:pt idx="9">
                  <c:v>2019</c:v>
                </c:pt>
              </c:numCache>
            </c:numRef>
          </c:cat>
          <c:val>
            <c:numRef>
              <c:f>демография!$B$27:$K$27</c:f>
              <c:numCache>
                <c:formatCode>General</c:formatCode>
                <c:ptCount val="10"/>
                <c:pt idx="0">
                  <c:v>24.6</c:v>
                </c:pt>
                <c:pt idx="1">
                  <c:v>23.2</c:v>
                </c:pt>
                <c:pt idx="2">
                  <c:v>21.2</c:v>
                </c:pt>
                <c:pt idx="3">
                  <c:v>14.6</c:v>
                </c:pt>
                <c:pt idx="4">
                  <c:v>14.9</c:v>
                </c:pt>
                <c:pt idx="5">
                  <c:v>13.8</c:v>
                </c:pt>
                <c:pt idx="6">
                  <c:v>13.8</c:v>
                </c:pt>
                <c:pt idx="7">
                  <c:v>13</c:v>
                </c:pt>
                <c:pt idx="8">
                  <c:v>14.4</c:v>
                </c:pt>
                <c:pt idx="9">
                  <c:v>14.5</c:v>
                </c:pt>
              </c:numCache>
            </c:numRef>
          </c:val>
          <c:extLst xmlns:c16r2="http://schemas.microsoft.com/office/drawing/2015/06/chart">
            <c:ext xmlns:c16="http://schemas.microsoft.com/office/drawing/2014/chart" uri="{C3380CC4-5D6E-409C-BE32-E72D297353CC}">
              <c16:uniqueId val="{00000002-9F8B-45FA-9CE0-39526C56FF36}"/>
            </c:ext>
          </c:extLst>
        </c:ser>
        <c:dLbls/>
        <c:gapWidth val="219"/>
        <c:overlap val="-27"/>
        <c:axId val="102127104"/>
        <c:axId val="102128640"/>
      </c:barChart>
      <c:catAx>
        <c:axId val="102127104"/>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crossAx val="102128640"/>
        <c:crosses val="autoZero"/>
        <c:auto val="1"/>
        <c:lblAlgn val="ctr"/>
        <c:lblOffset val="100"/>
      </c:catAx>
      <c:valAx>
        <c:axId val="102128640"/>
        <c:scaling>
          <c:orientation val="minMax"/>
        </c:scaling>
        <c:delete val="1"/>
        <c:axPos val="l"/>
        <c:numFmt formatCode="General" sourceLinked="1"/>
        <c:majorTickMark val="none"/>
        <c:tickLblPos val="none"/>
        <c:crossAx val="102127104"/>
        <c:crosses val="autoZero"/>
        <c:crossBetween val="between"/>
      </c:valAx>
      <c:spPr>
        <a:noFill/>
        <a:ln w="25400">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4.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just" defTabSz="1422637" rtl="0" fontAlgn="auto">
              <a:lnSpc>
                <a:spcPts val="1500"/>
              </a:lnSpc>
              <a:spcBef>
                <a:spcPts val="600"/>
              </a:spcBef>
              <a:spcAft>
                <a:spcPts val="0"/>
              </a:spcAft>
              <a:defRPr lang="ru-RU" sz="1100" b="1" i="0" u="none" strike="noStrike" kern="0" spc="15" baseline="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КОЭФФИЦИЕНТ ЕСТЕСТВЕННОЙ УБЫЛИ, ПРОМИЛЛЕ</a:t>
            </a:r>
          </a:p>
        </c:rich>
      </c:tx>
      <c:layout>
        <c:manualLayout>
          <c:xMode val="edge"/>
          <c:yMode val="edge"/>
          <c:x val="0.27745161955916958"/>
          <c:y val="0"/>
        </c:manualLayout>
      </c:layout>
      <c:spPr>
        <a:noFill/>
        <a:ln>
          <a:noFill/>
        </a:ln>
        <a:effectLst/>
      </c:spPr>
    </c:title>
    <c:plotArea>
      <c:layout>
        <c:manualLayout>
          <c:layoutTarget val="inner"/>
          <c:xMode val="edge"/>
          <c:yMode val="edge"/>
          <c:x val="3.3997790040686149E-2"/>
          <c:y val="0.42969815947671269"/>
          <c:w val="0.94246527839268501"/>
          <c:h val="0.51425425450458684"/>
        </c:manualLayout>
      </c:layout>
      <c:lineChart>
        <c:grouping val="standard"/>
        <c:ser>
          <c:idx val="0"/>
          <c:order val="0"/>
          <c:tx>
            <c:strRef>
              <c:f>демография!$A$29</c:f>
              <c:strCache>
                <c:ptCount val="1"/>
                <c:pt idx="0">
                  <c:v>Коэффициент естественной убыли</c:v>
                </c:pt>
              </c:strCache>
            </c:strRef>
          </c:tx>
          <c:spPr>
            <a:ln w="28575" cap="rnd">
              <a:solidFill>
                <a:srgbClr val="02884B"/>
              </a:solidFill>
              <a:round/>
            </a:ln>
            <a:effectLst/>
          </c:spPr>
          <c:marker>
            <c:symbol val="circle"/>
            <c:size val="5"/>
            <c:spPr>
              <a:solidFill>
                <a:srgbClr val="02884B"/>
              </a:solidFill>
              <a:ln w="9525">
                <a:solidFill>
                  <a:srgbClr val="02884B"/>
                </a:solidFill>
              </a:ln>
              <a:effectLst/>
            </c:spPr>
          </c:marker>
          <c:dLbls>
            <c:dLbl>
              <c:idx val="0"/>
              <c:layout>
                <c:manualLayout>
                  <c:x val="-2.6152146185143246E-3"/>
                  <c:y val="0.1307777007103039"/>
                </c:manualLayout>
              </c:layout>
              <c:showVal val="1"/>
              <c:extLst xmlns:c16r2="http://schemas.microsoft.com/office/drawing/2015/06/chart">
                <c:ext xmlns:c16="http://schemas.microsoft.com/office/drawing/2014/chart" uri="{C3380CC4-5D6E-409C-BE32-E72D297353CC}">
                  <c16:uniqueId val="{00000000-95B4-4A83-A786-D87E45368432}"/>
                </c:ext>
                <c:ext xmlns:c15="http://schemas.microsoft.com/office/drawing/2012/chart" uri="{CE6537A1-D6FC-4f65-9D91-7224C49458BB}"/>
              </c:extLst>
            </c:dLbl>
            <c:dLbl>
              <c:idx val="1"/>
              <c:layout>
                <c:manualLayout>
                  <c:x val="-7.8456438555429709E-3"/>
                  <c:y val="9.3412643364502751E-2"/>
                </c:manualLayout>
              </c:layout>
              <c:showVal val="1"/>
              <c:extLst xmlns:c16r2="http://schemas.microsoft.com/office/drawing/2015/06/chart">
                <c:ext xmlns:c16="http://schemas.microsoft.com/office/drawing/2014/chart" uri="{C3380CC4-5D6E-409C-BE32-E72D297353CC}">
                  <c16:uniqueId val="{00000001-95B4-4A83-A786-D87E45368432}"/>
                </c:ext>
                <c:ext xmlns:c15="http://schemas.microsoft.com/office/drawing/2012/chart" uri="{CE6537A1-D6FC-4f65-9D91-7224C49458BB}"/>
              </c:extLst>
            </c:dLbl>
            <c:dLbl>
              <c:idx val="2"/>
              <c:layout>
                <c:manualLayout>
                  <c:x val="-1.30760730925716E-2"/>
                  <c:y val="8.4071379028052715E-2"/>
                </c:manualLayout>
              </c:layout>
              <c:showVal val="1"/>
              <c:extLst xmlns:c16r2="http://schemas.microsoft.com/office/drawing/2015/06/chart">
                <c:ext xmlns:c16="http://schemas.microsoft.com/office/drawing/2014/chart" uri="{C3380CC4-5D6E-409C-BE32-E72D297353CC}">
                  <c16:uniqueId val="{00000002-95B4-4A83-A786-D87E45368432}"/>
                </c:ext>
                <c:ext xmlns:c15="http://schemas.microsoft.com/office/drawing/2012/chart" uri="{CE6537A1-D6FC-4f65-9D91-7224C49458BB}"/>
              </c:extLst>
            </c:dLbl>
            <c:dLbl>
              <c:idx val="3"/>
              <c:layout>
                <c:manualLayout>
                  <c:x val="-1.0460858474057252E-2"/>
                  <c:y val="9.3412643364502751E-2"/>
                </c:manualLayout>
              </c:layout>
              <c:showVal val="1"/>
              <c:extLst xmlns:c16r2="http://schemas.microsoft.com/office/drawing/2015/06/chart">
                <c:ext xmlns:c16="http://schemas.microsoft.com/office/drawing/2014/chart" uri="{C3380CC4-5D6E-409C-BE32-E72D297353CC}">
                  <c16:uniqueId val="{00000003-95B4-4A83-A786-D87E45368432}"/>
                </c:ext>
                <c:ext xmlns:c15="http://schemas.microsoft.com/office/drawing/2012/chart" uri="{CE6537A1-D6FC-4f65-9D91-7224C49458BB}"/>
              </c:extLst>
            </c:dLbl>
            <c:dLbl>
              <c:idx val="4"/>
              <c:layout>
                <c:manualLayout>
                  <c:x val="-1.5691287711085921E-2"/>
                  <c:y val="9.3412643364502751E-2"/>
                </c:manualLayout>
              </c:layout>
              <c:showVal val="1"/>
              <c:extLst xmlns:c16r2="http://schemas.microsoft.com/office/drawing/2015/06/chart">
                <c:ext xmlns:c16="http://schemas.microsoft.com/office/drawing/2014/chart" uri="{C3380CC4-5D6E-409C-BE32-E72D297353CC}">
                  <c16:uniqueId val="{00000004-95B4-4A83-A786-D87E45368432}"/>
                </c:ext>
                <c:ext xmlns:c15="http://schemas.microsoft.com/office/drawing/2012/chart" uri="{CE6537A1-D6FC-4f65-9D91-7224C49458BB}"/>
              </c:extLst>
            </c:dLbl>
            <c:dLbl>
              <c:idx val="5"/>
              <c:layout>
                <c:manualLayout>
                  <c:x val="-7.8456438555429709E-3"/>
                  <c:y val="4.6706321682251403E-2"/>
                </c:manualLayout>
              </c:layout>
              <c:showVal val="1"/>
              <c:extLst xmlns:c16r2="http://schemas.microsoft.com/office/drawing/2015/06/chart">
                <c:ext xmlns:c16="http://schemas.microsoft.com/office/drawing/2014/chart" uri="{C3380CC4-5D6E-409C-BE32-E72D297353CC}">
                  <c16:uniqueId val="{00000005-95B4-4A83-A786-D87E45368432}"/>
                </c:ext>
                <c:ext xmlns:c15="http://schemas.microsoft.com/office/drawing/2012/chart" uri="{CE6537A1-D6FC-4f65-9D91-7224C49458BB}"/>
              </c:extLst>
            </c:dLbl>
            <c:dLbl>
              <c:idx val="6"/>
              <c:layout>
                <c:manualLayout>
                  <c:x val="-1.30760730925716E-2"/>
                  <c:y val="8.4071379028052645E-2"/>
                </c:manualLayout>
              </c:layout>
              <c:showVal val="1"/>
              <c:extLst xmlns:c16r2="http://schemas.microsoft.com/office/drawing/2015/06/chart">
                <c:ext xmlns:c16="http://schemas.microsoft.com/office/drawing/2014/chart" uri="{C3380CC4-5D6E-409C-BE32-E72D297353CC}">
                  <c16:uniqueId val="{00000006-95B4-4A83-A786-D87E45368432}"/>
                </c:ext>
                <c:ext xmlns:c15="http://schemas.microsoft.com/office/drawing/2012/chart" uri="{CE6537A1-D6FC-4f65-9D91-7224C49458BB}"/>
              </c:extLst>
            </c:dLbl>
            <c:dLbl>
              <c:idx val="7"/>
              <c:layout>
                <c:manualLayout>
                  <c:x val="-1.8306502329600141E-2"/>
                  <c:y val="8.4071379028052645E-2"/>
                </c:manualLayout>
              </c:layout>
              <c:showVal val="1"/>
              <c:extLst xmlns:c16r2="http://schemas.microsoft.com/office/drawing/2015/06/chart">
                <c:ext xmlns:c16="http://schemas.microsoft.com/office/drawing/2014/chart" uri="{C3380CC4-5D6E-409C-BE32-E72D297353CC}">
                  <c16:uniqueId val="{00000007-95B4-4A83-A786-D87E45368432}"/>
                </c:ext>
                <c:ext xmlns:c15="http://schemas.microsoft.com/office/drawing/2012/chart" uri="{CE6537A1-D6FC-4f65-9D91-7224C49458BB}"/>
              </c:extLst>
            </c:dLbl>
            <c:dLbl>
              <c:idx val="8"/>
              <c:layout>
                <c:manualLayout>
                  <c:x val="-2.3536931566628876E-2"/>
                  <c:y val="0.10275390770095302"/>
                </c:manualLayout>
              </c:layout>
              <c:showVal val="1"/>
              <c:extLst xmlns:c16r2="http://schemas.microsoft.com/office/drawing/2015/06/chart">
                <c:ext xmlns:c16="http://schemas.microsoft.com/office/drawing/2014/chart" uri="{C3380CC4-5D6E-409C-BE32-E72D297353CC}">
                  <c16:uniqueId val="{00000008-95B4-4A83-A786-D87E45368432}"/>
                </c:ext>
                <c:ext xmlns:c15="http://schemas.microsoft.com/office/drawing/2012/chart" uri="{CE6537A1-D6FC-4f65-9D91-7224C49458BB}"/>
              </c:extLst>
            </c:dLbl>
            <c:dLbl>
              <c:idx val="9"/>
              <c:layout>
                <c:manualLayout>
                  <c:x val="-3.5840527577937681E-2"/>
                  <c:y val="0.10275390770095302"/>
                </c:manualLayout>
              </c:layout>
              <c:showVal val="1"/>
              <c:extLst xmlns:c16r2="http://schemas.microsoft.com/office/drawing/2015/06/chart">
                <c:ext xmlns:c16="http://schemas.microsoft.com/office/drawing/2014/chart" uri="{C3380CC4-5D6E-409C-BE32-E72D297353CC}">
                  <c16:uniqueId val="{00000009-95B4-4A83-A786-D87E45368432}"/>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демография!$B$23:$K$23</c:f>
              <c:numCache>
                <c:formatCode>General</c:formatCode>
                <c:ptCount val="10"/>
                <c:pt idx="0">
                  <c:v>2010</c:v>
                </c:pt>
                <c:pt idx="1">
                  <c:v>2011</c:v>
                </c:pt>
                <c:pt idx="2">
                  <c:v>2012</c:v>
                </c:pt>
                <c:pt idx="3">
                  <c:v>2013</c:v>
                </c:pt>
                <c:pt idx="4">
                  <c:v>2014</c:v>
                </c:pt>
                <c:pt idx="5">
                  <c:v>2015</c:v>
                </c:pt>
                <c:pt idx="6">
                  <c:v>2016</c:v>
                </c:pt>
                <c:pt idx="7">
                  <c:v>2017</c:v>
                </c:pt>
                <c:pt idx="8">
                  <c:v>2018</c:v>
                </c:pt>
                <c:pt idx="9">
                  <c:v>2019</c:v>
                </c:pt>
              </c:numCache>
            </c:numRef>
          </c:cat>
          <c:val>
            <c:numRef>
              <c:f>демография!$B$29:$K$29</c:f>
              <c:numCache>
                <c:formatCode>General</c:formatCode>
                <c:ptCount val="10"/>
                <c:pt idx="0">
                  <c:v>-15.2</c:v>
                </c:pt>
                <c:pt idx="1">
                  <c:v>-14.3</c:v>
                </c:pt>
                <c:pt idx="2">
                  <c:v>-12.7</c:v>
                </c:pt>
                <c:pt idx="3">
                  <c:v>-6.7</c:v>
                </c:pt>
                <c:pt idx="4">
                  <c:v>-7</c:v>
                </c:pt>
                <c:pt idx="5">
                  <c:v>-6.5</c:v>
                </c:pt>
                <c:pt idx="6">
                  <c:v>-5.0999999999999996</c:v>
                </c:pt>
                <c:pt idx="7">
                  <c:v>-5.3</c:v>
                </c:pt>
                <c:pt idx="8">
                  <c:v>-6.5</c:v>
                </c:pt>
                <c:pt idx="9">
                  <c:v>-6.5</c:v>
                </c:pt>
              </c:numCache>
            </c:numRef>
          </c:val>
          <c:extLst xmlns:c16r2="http://schemas.microsoft.com/office/drawing/2015/06/chart">
            <c:ext xmlns:c16="http://schemas.microsoft.com/office/drawing/2014/chart" uri="{C3380CC4-5D6E-409C-BE32-E72D297353CC}">
              <c16:uniqueId val="{00000000-3337-4EA5-9A19-567A1668851C}"/>
            </c:ext>
          </c:extLst>
        </c:ser>
        <c:dLbls/>
        <c:marker val="1"/>
        <c:axId val="104075264"/>
        <c:axId val="104076800"/>
      </c:lineChart>
      <c:catAx>
        <c:axId val="104075264"/>
        <c:scaling>
          <c:orientation val="minMax"/>
        </c:scaling>
        <c:axPos val="b"/>
        <c:numFmt formatCode="General" sourceLinked="1"/>
        <c:majorTickMark val="none"/>
        <c:tickLblPos val="high"/>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crossAx val="104076800"/>
        <c:crosses val="autoZero"/>
        <c:auto val="1"/>
        <c:lblAlgn val="ctr"/>
        <c:lblOffset val="30"/>
      </c:catAx>
      <c:valAx>
        <c:axId val="104076800"/>
        <c:scaling>
          <c:orientation val="minMax"/>
        </c:scaling>
        <c:delete val="1"/>
        <c:axPos val="l"/>
        <c:numFmt formatCode="General" sourceLinked="1"/>
        <c:majorTickMark val="none"/>
        <c:tickLblPos val="none"/>
        <c:crossAx val="104075264"/>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5.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just" defTabSz="1422637" rtl="0" fontAlgn="auto">
              <a:lnSpc>
                <a:spcPts val="1500"/>
              </a:lnSpc>
              <a:spcBef>
                <a:spcPts val="600"/>
              </a:spcBef>
              <a:spcAft>
                <a:spcPts val="0"/>
              </a:spcAft>
              <a:defRPr lang="ru-RU" sz="1100" b="1" i="0" u="none" strike="noStrike" kern="0" spc="15" baseline="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ПОЛОВОЗРАСТНАЯ СТРУКТУРА НАСЕЛЕНИЯ, ЧЕЛ.</a:t>
            </a:r>
          </a:p>
        </c:rich>
      </c:tx>
      <c:layout>
        <c:manualLayout>
          <c:xMode val="edge"/>
          <c:yMode val="edge"/>
          <c:x val="0.27667471423183931"/>
          <c:y val="0.16364093980139988"/>
        </c:manualLayout>
      </c:layout>
      <c:spPr>
        <a:noFill/>
        <a:ln>
          <a:noFill/>
        </a:ln>
        <a:effectLst/>
      </c:spPr>
    </c:title>
    <c:plotArea>
      <c:layout/>
      <c:barChart>
        <c:barDir val="col"/>
        <c:grouping val="stacked"/>
        <c:ser>
          <c:idx val="0"/>
          <c:order val="0"/>
          <c:tx>
            <c:strRef>
              <c:f>'416091010011000'!$B$6:$B$7</c:f>
              <c:strCache>
                <c:ptCount val="2"/>
                <c:pt idx="1">
                  <c:v>мужчины</c:v>
                </c:pt>
              </c:strCache>
            </c:strRef>
          </c:tx>
          <c:spPr>
            <a:solidFill>
              <a:srgbClr val="02884B"/>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'416091010011000'!$A$8:$A$22</c:f>
              <c:strCache>
                <c:ptCount val="15"/>
                <c:pt idx="0">
                  <c:v>0-4</c:v>
                </c:pt>
                <c:pt idx="1">
                  <c:v>5-9</c:v>
                </c:pt>
                <c:pt idx="2">
                  <c:v>10-14</c:v>
                </c:pt>
                <c:pt idx="3">
                  <c:v>15-19</c:v>
                </c:pt>
                <c:pt idx="4">
                  <c:v>20-24</c:v>
                </c:pt>
                <c:pt idx="5">
                  <c:v>25-29</c:v>
                </c:pt>
                <c:pt idx="6">
                  <c:v>30-34</c:v>
                </c:pt>
                <c:pt idx="7">
                  <c:v>35-39</c:v>
                </c:pt>
                <c:pt idx="8">
                  <c:v>40-44</c:v>
                </c:pt>
                <c:pt idx="9">
                  <c:v>45-49</c:v>
                </c:pt>
                <c:pt idx="10">
                  <c:v>50-54</c:v>
                </c:pt>
                <c:pt idx="11">
                  <c:v>55-59</c:v>
                </c:pt>
                <c:pt idx="12">
                  <c:v>60-64</c:v>
                </c:pt>
                <c:pt idx="13">
                  <c:v>65-69</c:v>
                </c:pt>
                <c:pt idx="14">
                  <c:v>70 лет и старше</c:v>
                </c:pt>
              </c:strCache>
            </c:strRef>
          </c:cat>
          <c:val>
            <c:numRef>
              <c:f>'416091010011000'!$B$8:$B$22</c:f>
              <c:numCache>
                <c:formatCode>0</c:formatCode>
                <c:ptCount val="15"/>
                <c:pt idx="0">
                  <c:v>994</c:v>
                </c:pt>
                <c:pt idx="1">
                  <c:v>1007</c:v>
                </c:pt>
                <c:pt idx="2">
                  <c:v>1114</c:v>
                </c:pt>
                <c:pt idx="3">
                  <c:v>1016</c:v>
                </c:pt>
                <c:pt idx="4">
                  <c:v>1064</c:v>
                </c:pt>
                <c:pt idx="5">
                  <c:v>1490</c:v>
                </c:pt>
                <c:pt idx="6">
                  <c:v>2095</c:v>
                </c:pt>
                <c:pt idx="7">
                  <c:v>1857</c:v>
                </c:pt>
                <c:pt idx="8">
                  <c:v>1681</c:v>
                </c:pt>
                <c:pt idx="9">
                  <c:v>1611</c:v>
                </c:pt>
                <c:pt idx="10">
                  <c:v>1405</c:v>
                </c:pt>
                <c:pt idx="11">
                  <c:v>1345</c:v>
                </c:pt>
                <c:pt idx="12">
                  <c:v>1310</c:v>
                </c:pt>
                <c:pt idx="13">
                  <c:v>879</c:v>
                </c:pt>
                <c:pt idx="14">
                  <c:v>1337</c:v>
                </c:pt>
              </c:numCache>
            </c:numRef>
          </c:val>
          <c:extLst xmlns:c16r2="http://schemas.microsoft.com/office/drawing/2015/06/chart">
            <c:ext xmlns:c16="http://schemas.microsoft.com/office/drawing/2014/chart" uri="{C3380CC4-5D6E-409C-BE32-E72D297353CC}">
              <c16:uniqueId val="{00000000-02A7-4894-A6FC-8BCA69A3EEC7}"/>
            </c:ext>
          </c:extLst>
        </c:ser>
        <c:ser>
          <c:idx val="1"/>
          <c:order val="1"/>
          <c:tx>
            <c:strRef>
              <c:f>'416091010011000'!$C$6:$C$7</c:f>
              <c:strCache>
                <c:ptCount val="2"/>
                <c:pt idx="1">
                  <c:v>женщины</c:v>
                </c:pt>
              </c:strCache>
            </c:strRef>
          </c:tx>
          <c:spPr>
            <a:solidFill>
              <a:schemeClr val="bg1">
                <a:lumMod val="65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'416091010011000'!$A$8:$A$22</c:f>
              <c:strCache>
                <c:ptCount val="15"/>
                <c:pt idx="0">
                  <c:v>0-4</c:v>
                </c:pt>
                <c:pt idx="1">
                  <c:v>5-9</c:v>
                </c:pt>
                <c:pt idx="2">
                  <c:v>10-14</c:v>
                </c:pt>
                <c:pt idx="3">
                  <c:v>15-19</c:v>
                </c:pt>
                <c:pt idx="4">
                  <c:v>20-24</c:v>
                </c:pt>
                <c:pt idx="5">
                  <c:v>25-29</c:v>
                </c:pt>
                <c:pt idx="6">
                  <c:v>30-34</c:v>
                </c:pt>
                <c:pt idx="7">
                  <c:v>35-39</c:v>
                </c:pt>
                <c:pt idx="8">
                  <c:v>40-44</c:v>
                </c:pt>
                <c:pt idx="9">
                  <c:v>45-49</c:v>
                </c:pt>
                <c:pt idx="10">
                  <c:v>50-54</c:v>
                </c:pt>
                <c:pt idx="11">
                  <c:v>55-59</c:v>
                </c:pt>
                <c:pt idx="12">
                  <c:v>60-64</c:v>
                </c:pt>
                <c:pt idx="13">
                  <c:v>65-69</c:v>
                </c:pt>
                <c:pt idx="14">
                  <c:v>70 лет и старше</c:v>
                </c:pt>
              </c:strCache>
            </c:strRef>
          </c:cat>
          <c:val>
            <c:numRef>
              <c:f>'416091010011000'!$C$8:$C$22</c:f>
              <c:numCache>
                <c:formatCode>0</c:formatCode>
                <c:ptCount val="15"/>
                <c:pt idx="0">
                  <c:v>1021</c:v>
                </c:pt>
                <c:pt idx="1">
                  <c:v>1076</c:v>
                </c:pt>
                <c:pt idx="2">
                  <c:v>994</c:v>
                </c:pt>
                <c:pt idx="3">
                  <c:v>981</c:v>
                </c:pt>
                <c:pt idx="4">
                  <c:v>877</c:v>
                </c:pt>
                <c:pt idx="5">
                  <c:v>1220</c:v>
                </c:pt>
                <c:pt idx="6">
                  <c:v>1690</c:v>
                </c:pt>
                <c:pt idx="7">
                  <c:v>1614</c:v>
                </c:pt>
                <c:pt idx="8">
                  <c:v>1719</c:v>
                </c:pt>
                <c:pt idx="9">
                  <c:v>1724</c:v>
                </c:pt>
                <c:pt idx="10">
                  <c:v>1555</c:v>
                </c:pt>
                <c:pt idx="11">
                  <c:v>1859</c:v>
                </c:pt>
                <c:pt idx="12">
                  <c:v>1971</c:v>
                </c:pt>
                <c:pt idx="13">
                  <c:v>1866</c:v>
                </c:pt>
                <c:pt idx="14">
                  <c:v>3884</c:v>
                </c:pt>
              </c:numCache>
            </c:numRef>
          </c:val>
          <c:extLst xmlns:c16r2="http://schemas.microsoft.com/office/drawing/2015/06/chart">
            <c:ext xmlns:c16="http://schemas.microsoft.com/office/drawing/2014/chart" uri="{C3380CC4-5D6E-409C-BE32-E72D297353CC}">
              <c16:uniqueId val="{00000001-02A7-4894-A6FC-8BCA69A3EEC7}"/>
            </c:ext>
          </c:extLst>
        </c:ser>
        <c:dLbls/>
        <c:gapWidth val="75"/>
        <c:overlap val="100"/>
        <c:axId val="104123776"/>
        <c:axId val="104133760"/>
      </c:barChart>
      <c:catAx>
        <c:axId val="104123776"/>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crossAx val="104133760"/>
        <c:crosses val="autoZero"/>
        <c:auto val="1"/>
        <c:lblAlgn val="ctr"/>
        <c:lblOffset val="100"/>
      </c:catAx>
      <c:valAx>
        <c:axId val="104133760"/>
        <c:scaling>
          <c:orientation val="minMax"/>
        </c:scaling>
        <c:delete val="1"/>
        <c:axPos val="l"/>
        <c:numFmt formatCode="0" sourceLinked="1"/>
        <c:majorTickMark val="none"/>
        <c:tickLblPos val="none"/>
        <c:crossAx val="104123776"/>
        <c:crosses val="autoZero"/>
        <c:crossBetween val="between"/>
      </c:valAx>
      <c:spPr>
        <a:noFill/>
        <a:ln w="25400">
          <a:noFill/>
        </a:ln>
        <a:effectLst/>
      </c:spPr>
    </c:plotArea>
    <c:legend>
      <c:legendPos val="b"/>
      <c:layout>
        <c:manualLayout>
          <c:xMode val="edge"/>
          <c:yMode val="edge"/>
          <c:x val="4.3077205882352948E-2"/>
          <c:y val="0.5827835677636316"/>
          <c:w val="0.27185521053216311"/>
          <c:h val="9.3996740387944769E-2"/>
        </c:manualLayout>
      </c:layout>
      <c:spPr>
        <a:noFill/>
        <a:ln>
          <a:noFill/>
        </a:ln>
        <a:effectLst/>
      </c:spPr>
      <c:txPr>
        <a:bodyPr rot="0" spcFirstLastPara="1" vertOverflow="ellipsis" vert="horz" wrap="square" anchor="ctr" anchorCtr="1"/>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legend>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6.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defRPr lang="ru-RU" sz="960" b="0" i="0" u="none" strike="noStrike" kern="1200" spc="0" baseline="0">
                <a:solidFill>
                  <a:prstClr val="black"/>
                </a:solidFill>
                <a:latin typeface="PF Din Text Comp Pro" panose="02000506020000020004" pitchFamily="2" charset="0"/>
                <a:ea typeface="+mn-ea"/>
                <a:cs typeface="+mn-cs"/>
              </a:defRPr>
            </a:pPr>
            <a:r>
              <a:rPr lang="ru-RU" sz="960" b="0" i="0" u="none" strike="noStrike" kern="1200" baseline="0" dirty="0">
                <a:solidFill>
                  <a:prstClr val="black"/>
                </a:solidFill>
                <a:latin typeface="PF Din Text Comp Pro" panose="02000506020000020004" pitchFamily="2" charset="0"/>
                <a:ea typeface="+mn-ea"/>
                <a:cs typeface="+mn-cs"/>
              </a:rPr>
              <a:t>Тутаев, чел.</a:t>
            </a:r>
          </a:p>
        </c:rich>
      </c:tx>
      <c:layout>
        <c:manualLayout>
          <c:xMode val="edge"/>
          <c:yMode val="edge"/>
          <c:x val="0.31603317789744917"/>
          <c:y val="0.14103133581004704"/>
        </c:manualLayout>
      </c:layout>
      <c:spPr>
        <a:noFill/>
        <a:ln>
          <a:noFill/>
        </a:ln>
        <a:effectLst/>
      </c:spPr>
    </c:title>
    <c:plotArea>
      <c:layout/>
      <c:barChart>
        <c:barDir val="col"/>
        <c:grouping val="clustered"/>
        <c:ser>
          <c:idx val="0"/>
          <c:order val="0"/>
          <c:tx>
            <c:strRef>
              <c:f>'города аналоги'!$A$20</c:f>
              <c:strCache>
                <c:ptCount val="1"/>
                <c:pt idx="0">
                  <c:v>миграционный прирост, чел.</c:v>
                </c:pt>
              </c:strCache>
            </c:strRef>
          </c:tx>
          <c:spPr>
            <a:solidFill>
              <a:schemeClr val="bg1">
                <a:lumMod val="75000"/>
              </a:schemeClr>
            </a:solidFill>
            <a:ln>
              <a:noFill/>
            </a:ln>
            <a:effectLst/>
          </c:spPr>
          <c:dLbls>
            <c:dLbl>
              <c:idx val="0"/>
              <c:layout>
                <c:manualLayout>
                  <c:x val="6.4639398680541912E-3"/>
                  <c:y val="0.30535832136662688"/>
                </c:manualLayout>
              </c:layout>
              <c:showVal val="1"/>
              <c:extLst xmlns:c16r2="http://schemas.microsoft.com/office/drawing/2015/06/chart">
                <c:ext xmlns:c16="http://schemas.microsoft.com/office/drawing/2014/chart" uri="{C3380CC4-5D6E-409C-BE32-E72D297353CC}">
                  <c16:uniqueId val="{00000000-6B7E-4BF5-851E-31731797F749}"/>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0">
                <a:spAutoFit/>
              </a:bodyPr>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'города аналоги'!$B$19:$C$19</c:f>
              <c:numCache>
                <c:formatCode>General</c:formatCode>
                <c:ptCount val="2"/>
                <c:pt idx="0">
                  <c:v>2011</c:v>
                </c:pt>
                <c:pt idx="1">
                  <c:v>2019</c:v>
                </c:pt>
              </c:numCache>
            </c:numRef>
          </c:cat>
          <c:val>
            <c:numRef>
              <c:f>'города аналоги'!$B$20:$C$20</c:f>
              <c:numCache>
                <c:formatCode>General</c:formatCode>
                <c:ptCount val="2"/>
                <c:pt idx="0">
                  <c:v>-253</c:v>
                </c:pt>
                <c:pt idx="1">
                  <c:v>61</c:v>
                </c:pt>
              </c:numCache>
            </c:numRef>
          </c:val>
          <c:extLst xmlns:c16r2="http://schemas.microsoft.com/office/drawing/2015/06/chart">
            <c:ext xmlns:c16="http://schemas.microsoft.com/office/drawing/2014/chart" uri="{C3380CC4-5D6E-409C-BE32-E72D297353CC}">
              <c16:uniqueId val="{00000001-6B7E-4BF5-851E-31731797F749}"/>
            </c:ext>
          </c:extLst>
        </c:ser>
        <c:dLbls/>
        <c:gapWidth val="219"/>
        <c:overlap val="-27"/>
        <c:axId val="104298368"/>
        <c:axId val="104299904"/>
      </c:barChart>
      <c:catAx>
        <c:axId val="104298368"/>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crossAx val="104299904"/>
        <c:crosses val="autoZero"/>
        <c:auto val="1"/>
        <c:lblAlgn val="ctr"/>
        <c:lblOffset val="100"/>
      </c:catAx>
      <c:valAx>
        <c:axId val="104299904"/>
        <c:scaling>
          <c:orientation val="minMax"/>
        </c:scaling>
        <c:delete val="1"/>
        <c:axPos val="l"/>
        <c:numFmt formatCode="General" sourceLinked="1"/>
        <c:majorTickMark val="none"/>
        <c:tickLblPos val="none"/>
        <c:crossAx val="104298368"/>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7.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rtl="0">
              <a:defRPr lang="ru-RU" sz="960" b="0" i="0" u="none" strike="noStrike" kern="1200" spc="0" baseline="0">
                <a:solidFill>
                  <a:prstClr val="black"/>
                </a:solidFill>
                <a:latin typeface="PF Din Text Comp Pro" panose="02000506020000020004" pitchFamily="2" charset="0"/>
                <a:ea typeface="+mn-ea"/>
                <a:cs typeface="+mn-cs"/>
              </a:defRPr>
            </a:pPr>
            <a:r>
              <a:rPr lang="ru-RU" sz="960" b="0" i="0" u="none" strike="noStrike" kern="1200" spc="0" baseline="0" dirty="0">
                <a:solidFill>
                  <a:prstClr val="black"/>
                </a:solidFill>
                <a:latin typeface="PF Din Text Comp Pro" panose="02000506020000020004" pitchFamily="2" charset="0"/>
                <a:ea typeface="+mn-ea"/>
                <a:cs typeface="+mn-cs"/>
              </a:rPr>
              <a:t>Алапаевск, чел.</a:t>
            </a:r>
          </a:p>
        </c:rich>
      </c:tx>
      <c:layout>
        <c:manualLayout>
          <c:xMode val="edge"/>
          <c:yMode val="edge"/>
          <c:x val="0.28735565819861431"/>
          <c:y val="0.13589018283406443"/>
        </c:manualLayout>
      </c:layout>
      <c:spPr>
        <a:noFill/>
        <a:ln>
          <a:noFill/>
        </a:ln>
        <a:effectLst/>
      </c:spPr>
    </c:title>
    <c:plotArea>
      <c:layout/>
      <c:barChart>
        <c:barDir val="col"/>
        <c:grouping val="clustered"/>
        <c:ser>
          <c:idx val="0"/>
          <c:order val="0"/>
          <c:tx>
            <c:strRef>
              <c:f>'города аналоги'!$A$27</c:f>
              <c:strCache>
                <c:ptCount val="1"/>
                <c:pt idx="0">
                  <c:v>миграционный прирост, чел.</c:v>
                </c:pt>
              </c:strCache>
            </c:strRef>
          </c:tx>
          <c:spPr>
            <a:solidFill>
              <a:schemeClr val="bg1">
                <a:lumMod val="75000"/>
              </a:schemeClr>
            </a:solidFill>
            <a:ln>
              <a:noFill/>
            </a:ln>
            <a:effectLst/>
          </c:spPr>
          <c:dLbls>
            <c:dLbl>
              <c:idx val="0"/>
              <c:layout>
                <c:manualLayout>
                  <c:x val="-2.9280450131929779E-17"/>
                  <c:y val="0.35825593656253274"/>
                </c:manualLayout>
              </c:layout>
              <c:showVal val="1"/>
              <c:extLst xmlns:c16r2="http://schemas.microsoft.com/office/drawing/2015/06/chart">
                <c:ext xmlns:c16="http://schemas.microsoft.com/office/drawing/2014/chart" uri="{C3380CC4-5D6E-409C-BE32-E72D297353CC}">
                  <c16:uniqueId val="{00000000-7DD3-4E5B-A9E5-A7F65402AF42}"/>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0">
                <a:spAutoFit/>
              </a:bodyPr>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'города аналоги'!$B$26:$C$26</c:f>
              <c:numCache>
                <c:formatCode>General</c:formatCode>
                <c:ptCount val="2"/>
                <c:pt idx="0">
                  <c:v>2011</c:v>
                </c:pt>
                <c:pt idx="1">
                  <c:v>2019</c:v>
                </c:pt>
              </c:numCache>
            </c:numRef>
          </c:cat>
          <c:val>
            <c:numRef>
              <c:f>'города аналоги'!$B$27:$C$27</c:f>
              <c:numCache>
                <c:formatCode>General</c:formatCode>
                <c:ptCount val="2"/>
                <c:pt idx="0">
                  <c:v>-381</c:v>
                </c:pt>
                <c:pt idx="1">
                  <c:v>35</c:v>
                </c:pt>
              </c:numCache>
            </c:numRef>
          </c:val>
          <c:extLst xmlns:c16r2="http://schemas.microsoft.com/office/drawing/2015/06/chart">
            <c:ext xmlns:c16="http://schemas.microsoft.com/office/drawing/2014/chart" uri="{C3380CC4-5D6E-409C-BE32-E72D297353CC}">
              <c16:uniqueId val="{00000001-7DD3-4E5B-A9E5-A7F65402AF42}"/>
            </c:ext>
          </c:extLst>
        </c:ser>
        <c:dLbls/>
        <c:gapWidth val="219"/>
        <c:overlap val="-27"/>
        <c:axId val="104411520"/>
        <c:axId val="104413056"/>
      </c:barChart>
      <c:catAx>
        <c:axId val="104411520"/>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crossAx val="104413056"/>
        <c:crosses val="autoZero"/>
        <c:auto val="1"/>
        <c:lblAlgn val="ctr"/>
        <c:lblOffset val="100"/>
      </c:catAx>
      <c:valAx>
        <c:axId val="104413056"/>
        <c:scaling>
          <c:orientation val="minMax"/>
        </c:scaling>
        <c:delete val="1"/>
        <c:axPos val="l"/>
        <c:numFmt formatCode="General" sourceLinked="1"/>
        <c:majorTickMark val="none"/>
        <c:tickLblPos val="none"/>
        <c:crossAx val="104411520"/>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8.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rtl="0">
              <a:defRPr lang="ru-RU" sz="960" b="0" i="0" u="none" strike="noStrike" kern="1200" spc="0" baseline="0">
                <a:solidFill>
                  <a:prstClr val="black"/>
                </a:solidFill>
                <a:latin typeface="PF Din Text Comp Pro" panose="02000506020000020004" pitchFamily="2" charset="0"/>
                <a:ea typeface="+mn-ea"/>
                <a:cs typeface="+mn-cs"/>
              </a:defRPr>
            </a:pPr>
            <a:r>
              <a:rPr lang="ru-RU" sz="960" b="0" i="0" u="none" strike="noStrike" kern="1200" spc="0" baseline="0" dirty="0">
                <a:solidFill>
                  <a:prstClr val="black"/>
                </a:solidFill>
                <a:latin typeface="PF Din Text Comp Pro" panose="02000506020000020004" pitchFamily="2" charset="0"/>
                <a:ea typeface="+mn-ea"/>
                <a:cs typeface="+mn-cs"/>
              </a:rPr>
              <a:t>Верхняя Салда, чел.</a:t>
            </a:r>
          </a:p>
        </c:rich>
      </c:tx>
      <c:layout>
        <c:manualLayout>
          <c:xMode val="edge"/>
          <c:yMode val="edge"/>
          <c:x val="0.20204709734563694"/>
          <c:y val="0"/>
        </c:manualLayout>
      </c:layout>
      <c:spPr>
        <a:noFill/>
        <a:ln>
          <a:noFill/>
        </a:ln>
        <a:effectLst/>
      </c:spPr>
    </c:title>
    <c:plotArea>
      <c:layout>
        <c:manualLayout>
          <c:layoutTarget val="inner"/>
          <c:xMode val="edge"/>
          <c:yMode val="edge"/>
          <c:x val="8.6900481189851275E-2"/>
          <c:y val="0.2647222222222223"/>
          <c:w val="0.88254396325459361"/>
          <c:h val="0.6982407407407405"/>
        </c:manualLayout>
      </c:layout>
      <c:barChart>
        <c:barDir val="col"/>
        <c:grouping val="clustered"/>
        <c:ser>
          <c:idx val="0"/>
          <c:order val="0"/>
          <c:tx>
            <c:strRef>
              <c:f>'города аналоги'!$A$56</c:f>
              <c:strCache>
                <c:ptCount val="1"/>
                <c:pt idx="0">
                  <c:v>миграц. Прир.</c:v>
                </c:pt>
              </c:strCache>
            </c:strRef>
          </c:tx>
          <c:spPr>
            <a:solidFill>
              <a:schemeClr val="bg1">
                <a:lumMod val="75000"/>
              </a:schemeClr>
            </a:solidFill>
            <a:ln>
              <a:noFill/>
            </a:ln>
            <a:effectLst/>
          </c:spPr>
          <c:dLbls>
            <c:dLbl>
              <c:idx val="0"/>
              <c:layout>
                <c:manualLayout>
                  <c:x val="-6.6491311103944409E-3"/>
                  <c:y val="0.36005404232272498"/>
                </c:manualLayout>
              </c:layout>
              <c:showVal val="1"/>
              <c:extLst xmlns:c16r2="http://schemas.microsoft.com/office/drawing/2015/06/chart">
                <c:ext xmlns:c16="http://schemas.microsoft.com/office/drawing/2014/chart" uri="{C3380CC4-5D6E-409C-BE32-E72D297353CC}">
                  <c16:uniqueId val="{00000000-6EC8-45C5-B306-50CDB388A412}"/>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0">
                <a:spAutoFit/>
              </a:bodyPr>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'города аналоги'!$B$55:$C$55</c:f>
              <c:numCache>
                <c:formatCode>General</c:formatCode>
                <c:ptCount val="2"/>
                <c:pt idx="0">
                  <c:v>2012</c:v>
                </c:pt>
                <c:pt idx="1">
                  <c:v>2019</c:v>
                </c:pt>
              </c:numCache>
            </c:numRef>
          </c:cat>
          <c:val>
            <c:numRef>
              <c:f>'города аналоги'!$B$56:$C$56</c:f>
              <c:numCache>
                <c:formatCode>General</c:formatCode>
                <c:ptCount val="2"/>
                <c:pt idx="0">
                  <c:v>-426</c:v>
                </c:pt>
                <c:pt idx="1">
                  <c:v>18</c:v>
                </c:pt>
              </c:numCache>
            </c:numRef>
          </c:val>
          <c:extLst xmlns:c16r2="http://schemas.microsoft.com/office/drawing/2015/06/chart">
            <c:ext xmlns:c16="http://schemas.microsoft.com/office/drawing/2014/chart" uri="{C3380CC4-5D6E-409C-BE32-E72D297353CC}">
              <c16:uniqueId val="{00000001-6EC8-45C5-B306-50CDB388A412}"/>
            </c:ext>
          </c:extLst>
        </c:ser>
        <c:dLbls/>
        <c:gapWidth val="219"/>
        <c:overlap val="-27"/>
        <c:axId val="104438784"/>
        <c:axId val="104444672"/>
      </c:barChart>
      <c:catAx>
        <c:axId val="104438784"/>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crossAx val="104444672"/>
        <c:crosses val="autoZero"/>
        <c:auto val="1"/>
        <c:lblAlgn val="ctr"/>
        <c:lblOffset val="100"/>
      </c:catAx>
      <c:valAx>
        <c:axId val="104444672"/>
        <c:scaling>
          <c:orientation val="minMax"/>
        </c:scaling>
        <c:delete val="1"/>
        <c:axPos val="l"/>
        <c:numFmt formatCode="General" sourceLinked="1"/>
        <c:majorTickMark val="none"/>
        <c:tickLblPos val="none"/>
        <c:crossAx val="104438784"/>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9.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rtl="0">
              <a:defRPr lang="ru-RU" sz="960" b="0" i="0" u="none" strike="noStrike" kern="1200" spc="0" baseline="0">
                <a:solidFill>
                  <a:prstClr val="black"/>
                </a:solidFill>
                <a:latin typeface="PF Din Text Comp Pro" panose="02000506020000020004" pitchFamily="2" charset="0"/>
                <a:ea typeface="+mn-ea"/>
                <a:cs typeface="+mn-cs"/>
              </a:defRPr>
            </a:pPr>
            <a:r>
              <a:rPr lang="ru-RU" sz="960" b="0" i="0" u="none" strike="noStrike" kern="1200" spc="0" baseline="0" dirty="0">
                <a:solidFill>
                  <a:prstClr val="black"/>
                </a:solidFill>
                <a:latin typeface="PF Din Text Comp Pro" panose="02000506020000020004" pitchFamily="2" charset="0"/>
                <a:ea typeface="+mn-ea"/>
                <a:cs typeface="+mn-cs"/>
              </a:rPr>
              <a:t>Боровичи, чел.</a:t>
            </a:r>
          </a:p>
        </c:rich>
      </c:tx>
      <c:layout>
        <c:manualLayout>
          <c:xMode val="edge"/>
          <c:yMode val="edge"/>
          <c:x val="0.29308420941324492"/>
          <c:y val="0"/>
        </c:manualLayout>
      </c:layout>
      <c:spPr>
        <a:noFill/>
        <a:ln>
          <a:noFill/>
        </a:ln>
        <a:effectLst/>
      </c:spPr>
    </c:title>
    <c:plotArea>
      <c:layout/>
      <c:barChart>
        <c:barDir val="col"/>
        <c:grouping val="clustered"/>
        <c:ser>
          <c:idx val="0"/>
          <c:order val="0"/>
          <c:tx>
            <c:strRef>
              <c:f>'города аналоги'!$A$36</c:f>
              <c:strCache>
                <c:ptCount val="1"/>
                <c:pt idx="0">
                  <c:v>миграционный прирост, чел.</c:v>
                </c:pt>
              </c:strCache>
            </c:strRef>
          </c:tx>
          <c:spPr>
            <a:solidFill>
              <a:schemeClr val="bg1">
                <a:lumMod val="75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'города аналоги'!$B$35:$C$35</c:f>
              <c:numCache>
                <c:formatCode>General</c:formatCode>
                <c:ptCount val="2"/>
                <c:pt idx="0">
                  <c:v>2012</c:v>
                </c:pt>
                <c:pt idx="1">
                  <c:v>2019</c:v>
                </c:pt>
              </c:numCache>
            </c:numRef>
          </c:cat>
          <c:val>
            <c:numRef>
              <c:f>'города аналоги'!$B$36:$C$36</c:f>
              <c:numCache>
                <c:formatCode>General</c:formatCode>
                <c:ptCount val="2"/>
                <c:pt idx="0">
                  <c:v>121</c:v>
                </c:pt>
                <c:pt idx="1">
                  <c:v>363</c:v>
                </c:pt>
              </c:numCache>
            </c:numRef>
          </c:val>
          <c:extLst xmlns:c16r2="http://schemas.microsoft.com/office/drawing/2015/06/chart">
            <c:ext xmlns:c16="http://schemas.microsoft.com/office/drawing/2014/chart" uri="{C3380CC4-5D6E-409C-BE32-E72D297353CC}">
              <c16:uniqueId val="{00000000-196A-4491-8240-2E3B960D0E0C}"/>
            </c:ext>
          </c:extLst>
        </c:ser>
        <c:dLbls/>
        <c:gapWidth val="219"/>
        <c:overlap val="-27"/>
        <c:axId val="104355328"/>
        <c:axId val="104356864"/>
      </c:barChart>
      <c:catAx>
        <c:axId val="104355328"/>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crossAx val="104356864"/>
        <c:crosses val="autoZero"/>
        <c:auto val="1"/>
        <c:lblAlgn val="ctr"/>
        <c:lblOffset val="100"/>
      </c:catAx>
      <c:valAx>
        <c:axId val="104356864"/>
        <c:scaling>
          <c:orientation val="minMax"/>
        </c:scaling>
        <c:delete val="1"/>
        <c:axPos val="l"/>
        <c:numFmt formatCode="General" sourceLinked="1"/>
        <c:majorTickMark val="none"/>
        <c:tickLblPos val="none"/>
        <c:crossAx val="104355328"/>
        <c:crosses val="autoZero"/>
        <c:crossBetween val="between"/>
      </c:valAx>
      <c:spPr>
        <a:noFill/>
        <a:ln w="25400">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10.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rtl="0">
              <a:defRPr lang="ru-RU" sz="960" b="0" i="0" u="none" strike="noStrike" kern="1200" spc="0" baseline="0">
                <a:solidFill>
                  <a:prstClr val="black"/>
                </a:solidFill>
                <a:latin typeface="PF Din Text Comp Pro" panose="02000506020000020004" pitchFamily="2" charset="0"/>
                <a:ea typeface="+mn-ea"/>
                <a:cs typeface="+mn-cs"/>
              </a:defRPr>
            </a:pPr>
            <a:r>
              <a:rPr lang="ru-RU" sz="960" b="0" i="0" u="none" strike="noStrike" kern="1200" spc="0" baseline="0" dirty="0">
                <a:solidFill>
                  <a:prstClr val="black"/>
                </a:solidFill>
                <a:latin typeface="PF Din Text Comp Pro" panose="02000506020000020004" pitchFamily="2" charset="0"/>
                <a:ea typeface="+mn-ea"/>
                <a:cs typeface="+mn-cs"/>
              </a:rPr>
              <a:t>Выкса, чел.</a:t>
            </a:r>
          </a:p>
        </c:rich>
      </c:tx>
      <c:layout>
        <c:manualLayout>
          <c:xMode val="edge"/>
          <c:yMode val="edge"/>
          <c:x val="0.34487889783674658"/>
          <c:y val="1.4699074074074074E-2"/>
        </c:manualLayout>
      </c:layout>
      <c:spPr>
        <a:noFill/>
        <a:ln>
          <a:noFill/>
        </a:ln>
        <a:effectLst/>
      </c:spPr>
    </c:title>
    <c:plotArea>
      <c:layout/>
      <c:barChart>
        <c:barDir val="col"/>
        <c:grouping val="clustered"/>
        <c:ser>
          <c:idx val="0"/>
          <c:order val="0"/>
          <c:tx>
            <c:strRef>
              <c:f>'города аналоги'!$A$49</c:f>
              <c:strCache>
                <c:ptCount val="1"/>
                <c:pt idx="0">
                  <c:v>миграц. Прир.</c:v>
                </c:pt>
              </c:strCache>
            </c:strRef>
          </c:tx>
          <c:spPr>
            <a:solidFill>
              <a:schemeClr val="bg1">
                <a:lumMod val="75000"/>
              </a:schemeClr>
            </a:solidFill>
            <a:ln>
              <a:noFill/>
            </a:ln>
            <a:effectLst/>
          </c:spPr>
          <c:dLbls>
            <c:dLbl>
              <c:idx val="0"/>
              <c:layout>
                <c:manualLayout>
                  <c:x val="-6.0371776052085312E-3"/>
                  <c:y val="0.20917496707385833"/>
                </c:manualLayout>
              </c:layout>
              <c:showVal val="1"/>
              <c:extLst xmlns:c16r2="http://schemas.microsoft.com/office/drawing/2015/06/chart">
                <c:ext xmlns:c16="http://schemas.microsoft.com/office/drawing/2014/chart" uri="{C3380CC4-5D6E-409C-BE32-E72D297353CC}">
                  <c16:uniqueId val="{00000000-DD36-4242-B9AE-E1AA5538F574}"/>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0">
                <a:spAutoFit/>
              </a:bodyPr>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'города аналоги'!$B$48:$C$48</c:f>
              <c:numCache>
                <c:formatCode>General</c:formatCode>
                <c:ptCount val="2"/>
                <c:pt idx="0">
                  <c:v>2012</c:v>
                </c:pt>
                <c:pt idx="1">
                  <c:v>2019</c:v>
                </c:pt>
              </c:numCache>
            </c:numRef>
          </c:cat>
          <c:val>
            <c:numRef>
              <c:f>'города аналоги'!$B$49:$C$49</c:f>
              <c:numCache>
                <c:formatCode>General</c:formatCode>
                <c:ptCount val="2"/>
                <c:pt idx="0">
                  <c:v>-91</c:v>
                </c:pt>
                <c:pt idx="1">
                  <c:v>424</c:v>
                </c:pt>
              </c:numCache>
            </c:numRef>
          </c:val>
          <c:extLst xmlns:c16r2="http://schemas.microsoft.com/office/drawing/2015/06/chart">
            <c:ext xmlns:c16="http://schemas.microsoft.com/office/drawing/2014/chart" uri="{C3380CC4-5D6E-409C-BE32-E72D297353CC}">
              <c16:uniqueId val="{00000001-DD36-4242-B9AE-E1AA5538F574}"/>
            </c:ext>
          </c:extLst>
        </c:ser>
        <c:dLbls/>
        <c:gapWidth val="219"/>
        <c:overlap val="-27"/>
        <c:axId val="110821760"/>
        <c:axId val="110823296"/>
      </c:barChart>
      <c:catAx>
        <c:axId val="110821760"/>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crossAx val="110823296"/>
        <c:crosses val="autoZero"/>
        <c:auto val="1"/>
        <c:lblAlgn val="ctr"/>
        <c:lblOffset val="100"/>
      </c:catAx>
      <c:valAx>
        <c:axId val="110823296"/>
        <c:scaling>
          <c:orientation val="minMax"/>
        </c:scaling>
        <c:delete val="1"/>
        <c:axPos val="l"/>
        <c:numFmt formatCode="General" sourceLinked="1"/>
        <c:majorTickMark val="none"/>
        <c:tickLblPos val="none"/>
        <c:crossAx val="110821760"/>
        <c:crosses val="autoZero"/>
        <c:crossBetween val="between"/>
      </c:valAx>
      <c:spPr>
        <a:noFill/>
        <a:ln w="25400">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11.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just" defTabSz="1422637" rtl="0" fontAlgn="auto">
              <a:lnSpc>
                <a:spcPts val="1500"/>
              </a:lnSpc>
              <a:spcBef>
                <a:spcPts val="600"/>
              </a:spcBef>
              <a:spcAft>
                <a:spcPts val="0"/>
              </a:spcAft>
              <a:defRPr lang="ru-RU" sz="1100" b="1" i="0" u="none" strike="noStrike" kern="0" spc="15" baseline="0" dirty="0">
                <a:solidFill>
                  <a:schemeClr val="tx1">
                    <a:lumMod val="75000"/>
                    <a:lumOff val="25000"/>
                  </a:schemeClr>
                </a:solidFill>
                <a:latin typeface="PF Din Text Comp Pro" panose="02000506020000020004"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МИГРАЦИОННЫЙ ПРИРОСТ НАСЕЛЕНИЯ, ЧЕЛОВЕК</a:t>
            </a:r>
          </a:p>
        </c:rich>
      </c:tx>
      <c:layout>
        <c:manualLayout>
          <c:xMode val="edge"/>
          <c:yMode val="edge"/>
          <c:x val="0.27427351987023518"/>
          <c:y val="6.0167838263797284E-2"/>
        </c:manualLayout>
      </c:layout>
      <c:spPr>
        <a:noFill/>
        <a:ln>
          <a:noFill/>
        </a:ln>
        <a:effectLst/>
      </c:spPr>
    </c:title>
    <c:plotArea>
      <c:layout>
        <c:manualLayout>
          <c:layoutTarget val="inner"/>
          <c:xMode val="edge"/>
          <c:yMode val="edge"/>
          <c:x val="9.067933086953122E-3"/>
          <c:y val="0.19350857637634566"/>
          <c:w val="0.95179625638796261"/>
          <c:h val="0.74698694134310561"/>
        </c:manualLayout>
      </c:layout>
      <c:barChart>
        <c:barDir val="col"/>
        <c:grouping val="clustered"/>
        <c:ser>
          <c:idx val="0"/>
          <c:order val="0"/>
          <c:tx>
            <c:strRef>
              <c:f>миграция!$B$2</c:f>
              <c:strCache>
                <c:ptCount val="1"/>
                <c:pt idx="0">
                  <c:v>Миграция-всего</c:v>
                </c:pt>
              </c:strCache>
            </c:strRef>
          </c:tx>
          <c:spPr>
            <a:solidFill>
              <a:schemeClr val="bg1">
                <a:lumMod val="75000"/>
              </a:schemeClr>
            </a:solidFill>
            <a:ln>
              <a:noFill/>
            </a:ln>
            <a:effectLst/>
          </c:spPr>
          <c:dLbls>
            <c:spPr>
              <a:noFill/>
              <a:ln>
                <a:noFill/>
              </a:ln>
              <a:effectLst/>
            </c:spPr>
            <c:txPr>
              <a:bodyPr rot="0" spcFirstLastPara="1" vertOverflow="ellipsis" vert="horz" wrap="square" anchor="ctr" anchorCtr="1"/>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миграция!$C$1:$K$1</c:f>
              <c:numCache>
                <c:formatCode>General</c:formatCode>
                <c:ptCount val="9"/>
                <c:pt idx="0">
                  <c:v>2011</c:v>
                </c:pt>
                <c:pt idx="1">
                  <c:v>2012</c:v>
                </c:pt>
                <c:pt idx="2">
                  <c:v>2013</c:v>
                </c:pt>
                <c:pt idx="3">
                  <c:v>2014</c:v>
                </c:pt>
                <c:pt idx="4">
                  <c:v>2015</c:v>
                </c:pt>
                <c:pt idx="5">
                  <c:v>2016</c:v>
                </c:pt>
                <c:pt idx="6">
                  <c:v>2017</c:v>
                </c:pt>
                <c:pt idx="7">
                  <c:v>2018</c:v>
                </c:pt>
                <c:pt idx="8">
                  <c:v>2019</c:v>
                </c:pt>
              </c:numCache>
            </c:numRef>
          </c:cat>
          <c:val>
            <c:numRef>
              <c:f>миграция!$C$2:$K$2</c:f>
              <c:numCache>
                <c:formatCode>General</c:formatCode>
                <c:ptCount val="9"/>
                <c:pt idx="0">
                  <c:v>183</c:v>
                </c:pt>
                <c:pt idx="1">
                  <c:v>358</c:v>
                </c:pt>
                <c:pt idx="2">
                  <c:v>145</c:v>
                </c:pt>
                <c:pt idx="3">
                  <c:v>-106</c:v>
                </c:pt>
                <c:pt idx="4">
                  <c:v>-172</c:v>
                </c:pt>
                <c:pt idx="5">
                  <c:v>-132</c:v>
                </c:pt>
                <c:pt idx="6">
                  <c:v>-104</c:v>
                </c:pt>
                <c:pt idx="7">
                  <c:v>-89</c:v>
                </c:pt>
                <c:pt idx="8">
                  <c:v>37</c:v>
                </c:pt>
              </c:numCache>
            </c:numRef>
          </c:val>
          <c:extLst xmlns:c16r2="http://schemas.microsoft.com/office/drawing/2015/06/chart">
            <c:ext xmlns:c16="http://schemas.microsoft.com/office/drawing/2014/chart" uri="{C3380CC4-5D6E-409C-BE32-E72D297353CC}">
              <c16:uniqueId val="{00000000-689F-4852-BF2F-978E9DA51EB4}"/>
            </c:ext>
          </c:extLst>
        </c:ser>
        <c:dLbls/>
        <c:gapWidth val="219"/>
        <c:overlap val="-27"/>
        <c:axId val="110860928"/>
        <c:axId val="110866816"/>
      </c:barChart>
      <c:catAx>
        <c:axId val="110860928"/>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crossAx val="110866816"/>
        <c:crosses val="autoZero"/>
        <c:auto val="1"/>
        <c:lblAlgn val="ctr"/>
        <c:lblOffset val="100"/>
      </c:catAx>
      <c:valAx>
        <c:axId val="110866816"/>
        <c:scaling>
          <c:orientation val="minMax"/>
        </c:scaling>
        <c:delete val="1"/>
        <c:axPos val="l"/>
        <c:majorGridlines>
          <c:spPr>
            <a:ln w="9525" cap="flat" cmpd="sng" algn="ctr">
              <a:noFill/>
              <a:round/>
            </a:ln>
            <a:effectLst/>
          </c:spPr>
        </c:majorGridlines>
        <c:numFmt formatCode="General" sourceLinked="1"/>
        <c:majorTickMark val="none"/>
        <c:tickLblPos val="none"/>
        <c:crossAx val="110860928"/>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externalData r:id="rId1"/>
</c:chartSpace>
</file>

<file path=ppt/charts/chart12.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just" defTabSz="1422637" rtl="0" fontAlgn="auto">
              <a:lnSpc>
                <a:spcPts val="1500"/>
              </a:lnSpc>
              <a:spcBef>
                <a:spcPts val="600"/>
              </a:spcBef>
              <a:spcAft>
                <a:spcPts val="0"/>
              </a:spcAft>
              <a:defRPr lang="ru-RU" sz="1100" b="1" i="0" u="none" strike="noStrike" kern="0" spc="15" baseline="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ЧИСЛО ПРИБЫВШИХ, ЧЕЛ.</a:t>
            </a:r>
          </a:p>
        </c:rich>
      </c:tx>
      <c:layout/>
      <c:spPr>
        <a:noFill/>
        <a:ln>
          <a:noFill/>
        </a:ln>
        <a:effectLst/>
      </c:spPr>
    </c:title>
    <c:plotArea>
      <c:layout/>
      <c:barChart>
        <c:barDir val="col"/>
        <c:grouping val="stacked"/>
        <c:ser>
          <c:idx val="1"/>
          <c:order val="0"/>
          <c:tx>
            <c:strRef>
              <c:f>миграция!$B$22</c:f>
              <c:strCache>
                <c:ptCount val="1"/>
                <c:pt idx="0">
                  <c:v>Женщины</c:v>
                </c:pt>
              </c:strCache>
            </c:strRef>
          </c:tx>
          <c:spPr>
            <a:solidFill>
              <a:schemeClr val="bg1">
                <a:lumMod val="75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миграция!$C$21:$K$21</c:f>
              <c:numCache>
                <c:formatCode>General</c:formatCode>
                <c:ptCount val="9"/>
                <c:pt idx="0">
                  <c:v>2011</c:v>
                </c:pt>
                <c:pt idx="1">
                  <c:v>2012</c:v>
                </c:pt>
                <c:pt idx="2">
                  <c:v>2013</c:v>
                </c:pt>
                <c:pt idx="3">
                  <c:v>2014</c:v>
                </c:pt>
                <c:pt idx="4">
                  <c:v>2015</c:v>
                </c:pt>
                <c:pt idx="5">
                  <c:v>2016</c:v>
                </c:pt>
                <c:pt idx="6">
                  <c:v>2017</c:v>
                </c:pt>
                <c:pt idx="7">
                  <c:v>2018</c:v>
                </c:pt>
                <c:pt idx="8">
                  <c:v>2019</c:v>
                </c:pt>
              </c:numCache>
            </c:numRef>
          </c:cat>
          <c:val>
            <c:numRef>
              <c:f>миграция!$C$22:$K$22</c:f>
              <c:numCache>
                <c:formatCode>General</c:formatCode>
                <c:ptCount val="9"/>
                <c:pt idx="0">
                  <c:v>486</c:v>
                </c:pt>
                <c:pt idx="1">
                  <c:v>632</c:v>
                </c:pt>
                <c:pt idx="2">
                  <c:v>682</c:v>
                </c:pt>
                <c:pt idx="3">
                  <c:v>639</c:v>
                </c:pt>
                <c:pt idx="4">
                  <c:v>562</c:v>
                </c:pt>
                <c:pt idx="5">
                  <c:v>572</c:v>
                </c:pt>
                <c:pt idx="6">
                  <c:v>619</c:v>
                </c:pt>
                <c:pt idx="7">
                  <c:v>569</c:v>
                </c:pt>
                <c:pt idx="8">
                  <c:v>609</c:v>
                </c:pt>
              </c:numCache>
            </c:numRef>
          </c:val>
          <c:extLst xmlns:c16r2="http://schemas.microsoft.com/office/drawing/2015/06/chart">
            <c:ext xmlns:c16="http://schemas.microsoft.com/office/drawing/2014/chart" uri="{C3380CC4-5D6E-409C-BE32-E72D297353CC}">
              <c16:uniqueId val="{00000000-5A64-4C0C-A395-C9EA1B27051F}"/>
            </c:ext>
          </c:extLst>
        </c:ser>
        <c:ser>
          <c:idx val="2"/>
          <c:order val="1"/>
          <c:tx>
            <c:strRef>
              <c:f>миграция!$B$23</c:f>
              <c:strCache>
                <c:ptCount val="1"/>
                <c:pt idx="0">
                  <c:v>Мужчины</c:v>
                </c:pt>
              </c:strCache>
            </c:strRef>
          </c:tx>
          <c:spPr>
            <a:solidFill>
              <a:srgbClr val="02884B"/>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миграция!$C$21:$K$21</c:f>
              <c:numCache>
                <c:formatCode>General</c:formatCode>
                <c:ptCount val="9"/>
                <c:pt idx="0">
                  <c:v>2011</c:v>
                </c:pt>
                <c:pt idx="1">
                  <c:v>2012</c:v>
                </c:pt>
                <c:pt idx="2">
                  <c:v>2013</c:v>
                </c:pt>
                <c:pt idx="3">
                  <c:v>2014</c:v>
                </c:pt>
                <c:pt idx="4">
                  <c:v>2015</c:v>
                </c:pt>
                <c:pt idx="5">
                  <c:v>2016</c:v>
                </c:pt>
                <c:pt idx="6">
                  <c:v>2017</c:v>
                </c:pt>
                <c:pt idx="7">
                  <c:v>2018</c:v>
                </c:pt>
                <c:pt idx="8">
                  <c:v>2019</c:v>
                </c:pt>
              </c:numCache>
            </c:numRef>
          </c:cat>
          <c:val>
            <c:numRef>
              <c:f>миграция!$C$23:$K$23</c:f>
              <c:numCache>
                <c:formatCode>General</c:formatCode>
                <c:ptCount val="9"/>
                <c:pt idx="0">
                  <c:v>489</c:v>
                </c:pt>
                <c:pt idx="1">
                  <c:v>738</c:v>
                </c:pt>
                <c:pt idx="2">
                  <c:v>775</c:v>
                </c:pt>
                <c:pt idx="3">
                  <c:v>591</c:v>
                </c:pt>
                <c:pt idx="4">
                  <c:v>507</c:v>
                </c:pt>
                <c:pt idx="5">
                  <c:v>518</c:v>
                </c:pt>
                <c:pt idx="6">
                  <c:v>610</c:v>
                </c:pt>
                <c:pt idx="7">
                  <c:v>600</c:v>
                </c:pt>
                <c:pt idx="8">
                  <c:v>540</c:v>
                </c:pt>
              </c:numCache>
            </c:numRef>
          </c:val>
          <c:extLst xmlns:c16r2="http://schemas.microsoft.com/office/drawing/2015/06/chart">
            <c:ext xmlns:c16="http://schemas.microsoft.com/office/drawing/2014/chart" uri="{C3380CC4-5D6E-409C-BE32-E72D297353CC}">
              <c16:uniqueId val="{00000001-5A64-4C0C-A395-C9EA1B27051F}"/>
            </c:ext>
          </c:extLst>
        </c:ser>
        <c:dLbls/>
        <c:gapWidth val="55"/>
        <c:overlap val="100"/>
        <c:axId val="110914176"/>
        <c:axId val="110920064"/>
      </c:barChart>
      <c:catAx>
        <c:axId val="110914176"/>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crossAx val="110920064"/>
        <c:crosses val="autoZero"/>
        <c:auto val="1"/>
        <c:lblAlgn val="ctr"/>
        <c:lblOffset val="100"/>
      </c:catAx>
      <c:valAx>
        <c:axId val="110920064"/>
        <c:scaling>
          <c:orientation val="minMax"/>
        </c:scaling>
        <c:delete val="1"/>
        <c:axPos val="l"/>
        <c:majorGridlines>
          <c:spPr>
            <a:ln w="9525" cap="flat" cmpd="sng" algn="ctr">
              <a:noFill/>
              <a:round/>
            </a:ln>
            <a:effectLst/>
          </c:spPr>
        </c:majorGridlines>
        <c:numFmt formatCode="General" sourceLinked="1"/>
        <c:majorTickMark val="none"/>
        <c:tickLblPos val="none"/>
        <c:crossAx val="110914176"/>
        <c:crosses val="autoZero"/>
        <c:crossBetween val="between"/>
      </c:valAx>
      <c:spPr>
        <a:noFill/>
        <a:ln>
          <a:noFill/>
        </a:ln>
        <a:effectLst/>
      </c:spPr>
    </c:plotArea>
    <c:legend>
      <c:legendPos val="r"/>
      <c:layout/>
      <c:spPr>
        <a:noFill/>
        <a:ln>
          <a:noFill/>
        </a:ln>
        <a:effectLst/>
      </c:spPr>
      <c:txPr>
        <a:bodyPr rot="0" spcFirstLastPara="1" vertOverflow="ellipsis" vert="horz" wrap="square" anchor="ctr" anchorCtr="1"/>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legend>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13.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just" defTabSz="1422637" rtl="0" fontAlgn="auto">
              <a:lnSpc>
                <a:spcPts val="1500"/>
              </a:lnSpc>
              <a:spcBef>
                <a:spcPts val="600"/>
              </a:spcBef>
              <a:spcAft>
                <a:spcPts val="0"/>
              </a:spcAft>
              <a:defRPr lang="ru-RU" sz="1100" b="1" i="0" u="none" strike="noStrike" kern="0" spc="15" baseline="0">
                <a:solidFill>
                  <a:schemeClr val="tx1">
                    <a:lumMod val="75000"/>
                    <a:lumOff val="25000"/>
                  </a:schemeClr>
                </a:solidFill>
                <a:latin typeface="PF Din Text Comp Pro" panose="02000506020000020004"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ЧИСЛО ВЫБЫВШИХ, ЧЕЛ.</a:t>
            </a:r>
          </a:p>
        </c:rich>
      </c:tx>
      <c:layout/>
      <c:spPr>
        <a:noFill/>
        <a:ln>
          <a:noFill/>
        </a:ln>
        <a:effectLst/>
      </c:spPr>
    </c:title>
    <c:plotArea>
      <c:layout/>
      <c:barChart>
        <c:barDir val="col"/>
        <c:grouping val="stacked"/>
        <c:ser>
          <c:idx val="0"/>
          <c:order val="0"/>
          <c:tx>
            <c:strRef>
              <c:f>миграция!$B$48</c:f>
              <c:strCache>
                <c:ptCount val="1"/>
                <c:pt idx="0">
                  <c:v>Женщины</c:v>
                </c:pt>
              </c:strCache>
            </c:strRef>
          </c:tx>
          <c:spPr>
            <a:solidFill>
              <a:schemeClr val="bg1">
                <a:lumMod val="75000"/>
              </a:schemeClr>
            </a:solidFill>
            <a:ln>
              <a:noFill/>
            </a:ln>
            <a:effectLst/>
          </c:spPr>
          <c:dLbls>
            <c:spPr>
              <a:noFill/>
              <a:ln>
                <a:noFill/>
              </a:ln>
              <a:effectLst/>
            </c:spPr>
            <c:txPr>
              <a:bodyPr rot="0" spcFirstLastPara="1" vertOverflow="ellipsis" vert="horz" wrap="square" anchor="ctr" anchorCtr="1"/>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миграция!$C$47:$K$47</c:f>
              <c:numCache>
                <c:formatCode>General</c:formatCode>
                <c:ptCount val="9"/>
                <c:pt idx="0">
                  <c:v>2011</c:v>
                </c:pt>
                <c:pt idx="1">
                  <c:v>2012</c:v>
                </c:pt>
                <c:pt idx="2">
                  <c:v>2013</c:v>
                </c:pt>
                <c:pt idx="3">
                  <c:v>2014</c:v>
                </c:pt>
                <c:pt idx="4">
                  <c:v>2015</c:v>
                </c:pt>
                <c:pt idx="5">
                  <c:v>2016</c:v>
                </c:pt>
                <c:pt idx="6">
                  <c:v>2017</c:v>
                </c:pt>
                <c:pt idx="7">
                  <c:v>2018</c:v>
                </c:pt>
                <c:pt idx="8">
                  <c:v>2019</c:v>
                </c:pt>
              </c:numCache>
            </c:numRef>
          </c:cat>
          <c:val>
            <c:numRef>
              <c:f>миграция!$C$48:$K$48</c:f>
              <c:numCache>
                <c:formatCode>General</c:formatCode>
                <c:ptCount val="9"/>
                <c:pt idx="0">
                  <c:v>422</c:v>
                </c:pt>
                <c:pt idx="1">
                  <c:v>521</c:v>
                </c:pt>
                <c:pt idx="2">
                  <c:v>625</c:v>
                </c:pt>
                <c:pt idx="3">
                  <c:v>641</c:v>
                </c:pt>
                <c:pt idx="4">
                  <c:v>654</c:v>
                </c:pt>
                <c:pt idx="5">
                  <c:v>649</c:v>
                </c:pt>
                <c:pt idx="6">
                  <c:v>734</c:v>
                </c:pt>
                <c:pt idx="7">
                  <c:v>647</c:v>
                </c:pt>
                <c:pt idx="8">
                  <c:v>617</c:v>
                </c:pt>
              </c:numCache>
            </c:numRef>
          </c:val>
          <c:extLst xmlns:c16r2="http://schemas.microsoft.com/office/drawing/2015/06/chart">
            <c:ext xmlns:c16="http://schemas.microsoft.com/office/drawing/2014/chart" uri="{C3380CC4-5D6E-409C-BE32-E72D297353CC}">
              <c16:uniqueId val="{00000000-9047-45B9-B4CD-F91F3D6C841E}"/>
            </c:ext>
          </c:extLst>
        </c:ser>
        <c:ser>
          <c:idx val="1"/>
          <c:order val="1"/>
          <c:tx>
            <c:strRef>
              <c:f>миграция!$B$49</c:f>
              <c:strCache>
                <c:ptCount val="1"/>
                <c:pt idx="0">
                  <c:v>Мужчины</c:v>
                </c:pt>
              </c:strCache>
            </c:strRef>
          </c:tx>
          <c:spPr>
            <a:solidFill>
              <a:srgbClr val="02884B"/>
            </a:solidFill>
            <a:ln>
              <a:noFill/>
            </a:ln>
            <a:effectLst/>
          </c:spPr>
          <c:dLbls>
            <c:spPr>
              <a:noFill/>
              <a:ln>
                <a:noFill/>
              </a:ln>
              <a:effectLst/>
            </c:spPr>
            <c:txPr>
              <a:bodyPr rot="0" spcFirstLastPara="1" vertOverflow="ellipsis" vert="horz" wrap="square" anchor="ctr" anchorCtr="1"/>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миграция!$C$47:$K$47</c:f>
              <c:numCache>
                <c:formatCode>General</c:formatCode>
                <c:ptCount val="9"/>
                <c:pt idx="0">
                  <c:v>2011</c:v>
                </c:pt>
                <c:pt idx="1">
                  <c:v>2012</c:v>
                </c:pt>
                <c:pt idx="2">
                  <c:v>2013</c:v>
                </c:pt>
                <c:pt idx="3">
                  <c:v>2014</c:v>
                </c:pt>
                <c:pt idx="4">
                  <c:v>2015</c:v>
                </c:pt>
                <c:pt idx="5">
                  <c:v>2016</c:v>
                </c:pt>
                <c:pt idx="6">
                  <c:v>2017</c:v>
                </c:pt>
                <c:pt idx="7">
                  <c:v>2018</c:v>
                </c:pt>
                <c:pt idx="8">
                  <c:v>2019</c:v>
                </c:pt>
              </c:numCache>
            </c:numRef>
          </c:cat>
          <c:val>
            <c:numRef>
              <c:f>миграция!$C$49:$K$49</c:f>
              <c:numCache>
                <c:formatCode>General</c:formatCode>
                <c:ptCount val="9"/>
                <c:pt idx="0">
                  <c:v>370</c:v>
                </c:pt>
                <c:pt idx="1">
                  <c:v>491</c:v>
                </c:pt>
                <c:pt idx="2">
                  <c:v>687</c:v>
                </c:pt>
                <c:pt idx="3">
                  <c:v>695</c:v>
                </c:pt>
                <c:pt idx="4">
                  <c:v>587</c:v>
                </c:pt>
                <c:pt idx="5">
                  <c:v>573</c:v>
                </c:pt>
                <c:pt idx="6">
                  <c:v>599</c:v>
                </c:pt>
                <c:pt idx="7">
                  <c:v>611</c:v>
                </c:pt>
                <c:pt idx="8">
                  <c:v>495</c:v>
                </c:pt>
              </c:numCache>
            </c:numRef>
          </c:val>
          <c:extLst xmlns:c16r2="http://schemas.microsoft.com/office/drawing/2015/06/chart">
            <c:ext xmlns:c16="http://schemas.microsoft.com/office/drawing/2014/chart" uri="{C3380CC4-5D6E-409C-BE32-E72D297353CC}">
              <c16:uniqueId val="{00000001-9047-45B9-B4CD-F91F3D6C841E}"/>
            </c:ext>
          </c:extLst>
        </c:ser>
        <c:dLbls/>
        <c:gapWidth val="55"/>
        <c:overlap val="100"/>
        <c:axId val="110955520"/>
        <c:axId val="110973696"/>
      </c:barChart>
      <c:catAx>
        <c:axId val="110955520"/>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crossAx val="110973696"/>
        <c:crosses val="autoZero"/>
        <c:auto val="1"/>
        <c:lblAlgn val="ctr"/>
        <c:lblOffset val="100"/>
      </c:catAx>
      <c:valAx>
        <c:axId val="110973696"/>
        <c:scaling>
          <c:orientation val="minMax"/>
        </c:scaling>
        <c:delete val="1"/>
        <c:axPos val="l"/>
        <c:numFmt formatCode="General" sourceLinked="1"/>
        <c:majorTickMark val="none"/>
        <c:tickLblPos val="none"/>
        <c:crossAx val="110955520"/>
        <c:crosses val="autoZero"/>
        <c:crossBetween val="between"/>
      </c:valAx>
      <c:spPr>
        <a:noFill/>
        <a:ln w="25400">
          <a:noFill/>
        </a:ln>
        <a:effectLst/>
      </c:spPr>
    </c:plotArea>
    <c:legend>
      <c:legendPos val="r"/>
      <c:layout/>
      <c:spPr>
        <a:noFill/>
        <a:ln>
          <a:noFill/>
        </a:ln>
        <a:effectLst/>
      </c:spPr>
      <c:txPr>
        <a:bodyPr rot="0" spcFirstLastPara="1" vertOverflow="ellipsis" vert="horz" wrap="square" anchor="ctr" anchorCtr="1"/>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legend>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externalData r:id="rId1"/>
</c:chartSpace>
</file>

<file path=ppt/charts/chart14.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defTabSz="1422637" rtl="0" fontAlgn="auto">
              <a:lnSpc>
                <a:spcPts val="1500"/>
              </a:lnSpc>
              <a:spcBef>
                <a:spcPts val="600"/>
              </a:spcBef>
              <a:spcAft>
                <a:spcPts val="0"/>
              </a:spcAft>
              <a:defRPr lang="ru-RU" sz="1100" b="1" i="0" u="none" strike="noStrike" kern="0" spc="15" baseline="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СТРУКТУРА ПРИБЫВШЕГО НАСЕЛЕНИЯ, ЧЕЛ.</a:t>
            </a:r>
          </a:p>
        </c:rich>
      </c:tx>
      <c:layout/>
      <c:spPr>
        <a:noFill/>
        <a:ln>
          <a:noFill/>
        </a:ln>
        <a:effectLst/>
      </c:spPr>
    </c:title>
    <c:plotArea>
      <c:layout/>
      <c:barChart>
        <c:barDir val="col"/>
        <c:grouping val="stacked"/>
        <c:ser>
          <c:idx val="0"/>
          <c:order val="0"/>
          <c:tx>
            <c:strRef>
              <c:f>'Первый лист'!$A$3</c:f>
              <c:strCache>
                <c:ptCount val="1"/>
                <c:pt idx="0">
                  <c:v>трудоспособный возраст</c:v>
                </c:pt>
              </c:strCache>
            </c:strRef>
          </c:tx>
          <c:spPr>
            <a:solidFill>
              <a:schemeClr val="bg1">
                <a:lumMod val="75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лист'!$B$2:$C$2</c:f>
              <c:numCache>
                <c:formatCode>General</c:formatCode>
                <c:ptCount val="2"/>
                <c:pt idx="0">
                  <c:v>2015</c:v>
                </c:pt>
                <c:pt idx="1">
                  <c:v>2019</c:v>
                </c:pt>
              </c:numCache>
            </c:numRef>
          </c:cat>
          <c:val>
            <c:numRef>
              <c:f>'Первый лист'!$B$3:$C$3</c:f>
              <c:numCache>
                <c:formatCode>General</c:formatCode>
                <c:ptCount val="2"/>
                <c:pt idx="0">
                  <c:v>724</c:v>
                </c:pt>
                <c:pt idx="1">
                  <c:v>758</c:v>
                </c:pt>
              </c:numCache>
            </c:numRef>
          </c:val>
          <c:extLst xmlns:c16r2="http://schemas.microsoft.com/office/drawing/2015/06/chart">
            <c:ext xmlns:c16="http://schemas.microsoft.com/office/drawing/2014/chart" uri="{C3380CC4-5D6E-409C-BE32-E72D297353CC}">
              <c16:uniqueId val="{00000000-D6C2-4168-B1B0-B3DD7806ACA9}"/>
            </c:ext>
          </c:extLst>
        </c:ser>
        <c:ser>
          <c:idx val="1"/>
          <c:order val="1"/>
          <c:tx>
            <c:strRef>
              <c:f>'Первый лист'!$A$4</c:f>
              <c:strCache>
                <c:ptCount val="1"/>
                <c:pt idx="0">
                  <c:v>старше трудоспособного возраста</c:v>
                </c:pt>
              </c:strCache>
            </c:strRef>
          </c:tx>
          <c:spPr>
            <a:solidFill>
              <a:srgbClr val="02884B"/>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лист'!$B$2:$C$2</c:f>
              <c:numCache>
                <c:formatCode>General</c:formatCode>
                <c:ptCount val="2"/>
                <c:pt idx="0">
                  <c:v>2015</c:v>
                </c:pt>
                <c:pt idx="1">
                  <c:v>2019</c:v>
                </c:pt>
              </c:numCache>
            </c:numRef>
          </c:cat>
          <c:val>
            <c:numRef>
              <c:f>'Первый лист'!$B$4:$C$4</c:f>
              <c:numCache>
                <c:formatCode>General</c:formatCode>
                <c:ptCount val="2"/>
                <c:pt idx="0">
                  <c:v>152</c:v>
                </c:pt>
                <c:pt idx="1">
                  <c:v>164</c:v>
                </c:pt>
              </c:numCache>
            </c:numRef>
          </c:val>
          <c:extLst xmlns:c16r2="http://schemas.microsoft.com/office/drawing/2015/06/chart">
            <c:ext xmlns:c16="http://schemas.microsoft.com/office/drawing/2014/chart" uri="{C3380CC4-5D6E-409C-BE32-E72D297353CC}">
              <c16:uniqueId val="{00000001-D6C2-4168-B1B0-B3DD7806ACA9}"/>
            </c:ext>
          </c:extLst>
        </c:ser>
        <c:dLbls/>
        <c:gapWidth val="55"/>
        <c:overlap val="100"/>
        <c:axId val="111009152"/>
        <c:axId val="111019136"/>
      </c:barChart>
      <c:catAx>
        <c:axId val="111009152"/>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crossAx val="111019136"/>
        <c:crosses val="autoZero"/>
        <c:auto val="1"/>
        <c:lblAlgn val="ctr"/>
        <c:lblOffset val="100"/>
      </c:catAx>
      <c:valAx>
        <c:axId val="111019136"/>
        <c:scaling>
          <c:orientation val="minMax"/>
        </c:scaling>
        <c:delete val="1"/>
        <c:axPos val="l"/>
        <c:numFmt formatCode="General" sourceLinked="1"/>
        <c:majorTickMark val="none"/>
        <c:tickLblPos val="none"/>
        <c:crossAx val="111009152"/>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15.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defTabSz="1422637" rtl="0" fontAlgn="auto">
              <a:lnSpc>
                <a:spcPts val="1500"/>
              </a:lnSpc>
              <a:spcBef>
                <a:spcPts val="0"/>
              </a:spcBef>
              <a:spcAft>
                <a:spcPts val="0"/>
              </a:spcAft>
              <a:defRPr lang="ru-RU" sz="1100" b="1" i="0" u="none" strike="noStrike" kern="0" spc="15" baseline="0" dirty="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СТРУКТУРА ВЫБЫВШЕГО</a:t>
            </a:r>
          </a:p>
          <a:p>
            <a:pPr algn="ctr" defTabSz="1422637" rtl="0" fontAlgn="auto">
              <a:lnSpc>
                <a:spcPts val="1500"/>
              </a:lnSpc>
              <a:spcBef>
                <a:spcPts val="0"/>
              </a:spcBef>
              <a:spcAft>
                <a:spcPts val="0"/>
              </a:spcAft>
              <a:defRPr lang="ru-RU" sz="1100" b="1" i="0" u="none" strike="noStrike" kern="0" spc="15" baseline="0" dirty="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 НАСЕЛЕНИЯ, ЧЕЛ.</a:t>
            </a:r>
          </a:p>
        </c:rich>
      </c:tx>
      <c:layout>
        <c:manualLayout>
          <c:xMode val="edge"/>
          <c:yMode val="edge"/>
          <c:x val="0.60164276058679111"/>
          <c:y val="0.12309111111111125"/>
        </c:manualLayout>
      </c:layout>
      <c:spPr>
        <a:noFill/>
        <a:ln>
          <a:noFill/>
        </a:ln>
        <a:effectLst/>
      </c:spPr>
    </c:title>
    <c:plotArea>
      <c:layout>
        <c:manualLayout>
          <c:layoutTarget val="inner"/>
          <c:xMode val="edge"/>
          <c:yMode val="edge"/>
          <c:x val="0.54094035840710364"/>
          <c:y val="0.27277333333333326"/>
          <c:w val="0.44458162205318624"/>
          <c:h val="0.44840834793581191"/>
        </c:manualLayout>
      </c:layout>
      <c:barChart>
        <c:barDir val="col"/>
        <c:grouping val="stacked"/>
        <c:ser>
          <c:idx val="0"/>
          <c:order val="0"/>
          <c:tx>
            <c:strRef>
              <c:f>'Первый лист'!$A$7</c:f>
              <c:strCache>
                <c:ptCount val="1"/>
                <c:pt idx="0">
                  <c:v>трудоспособный возраст</c:v>
                </c:pt>
              </c:strCache>
            </c:strRef>
          </c:tx>
          <c:spPr>
            <a:solidFill>
              <a:schemeClr val="bg1">
                <a:lumMod val="75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лист'!$B$2:$C$2</c:f>
              <c:numCache>
                <c:formatCode>General</c:formatCode>
                <c:ptCount val="2"/>
                <c:pt idx="0">
                  <c:v>2015</c:v>
                </c:pt>
                <c:pt idx="1">
                  <c:v>2019</c:v>
                </c:pt>
              </c:numCache>
            </c:numRef>
          </c:cat>
          <c:val>
            <c:numRef>
              <c:f>'Первый лист'!$B$7:$C$7</c:f>
              <c:numCache>
                <c:formatCode>General</c:formatCode>
                <c:ptCount val="2"/>
                <c:pt idx="0">
                  <c:v>920</c:v>
                </c:pt>
                <c:pt idx="1">
                  <c:v>723</c:v>
                </c:pt>
              </c:numCache>
            </c:numRef>
          </c:val>
          <c:extLst xmlns:c16r2="http://schemas.microsoft.com/office/drawing/2015/06/chart">
            <c:ext xmlns:c16="http://schemas.microsoft.com/office/drawing/2014/chart" uri="{C3380CC4-5D6E-409C-BE32-E72D297353CC}">
              <c16:uniqueId val="{00000000-0E17-4397-9042-22F7AE73A6FB}"/>
            </c:ext>
          </c:extLst>
        </c:ser>
        <c:ser>
          <c:idx val="1"/>
          <c:order val="1"/>
          <c:tx>
            <c:strRef>
              <c:f>'Первый лист'!$A$8</c:f>
              <c:strCache>
                <c:ptCount val="1"/>
                <c:pt idx="0">
                  <c:v>старше трудоспособного возраста</c:v>
                </c:pt>
              </c:strCache>
            </c:strRef>
          </c:tx>
          <c:spPr>
            <a:solidFill>
              <a:srgbClr val="02884B"/>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лист'!$B$2:$C$2</c:f>
              <c:numCache>
                <c:formatCode>General</c:formatCode>
                <c:ptCount val="2"/>
                <c:pt idx="0">
                  <c:v>2015</c:v>
                </c:pt>
                <c:pt idx="1">
                  <c:v>2019</c:v>
                </c:pt>
              </c:numCache>
            </c:numRef>
          </c:cat>
          <c:val>
            <c:numRef>
              <c:f>'Первый лист'!$B$8:$C$8</c:f>
              <c:numCache>
                <c:formatCode>General</c:formatCode>
                <c:ptCount val="2"/>
                <c:pt idx="0">
                  <c:v>137</c:v>
                </c:pt>
                <c:pt idx="1">
                  <c:v>175</c:v>
                </c:pt>
              </c:numCache>
            </c:numRef>
          </c:val>
          <c:extLst xmlns:c16r2="http://schemas.microsoft.com/office/drawing/2015/06/chart">
            <c:ext xmlns:c16="http://schemas.microsoft.com/office/drawing/2014/chart" uri="{C3380CC4-5D6E-409C-BE32-E72D297353CC}">
              <c16:uniqueId val="{00000001-0E17-4397-9042-22F7AE73A6FB}"/>
            </c:ext>
          </c:extLst>
        </c:ser>
        <c:dLbls>
          <c:showVal val="1"/>
        </c:dLbls>
        <c:gapWidth val="75"/>
        <c:overlap val="100"/>
        <c:axId val="111062400"/>
        <c:axId val="111076480"/>
      </c:barChart>
      <c:catAx>
        <c:axId val="111062400"/>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crossAx val="111076480"/>
        <c:crosses val="autoZero"/>
        <c:auto val="1"/>
        <c:lblAlgn val="ctr"/>
        <c:lblOffset val="100"/>
      </c:catAx>
      <c:valAx>
        <c:axId val="111076480"/>
        <c:scaling>
          <c:orientation val="minMax"/>
        </c:scaling>
        <c:delete val="1"/>
        <c:axPos val="l"/>
        <c:numFmt formatCode="General" sourceLinked="1"/>
        <c:majorTickMark val="none"/>
        <c:tickLblPos val="none"/>
        <c:crossAx val="111062400"/>
        <c:crosses val="autoZero"/>
        <c:crossBetween val="between"/>
      </c:valAx>
      <c:spPr>
        <a:noFill/>
        <a:ln>
          <a:noFill/>
        </a:ln>
        <a:effectLst/>
      </c:spPr>
    </c:plotArea>
    <c:legend>
      <c:legendPos val="b"/>
      <c:layout>
        <c:manualLayout>
          <c:xMode val="edge"/>
          <c:yMode val="edge"/>
          <c:x val="0.22328203712588371"/>
          <c:y val="0.84010388888888954"/>
          <c:w val="0.55343592574823186"/>
          <c:h val="0.10345166666666665"/>
        </c:manualLayout>
      </c:layout>
      <c:spPr>
        <a:noFill/>
        <a:ln>
          <a:noFill/>
        </a:ln>
        <a:effectLst/>
      </c:spPr>
      <c:txPr>
        <a:bodyPr rot="0" spcFirstLastPara="1" vertOverflow="ellipsis" vert="horz" wrap="square" anchor="ctr" anchorCtr="1"/>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legend>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16.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rtl="0">
              <a:defRPr lang="ru-RU" sz="960" b="0" i="0" u="none" strike="noStrike" kern="1200" spc="0" baseline="0">
                <a:solidFill>
                  <a:prstClr val="black"/>
                </a:solidFill>
                <a:latin typeface="PF Din Text Comp Pro" panose="02000506020000020004" pitchFamily="2" charset="0"/>
                <a:ea typeface="+mn-ea"/>
                <a:cs typeface="+mn-cs"/>
              </a:defRPr>
            </a:pPr>
            <a:r>
              <a:rPr lang="ru-RU" sz="960" b="0" i="0" u="none" strike="noStrike" kern="1200" spc="0" baseline="0" dirty="0">
                <a:solidFill>
                  <a:prstClr val="black"/>
                </a:solidFill>
                <a:latin typeface="PF Din Text Comp Pro" panose="02000506020000020004" pitchFamily="2" charset="0"/>
                <a:ea typeface="+mn-ea"/>
                <a:cs typeface="+mn-cs"/>
              </a:rPr>
              <a:t>Нягань, чел.</a:t>
            </a:r>
          </a:p>
        </c:rich>
      </c:tx>
      <c:layout>
        <c:manualLayout>
          <c:xMode val="edge"/>
          <c:yMode val="edge"/>
          <c:x val="0.32419444444444473"/>
          <c:y val="1.0166097910765582E-2"/>
        </c:manualLayout>
      </c:layout>
      <c:spPr>
        <a:noFill/>
        <a:ln>
          <a:noFill/>
        </a:ln>
        <a:effectLst/>
      </c:spPr>
    </c:title>
    <c:plotArea>
      <c:layout>
        <c:manualLayout>
          <c:layoutTarget val="inner"/>
          <c:xMode val="edge"/>
          <c:yMode val="edge"/>
          <c:x val="8.8194444444444631E-2"/>
          <c:y val="0.485926767546352"/>
          <c:w val="0.8059722222222222"/>
          <c:h val="0.23658126720668682"/>
        </c:manualLayout>
      </c:layout>
      <c:barChart>
        <c:barDir val="col"/>
        <c:grouping val="clustered"/>
        <c:ser>
          <c:idx val="0"/>
          <c:order val="0"/>
          <c:tx>
            <c:strRef>
              <c:f>'Первый лист'!$A$23</c:f>
              <c:strCache>
                <c:ptCount val="1"/>
                <c:pt idx="0">
                  <c:v>миграционный прирост</c:v>
                </c:pt>
              </c:strCache>
            </c:strRef>
          </c:tx>
          <c:spPr>
            <a:solidFill>
              <a:schemeClr val="bg1">
                <a:lumMod val="75000"/>
              </a:schemeClr>
            </a:solidFill>
            <a:ln>
              <a:noFill/>
            </a:ln>
            <a:effectLst/>
          </c:spPr>
          <c:dLbls>
            <c:dLbl>
              <c:idx val="0"/>
              <c:layout>
                <c:manualLayout>
                  <c:x val="8.8194444444444613E-3"/>
                  <c:y val="0.40164925969036874"/>
                </c:manualLayout>
              </c:layout>
              <c:showVal val="1"/>
              <c:extLst xmlns:c16r2="http://schemas.microsoft.com/office/drawing/2015/06/chart">
                <c:ext xmlns:c16="http://schemas.microsoft.com/office/drawing/2014/chart" uri="{C3380CC4-5D6E-409C-BE32-E72D297353CC}">
                  <c16:uniqueId val="{00000002-5090-4AB0-87C7-27EFC65FEC8B}"/>
                </c:ext>
                <c:ext xmlns:c15="http://schemas.microsoft.com/office/drawing/2012/chart" uri="{CE6537A1-D6FC-4f65-9D91-7224C49458BB}"/>
              </c:extLst>
            </c:dLbl>
            <c:dLbl>
              <c:idx val="1"/>
              <c:layout>
                <c:manualLayout>
                  <c:x val="-3.8611111111111176E-4"/>
                  <c:y val="0.32841779921261494"/>
                </c:manualLayout>
              </c:layout>
              <c:showVal val="1"/>
              <c:extLst xmlns:c16r2="http://schemas.microsoft.com/office/drawing/2015/06/chart">
                <c:ext xmlns:c16="http://schemas.microsoft.com/office/drawing/2014/chart" uri="{C3380CC4-5D6E-409C-BE32-E72D297353CC}">
                  <c16:uniqueId val="{00000003-5090-4AB0-87C7-27EFC65FEC8B}"/>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0">
                <a:spAutoFit/>
              </a:bodyPr>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лист'!$B$22:$C$22</c:f>
              <c:numCache>
                <c:formatCode>General</c:formatCode>
                <c:ptCount val="2"/>
                <c:pt idx="0">
                  <c:v>2011</c:v>
                </c:pt>
                <c:pt idx="1">
                  <c:v>2019</c:v>
                </c:pt>
              </c:numCache>
            </c:numRef>
          </c:cat>
          <c:val>
            <c:numRef>
              <c:f>'Первый лист'!$B$23:$C$23</c:f>
              <c:numCache>
                <c:formatCode>General</c:formatCode>
                <c:ptCount val="2"/>
                <c:pt idx="0">
                  <c:v>-133</c:v>
                </c:pt>
                <c:pt idx="1">
                  <c:v>-72</c:v>
                </c:pt>
              </c:numCache>
            </c:numRef>
          </c:val>
          <c:extLst xmlns:c16r2="http://schemas.microsoft.com/office/drawing/2015/06/chart">
            <c:ext xmlns:c16="http://schemas.microsoft.com/office/drawing/2014/chart" uri="{C3380CC4-5D6E-409C-BE32-E72D297353CC}">
              <c16:uniqueId val="{00000000-5090-4AB0-87C7-27EFC65FEC8B}"/>
            </c:ext>
          </c:extLst>
        </c:ser>
        <c:dLbls/>
        <c:gapWidth val="219"/>
        <c:overlap val="-27"/>
        <c:axId val="53779456"/>
        <c:axId val="53789440"/>
      </c:barChart>
      <c:catAx>
        <c:axId val="53779456"/>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800" b="0" i="0" u="none" strike="noStrike" kern="1200" baseline="0">
                <a:solidFill>
                  <a:schemeClr val="tx1"/>
                </a:solidFill>
                <a:latin typeface="PF Din Text Comp Pro" panose="02000506020000020004" pitchFamily="2" charset="0"/>
                <a:ea typeface="+mn-ea"/>
                <a:cs typeface="+mn-cs"/>
              </a:defRPr>
            </a:pPr>
            <a:endParaRPr lang="ru-RU"/>
          </a:p>
        </c:txPr>
        <c:crossAx val="53789440"/>
        <c:crosses val="autoZero"/>
        <c:auto val="1"/>
        <c:lblAlgn val="ctr"/>
        <c:lblOffset val="100"/>
      </c:catAx>
      <c:valAx>
        <c:axId val="53789440"/>
        <c:scaling>
          <c:orientation val="minMax"/>
        </c:scaling>
        <c:delete val="1"/>
        <c:axPos val="l"/>
        <c:numFmt formatCode="General" sourceLinked="1"/>
        <c:majorTickMark val="none"/>
        <c:tickLblPos val="none"/>
        <c:crossAx val="53779456"/>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17.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just" defTabSz="1422637" rtl="0" fontAlgn="auto">
              <a:lnSpc>
                <a:spcPts val="1500"/>
              </a:lnSpc>
              <a:spcBef>
                <a:spcPts val="600"/>
              </a:spcBef>
              <a:spcAft>
                <a:spcPts val="0"/>
              </a:spcAft>
              <a:defRPr lang="ru-RU" sz="1100" b="1" i="0" u="none" strike="noStrike" kern="0" spc="15" baseline="0" dirty="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УРОВЕНЬ СРЕДНЕЙ НАЧИСЛЕННОЙ ЗАРАБОТНОЙ ПЛАТЫ В 2019 ГОДУ, РУБ.</a:t>
            </a:r>
          </a:p>
        </c:rich>
      </c:tx>
      <c:layout/>
      <c:spPr>
        <a:noFill/>
        <a:ln>
          <a:noFill/>
        </a:ln>
        <a:effectLst/>
      </c:spPr>
    </c:title>
    <c:plotArea>
      <c:layout>
        <c:manualLayout>
          <c:layoutTarget val="inner"/>
          <c:xMode val="edge"/>
          <c:yMode val="edge"/>
          <c:x val="0.2083720444211512"/>
          <c:y val="0.17212962962962927"/>
          <c:w val="0.74770720502806265"/>
          <c:h val="0.75837171958695215"/>
        </c:manualLayout>
      </c:layout>
      <c:barChart>
        <c:barDir val="bar"/>
        <c:grouping val="clustered"/>
        <c:ser>
          <c:idx val="0"/>
          <c:order val="0"/>
          <c:spPr>
            <a:solidFill>
              <a:srgbClr val="4BADD9"/>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занятость!$B$100:$B$109</c:f>
              <c:strCache>
                <c:ptCount val="10"/>
                <c:pt idx="0">
                  <c:v>Верхняя Салда</c:v>
                </c:pt>
                <c:pt idx="1">
                  <c:v>Тутаев</c:v>
                </c:pt>
                <c:pt idx="2">
                  <c:v>Выкса</c:v>
                </c:pt>
                <c:pt idx="3">
                  <c:v>Боровичи</c:v>
                </c:pt>
                <c:pt idx="4">
                  <c:v>Нягань</c:v>
                </c:pt>
                <c:pt idx="5">
                  <c:v>Волховский МР</c:v>
                </c:pt>
                <c:pt idx="6">
                  <c:v>Волхов</c:v>
                </c:pt>
                <c:pt idx="7">
                  <c:v>Ленинградская область</c:v>
                </c:pt>
                <c:pt idx="8">
                  <c:v>Алапаевск</c:v>
                </c:pt>
                <c:pt idx="9">
                  <c:v>Средний показатель по РФ</c:v>
                </c:pt>
              </c:strCache>
            </c:strRef>
          </c:cat>
          <c:val>
            <c:numRef>
              <c:f>занятость!$C$100:$C$109</c:f>
              <c:numCache>
                <c:formatCode>0.0</c:formatCode>
                <c:ptCount val="10"/>
                <c:pt idx="0">
                  <c:v>32550</c:v>
                </c:pt>
                <c:pt idx="1">
                  <c:v>34074</c:v>
                </c:pt>
                <c:pt idx="2">
                  <c:v>35162</c:v>
                </c:pt>
                <c:pt idx="3">
                  <c:v>40047</c:v>
                </c:pt>
                <c:pt idx="4">
                  <c:v>42556</c:v>
                </c:pt>
                <c:pt idx="5">
                  <c:v>43025.8</c:v>
                </c:pt>
                <c:pt idx="6">
                  <c:v>44367</c:v>
                </c:pt>
                <c:pt idx="7">
                  <c:v>44762</c:v>
                </c:pt>
                <c:pt idx="8">
                  <c:v>45694</c:v>
                </c:pt>
                <c:pt idx="9">
                  <c:v>47867</c:v>
                </c:pt>
              </c:numCache>
            </c:numRef>
          </c:val>
          <c:extLst xmlns:c16r2="http://schemas.microsoft.com/office/drawing/2015/06/chart">
            <c:ext xmlns:c16="http://schemas.microsoft.com/office/drawing/2014/chart" uri="{C3380CC4-5D6E-409C-BE32-E72D297353CC}">
              <c16:uniqueId val="{00000000-3B85-4EE2-8D21-BC277297166F}"/>
            </c:ext>
          </c:extLst>
        </c:ser>
        <c:dLbls/>
        <c:gapWidth val="182"/>
        <c:axId val="53904896"/>
        <c:axId val="53906432"/>
      </c:barChart>
      <c:catAx>
        <c:axId val="53904896"/>
        <c:scaling>
          <c:orientation val="minMax"/>
        </c:scaling>
        <c:axPos val="l"/>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crossAx val="53906432"/>
        <c:crosses val="autoZero"/>
        <c:auto val="1"/>
        <c:lblAlgn val="ctr"/>
        <c:lblOffset val="100"/>
      </c:catAx>
      <c:valAx>
        <c:axId val="53906432"/>
        <c:scaling>
          <c:orientation val="minMax"/>
        </c:scaling>
        <c:delete val="1"/>
        <c:axPos val="b"/>
        <c:numFmt formatCode="0.0" sourceLinked="1"/>
        <c:majorTickMark val="none"/>
        <c:tickLblPos val="none"/>
        <c:crossAx val="53904896"/>
        <c:crosses val="autoZero"/>
        <c:crossBetween val="between"/>
      </c:valAx>
      <c:spPr>
        <a:noFill/>
        <a:ln w="25400">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18.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just" defTabSz="1422637" rtl="0" fontAlgn="auto">
              <a:lnSpc>
                <a:spcPts val="1500"/>
              </a:lnSpc>
              <a:spcBef>
                <a:spcPts val="600"/>
              </a:spcBef>
              <a:spcAft>
                <a:spcPts val="0"/>
              </a:spcAft>
              <a:defRPr lang="ru-RU" sz="1100" b="1" i="0" u="none" strike="noStrike" kern="0" spc="15" baseline="0" dirty="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СТРУКТУРА ЗАНЯТОСТИ НАСЕЛЕНИЯ В 2019 ГОДУ, %</a:t>
            </a:r>
          </a:p>
        </c:rich>
      </c:tx>
      <c:layout/>
      <c:spPr>
        <a:noFill/>
        <a:ln>
          <a:noFill/>
        </a:ln>
        <a:effectLst/>
      </c:spPr>
    </c:title>
    <c:plotArea>
      <c:layout>
        <c:manualLayout>
          <c:layoutTarget val="inner"/>
          <c:xMode val="edge"/>
          <c:yMode val="edge"/>
          <c:x val="2.6091168636297291E-2"/>
          <c:y val="9.0854655472217674E-2"/>
          <c:w val="0.39393143570815281"/>
          <c:h val="0.85231945678875265"/>
        </c:manualLayout>
      </c:layout>
      <c:barChart>
        <c:barDir val="col"/>
        <c:grouping val="percentStacked"/>
        <c:ser>
          <c:idx val="0"/>
          <c:order val="0"/>
          <c:tx>
            <c:strRef>
              <c:f>занятость!$B$57</c:f>
              <c:strCache>
                <c:ptCount val="1"/>
                <c:pt idx="0">
                  <c:v>добыча полезных ископаемых</c:v>
                </c:pt>
              </c:strCache>
            </c:strRef>
          </c:tx>
          <c:spPr>
            <a:solidFill>
              <a:schemeClr val="accent6"/>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занятость!$C$56</c:f>
              <c:numCache>
                <c:formatCode>0.00%</c:formatCode>
                <c:ptCount val="1"/>
                <c:pt idx="0">
                  <c:v>4.7918043621943277E-3</c:v>
                </c:pt>
              </c:numCache>
            </c:numRef>
          </c:cat>
          <c:val>
            <c:numRef>
              <c:f>занятость!$C$57</c:f>
              <c:numCache>
                <c:formatCode>0.00%</c:formatCode>
                <c:ptCount val="1"/>
                <c:pt idx="0">
                  <c:v>2.6272306675479293E-2</c:v>
                </c:pt>
              </c:numCache>
            </c:numRef>
          </c:val>
          <c:extLst xmlns:c16r2="http://schemas.microsoft.com/office/drawing/2015/06/chart">
            <c:ext xmlns:c16="http://schemas.microsoft.com/office/drawing/2014/chart" uri="{C3380CC4-5D6E-409C-BE32-E72D297353CC}">
              <c16:uniqueId val="{00000000-EC20-4435-939B-A264795FEFE8}"/>
            </c:ext>
          </c:extLst>
        </c:ser>
        <c:ser>
          <c:idx val="1"/>
          <c:order val="1"/>
          <c:tx>
            <c:strRef>
              <c:f>занятость!$B$58</c:f>
              <c:strCache>
                <c:ptCount val="1"/>
                <c:pt idx="0">
                  <c:v>обрабатывающие производства</c:v>
                </c:pt>
              </c:strCache>
            </c:strRef>
          </c:tx>
          <c:spPr>
            <a:solidFill>
              <a:schemeClr val="accent5"/>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занятость!$C$56</c:f>
              <c:numCache>
                <c:formatCode>0.00%</c:formatCode>
                <c:ptCount val="1"/>
                <c:pt idx="0">
                  <c:v>4.7918043621943277E-3</c:v>
                </c:pt>
              </c:numCache>
            </c:numRef>
          </c:cat>
          <c:val>
            <c:numRef>
              <c:f>занятость!$C$58</c:f>
              <c:numCache>
                <c:formatCode>0.00%</c:formatCode>
                <c:ptCount val="1"/>
                <c:pt idx="0">
                  <c:v>0.24099471249173857</c:v>
                </c:pt>
              </c:numCache>
            </c:numRef>
          </c:val>
          <c:extLst xmlns:c16r2="http://schemas.microsoft.com/office/drawing/2015/06/chart">
            <c:ext xmlns:c16="http://schemas.microsoft.com/office/drawing/2014/chart" uri="{C3380CC4-5D6E-409C-BE32-E72D297353CC}">
              <c16:uniqueId val="{00000001-EC20-4435-939B-A264795FEFE8}"/>
            </c:ext>
          </c:extLst>
        </c:ser>
        <c:ser>
          <c:idx val="2"/>
          <c:order val="2"/>
          <c:tx>
            <c:strRef>
              <c:f>занятость!$B$59</c:f>
              <c:strCache>
                <c:ptCount val="1"/>
                <c:pt idx="0">
                  <c:v>обеспечение электрической энергией, газом и паром; кондиционирование воздуха</c:v>
                </c:pt>
              </c:strCache>
            </c:strRef>
          </c:tx>
          <c:spPr>
            <a:solidFill>
              <a:schemeClr val="accent4"/>
            </a:solidFill>
            <a:ln>
              <a:noFill/>
            </a:ln>
            <a:effectLst/>
          </c:spPr>
          <c:cat>
            <c:numRef>
              <c:f>занятость!$C$56</c:f>
              <c:numCache>
                <c:formatCode>0.00%</c:formatCode>
                <c:ptCount val="1"/>
                <c:pt idx="0">
                  <c:v>4.7918043621943277E-3</c:v>
                </c:pt>
              </c:numCache>
            </c:numRef>
          </c:cat>
          <c:val>
            <c:numRef>
              <c:f>занятость!$C$59</c:f>
              <c:numCache>
                <c:formatCode>0.00%</c:formatCode>
                <c:ptCount val="1"/>
                <c:pt idx="0">
                  <c:v>1.1649041639127588E-2</c:v>
                </c:pt>
              </c:numCache>
            </c:numRef>
          </c:val>
          <c:extLst xmlns:c16r2="http://schemas.microsoft.com/office/drawing/2015/06/chart">
            <c:ext xmlns:c16="http://schemas.microsoft.com/office/drawing/2014/chart" uri="{C3380CC4-5D6E-409C-BE32-E72D297353CC}">
              <c16:uniqueId val="{00000002-EC20-4435-939B-A264795FEFE8}"/>
            </c:ext>
          </c:extLst>
        </c:ser>
        <c:ser>
          <c:idx val="3"/>
          <c:order val="3"/>
          <c:tx>
            <c:strRef>
              <c:f>занятость!$B$60</c:f>
              <c:strCache>
                <c:ptCount val="1"/>
                <c:pt idx="0">
                  <c:v>водоснабжение, водоотведение, организация сбора и утилизации отходов, деятельность по ликвидации загрязнений</c:v>
                </c:pt>
              </c:strCache>
            </c:strRef>
          </c:tx>
          <c:spPr>
            <a:solidFill>
              <a:schemeClr val="accent6">
                <a:lumMod val="60000"/>
              </a:schemeClr>
            </a:solidFill>
            <a:ln>
              <a:noFill/>
            </a:ln>
            <a:effectLst/>
          </c:spPr>
          <c:cat>
            <c:numRef>
              <c:f>занятость!$C$56</c:f>
              <c:numCache>
                <c:formatCode>0.00%</c:formatCode>
                <c:ptCount val="1"/>
                <c:pt idx="0">
                  <c:v>4.7918043621943277E-3</c:v>
                </c:pt>
              </c:numCache>
            </c:numRef>
          </c:cat>
          <c:val>
            <c:numRef>
              <c:f>занятость!$C$60</c:f>
              <c:numCache>
                <c:formatCode>0.00%</c:formatCode>
                <c:ptCount val="1"/>
                <c:pt idx="0">
                  <c:v>1.4210178453403837E-2</c:v>
                </c:pt>
              </c:numCache>
            </c:numRef>
          </c:val>
          <c:extLst xmlns:c16r2="http://schemas.microsoft.com/office/drawing/2015/06/chart">
            <c:ext xmlns:c16="http://schemas.microsoft.com/office/drawing/2014/chart" uri="{C3380CC4-5D6E-409C-BE32-E72D297353CC}">
              <c16:uniqueId val="{00000003-EC20-4435-939B-A264795FEFE8}"/>
            </c:ext>
          </c:extLst>
        </c:ser>
        <c:ser>
          <c:idx val="4"/>
          <c:order val="4"/>
          <c:tx>
            <c:strRef>
              <c:f>занятость!$B$61</c:f>
              <c:strCache>
                <c:ptCount val="1"/>
                <c:pt idx="0">
                  <c:v>строительство</c:v>
                </c:pt>
              </c:strCache>
            </c:strRef>
          </c:tx>
          <c:spPr>
            <a:solidFill>
              <a:schemeClr val="accent5">
                <a:lumMod val="6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занятость!$C$56</c:f>
              <c:numCache>
                <c:formatCode>0.00%</c:formatCode>
                <c:ptCount val="1"/>
                <c:pt idx="0">
                  <c:v>4.7918043621943277E-3</c:v>
                </c:pt>
              </c:numCache>
            </c:numRef>
          </c:cat>
          <c:val>
            <c:numRef>
              <c:f>занятость!$C$61</c:f>
              <c:numCache>
                <c:formatCode>0.00%</c:formatCode>
                <c:ptCount val="1"/>
                <c:pt idx="0">
                  <c:v>3.7012557832121616E-2</c:v>
                </c:pt>
              </c:numCache>
            </c:numRef>
          </c:val>
          <c:extLst xmlns:c16r2="http://schemas.microsoft.com/office/drawing/2015/06/chart">
            <c:ext xmlns:c16="http://schemas.microsoft.com/office/drawing/2014/chart" uri="{C3380CC4-5D6E-409C-BE32-E72D297353CC}">
              <c16:uniqueId val="{00000004-EC20-4435-939B-A264795FEFE8}"/>
            </c:ext>
          </c:extLst>
        </c:ser>
        <c:ser>
          <c:idx val="5"/>
          <c:order val="5"/>
          <c:tx>
            <c:strRef>
              <c:f>занятость!$B$62</c:f>
              <c:strCache>
                <c:ptCount val="1"/>
                <c:pt idx="0">
                  <c:v>транспортировка и хранение</c:v>
                </c:pt>
              </c:strCache>
            </c:strRef>
          </c:tx>
          <c:spPr>
            <a:solidFill>
              <a:schemeClr val="accent4">
                <a:lumMod val="6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занятость!$C$56</c:f>
              <c:numCache>
                <c:formatCode>0.00%</c:formatCode>
                <c:ptCount val="1"/>
                <c:pt idx="0">
                  <c:v>4.7918043621943277E-3</c:v>
                </c:pt>
              </c:numCache>
            </c:numRef>
          </c:cat>
          <c:val>
            <c:numRef>
              <c:f>занятость!$C$62</c:f>
              <c:numCache>
                <c:formatCode>0.00%</c:formatCode>
                <c:ptCount val="1"/>
                <c:pt idx="0">
                  <c:v>0.20720423000660967</c:v>
                </c:pt>
              </c:numCache>
            </c:numRef>
          </c:val>
          <c:extLst xmlns:c16r2="http://schemas.microsoft.com/office/drawing/2015/06/chart">
            <c:ext xmlns:c16="http://schemas.microsoft.com/office/drawing/2014/chart" uri="{C3380CC4-5D6E-409C-BE32-E72D297353CC}">
              <c16:uniqueId val="{00000005-EC20-4435-939B-A264795FEFE8}"/>
            </c:ext>
          </c:extLst>
        </c:ser>
        <c:ser>
          <c:idx val="6"/>
          <c:order val="6"/>
          <c:tx>
            <c:strRef>
              <c:f>занятость!$B$63</c:f>
              <c:strCache>
                <c:ptCount val="1"/>
                <c:pt idx="0">
                  <c:v>деятельность гостиниц и предприятий общественного питания</c:v>
                </c:pt>
              </c:strCache>
            </c:strRef>
          </c:tx>
          <c:spPr>
            <a:solidFill>
              <a:schemeClr val="accent6">
                <a:lumMod val="80000"/>
                <a:lumOff val="20000"/>
              </a:schemeClr>
            </a:solidFill>
            <a:ln>
              <a:noFill/>
            </a:ln>
            <a:effectLst/>
          </c:spPr>
          <c:cat>
            <c:numRef>
              <c:f>занятость!$C$56</c:f>
              <c:numCache>
                <c:formatCode>0.00%</c:formatCode>
                <c:ptCount val="1"/>
                <c:pt idx="0">
                  <c:v>4.7918043621943277E-3</c:v>
                </c:pt>
              </c:numCache>
            </c:numRef>
          </c:cat>
          <c:val>
            <c:numRef>
              <c:f>занятость!$C$63</c:f>
              <c:numCache>
                <c:formatCode>0.00%</c:formatCode>
                <c:ptCount val="1"/>
                <c:pt idx="0">
                  <c:v>6.4441506939854594E-3</c:v>
                </c:pt>
              </c:numCache>
            </c:numRef>
          </c:val>
          <c:extLst xmlns:c16r2="http://schemas.microsoft.com/office/drawing/2015/06/chart">
            <c:ext xmlns:c16="http://schemas.microsoft.com/office/drawing/2014/chart" uri="{C3380CC4-5D6E-409C-BE32-E72D297353CC}">
              <c16:uniqueId val="{00000006-EC20-4435-939B-A264795FEFE8}"/>
            </c:ext>
          </c:extLst>
        </c:ser>
        <c:ser>
          <c:idx val="7"/>
          <c:order val="7"/>
          <c:tx>
            <c:strRef>
              <c:f>занятость!$B$64</c:f>
              <c:strCache>
                <c:ptCount val="1"/>
                <c:pt idx="0">
                  <c:v>деятельность в области информации и связи</c:v>
                </c:pt>
              </c:strCache>
            </c:strRef>
          </c:tx>
          <c:spPr>
            <a:solidFill>
              <a:schemeClr val="accent5">
                <a:lumMod val="80000"/>
                <a:lumOff val="20000"/>
              </a:schemeClr>
            </a:solidFill>
            <a:ln>
              <a:noFill/>
            </a:ln>
            <a:effectLst/>
          </c:spPr>
          <c:cat>
            <c:numRef>
              <c:f>занятость!$C$56</c:f>
              <c:numCache>
                <c:formatCode>0.00%</c:formatCode>
                <c:ptCount val="1"/>
                <c:pt idx="0">
                  <c:v>4.7918043621943277E-3</c:v>
                </c:pt>
              </c:numCache>
            </c:numRef>
          </c:cat>
          <c:val>
            <c:numRef>
              <c:f>занятость!$C$64</c:f>
              <c:numCache>
                <c:formatCode>0.00%</c:formatCode>
                <c:ptCount val="1"/>
                <c:pt idx="0">
                  <c:v>6.6093853271645825E-3</c:v>
                </c:pt>
              </c:numCache>
            </c:numRef>
          </c:val>
          <c:extLst xmlns:c16r2="http://schemas.microsoft.com/office/drawing/2015/06/chart">
            <c:ext xmlns:c16="http://schemas.microsoft.com/office/drawing/2014/chart" uri="{C3380CC4-5D6E-409C-BE32-E72D297353CC}">
              <c16:uniqueId val="{00000007-EC20-4435-939B-A264795FEFE8}"/>
            </c:ext>
          </c:extLst>
        </c:ser>
        <c:ser>
          <c:idx val="8"/>
          <c:order val="8"/>
          <c:tx>
            <c:strRef>
              <c:f>занятость!$B$65</c:f>
              <c:strCache>
                <c:ptCount val="1"/>
                <c:pt idx="0">
                  <c:v>операции с недвижимым имуществом</c:v>
                </c:pt>
              </c:strCache>
            </c:strRef>
          </c:tx>
          <c:spPr>
            <a:solidFill>
              <a:schemeClr val="accent4">
                <a:lumMod val="80000"/>
                <a:lumOff val="20000"/>
              </a:schemeClr>
            </a:solidFill>
            <a:ln>
              <a:noFill/>
            </a:ln>
            <a:effectLst/>
          </c:spPr>
          <c:cat>
            <c:numRef>
              <c:f>занятость!$C$56</c:f>
              <c:numCache>
                <c:formatCode>0.00%</c:formatCode>
                <c:ptCount val="1"/>
                <c:pt idx="0">
                  <c:v>4.7918043621943277E-3</c:v>
                </c:pt>
              </c:numCache>
            </c:numRef>
          </c:cat>
          <c:val>
            <c:numRef>
              <c:f>занятость!$C$65</c:f>
              <c:numCache>
                <c:formatCode>0.00%</c:formatCode>
                <c:ptCount val="1"/>
                <c:pt idx="0">
                  <c:v>1.4210178453403837E-2</c:v>
                </c:pt>
              </c:numCache>
            </c:numRef>
          </c:val>
          <c:extLst xmlns:c16r2="http://schemas.microsoft.com/office/drawing/2015/06/chart">
            <c:ext xmlns:c16="http://schemas.microsoft.com/office/drawing/2014/chart" uri="{C3380CC4-5D6E-409C-BE32-E72D297353CC}">
              <c16:uniqueId val="{00000008-EC20-4435-939B-A264795FEFE8}"/>
            </c:ext>
          </c:extLst>
        </c:ser>
        <c:ser>
          <c:idx val="9"/>
          <c:order val="9"/>
          <c:tx>
            <c:strRef>
              <c:f>занятость!$B$66</c:f>
              <c:strCache>
                <c:ptCount val="1"/>
                <c:pt idx="0">
                  <c:v>государственное управление и обеспечение военной безопасности</c:v>
                </c:pt>
              </c:strCache>
            </c:strRef>
          </c:tx>
          <c:spPr>
            <a:solidFill>
              <a:schemeClr val="accent6">
                <a:lumMod val="8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занятость!$C$56</c:f>
              <c:numCache>
                <c:formatCode>0.00%</c:formatCode>
                <c:ptCount val="1"/>
                <c:pt idx="0">
                  <c:v>4.7918043621943277E-3</c:v>
                </c:pt>
              </c:numCache>
            </c:numRef>
          </c:cat>
          <c:val>
            <c:numRef>
              <c:f>занятость!$C$66</c:f>
              <c:numCache>
                <c:formatCode>0.00%</c:formatCode>
                <c:ptCount val="1"/>
                <c:pt idx="0">
                  <c:v>3.5690680766688701E-2</c:v>
                </c:pt>
              </c:numCache>
            </c:numRef>
          </c:val>
          <c:extLst xmlns:c16r2="http://schemas.microsoft.com/office/drawing/2015/06/chart">
            <c:ext xmlns:c16="http://schemas.microsoft.com/office/drawing/2014/chart" uri="{C3380CC4-5D6E-409C-BE32-E72D297353CC}">
              <c16:uniqueId val="{00000009-EC20-4435-939B-A264795FEFE8}"/>
            </c:ext>
          </c:extLst>
        </c:ser>
        <c:ser>
          <c:idx val="10"/>
          <c:order val="10"/>
          <c:tx>
            <c:strRef>
              <c:f>занятость!$B$67</c:f>
              <c:strCache>
                <c:ptCount val="1"/>
                <c:pt idx="0">
                  <c:v>деятельность финансовая и страховая</c:v>
                </c:pt>
              </c:strCache>
            </c:strRef>
          </c:tx>
          <c:spPr>
            <a:solidFill>
              <a:schemeClr val="accent5">
                <a:lumMod val="80000"/>
              </a:schemeClr>
            </a:solidFill>
            <a:ln>
              <a:noFill/>
            </a:ln>
            <a:effectLst/>
          </c:spPr>
          <c:cat>
            <c:numRef>
              <c:f>занятость!$C$56</c:f>
              <c:numCache>
                <c:formatCode>0.00%</c:formatCode>
                <c:ptCount val="1"/>
                <c:pt idx="0">
                  <c:v>4.7918043621943277E-3</c:v>
                </c:pt>
              </c:numCache>
            </c:numRef>
          </c:cat>
          <c:val>
            <c:numRef>
              <c:f>занятость!$C$67</c:f>
              <c:numCache>
                <c:formatCode>0.00%</c:formatCode>
                <c:ptCount val="1"/>
                <c:pt idx="0">
                  <c:v>7.9312623925975202E-3</c:v>
                </c:pt>
              </c:numCache>
            </c:numRef>
          </c:val>
          <c:extLst xmlns:c16r2="http://schemas.microsoft.com/office/drawing/2015/06/chart">
            <c:ext xmlns:c16="http://schemas.microsoft.com/office/drawing/2014/chart" uri="{C3380CC4-5D6E-409C-BE32-E72D297353CC}">
              <c16:uniqueId val="{0000000A-EC20-4435-939B-A264795FEFE8}"/>
            </c:ext>
          </c:extLst>
        </c:ser>
        <c:ser>
          <c:idx val="11"/>
          <c:order val="11"/>
          <c:tx>
            <c:strRef>
              <c:f>занятость!$B$68</c:f>
              <c:strCache>
                <c:ptCount val="1"/>
                <c:pt idx="0">
                  <c:v>деятельность административная и сопутствующие дополнительные услуги</c:v>
                </c:pt>
              </c:strCache>
            </c:strRef>
          </c:tx>
          <c:spPr>
            <a:solidFill>
              <a:schemeClr val="accent4">
                <a:lumMod val="80000"/>
              </a:schemeClr>
            </a:solidFill>
            <a:ln>
              <a:noFill/>
            </a:ln>
            <a:effectLst/>
          </c:spPr>
          <c:cat>
            <c:numRef>
              <c:f>занятость!$C$56</c:f>
              <c:numCache>
                <c:formatCode>0.00%</c:formatCode>
                <c:ptCount val="1"/>
                <c:pt idx="0">
                  <c:v>4.7918043621943277E-3</c:v>
                </c:pt>
              </c:numCache>
            </c:numRef>
          </c:cat>
          <c:val>
            <c:numRef>
              <c:f>занятость!$C$68</c:f>
              <c:numCache>
                <c:formatCode>0.00%</c:formatCode>
                <c:ptCount val="1"/>
                <c:pt idx="0">
                  <c:v>3.5525446133509602E-3</c:v>
                </c:pt>
              </c:numCache>
            </c:numRef>
          </c:val>
          <c:extLst xmlns:c16r2="http://schemas.microsoft.com/office/drawing/2015/06/chart">
            <c:ext xmlns:c16="http://schemas.microsoft.com/office/drawing/2014/chart" uri="{C3380CC4-5D6E-409C-BE32-E72D297353CC}">
              <c16:uniqueId val="{0000000B-EC20-4435-939B-A264795FEFE8}"/>
            </c:ext>
          </c:extLst>
        </c:ser>
        <c:ser>
          <c:idx val="12"/>
          <c:order val="12"/>
          <c:tx>
            <c:strRef>
              <c:f>занятость!$B$69</c:f>
              <c:strCache>
                <c:ptCount val="1"/>
                <c:pt idx="0">
                  <c:v>деятельность профессиональная, научная и техническая</c:v>
                </c:pt>
              </c:strCache>
            </c:strRef>
          </c:tx>
          <c:spPr>
            <a:solidFill>
              <a:schemeClr val="accent6">
                <a:lumMod val="60000"/>
                <a:lumOff val="40000"/>
              </a:schemeClr>
            </a:solidFill>
            <a:ln>
              <a:noFill/>
            </a:ln>
            <a:effectLst/>
          </c:spPr>
          <c:cat>
            <c:numRef>
              <c:f>занятость!$C$56</c:f>
              <c:numCache>
                <c:formatCode>0.00%</c:formatCode>
                <c:ptCount val="1"/>
                <c:pt idx="0">
                  <c:v>4.7918043621943277E-3</c:v>
                </c:pt>
              </c:numCache>
            </c:numRef>
          </c:cat>
          <c:val>
            <c:numRef>
              <c:f>занятость!$C$69</c:f>
              <c:numCache>
                <c:formatCode>0.00%</c:formatCode>
                <c:ptCount val="1"/>
                <c:pt idx="0">
                  <c:v>5.7832121612690158E-3</c:v>
                </c:pt>
              </c:numCache>
            </c:numRef>
          </c:val>
          <c:extLst xmlns:c16r2="http://schemas.microsoft.com/office/drawing/2015/06/chart">
            <c:ext xmlns:c16="http://schemas.microsoft.com/office/drawing/2014/chart" uri="{C3380CC4-5D6E-409C-BE32-E72D297353CC}">
              <c16:uniqueId val="{0000000C-EC20-4435-939B-A264795FEFE8}"/>
            </c:ext>
          </c:extLst>
        </c:ser>
        <c:ser>
          <c:idx val="13"/>
          <c:order val="13"/>
          <c:tx>
            <c:strRef>
              <c:f>занятость!$B$70</c:f>
              <c:strCache>
                <c:ptCount val="1"/>
                <c:pt idx="0">
                  <c:v>образование</c:v>
                </c:pt>
              </c:strCache>
            </c:strRef>
          </c:tx>
          <c:spPr>
            <a:solidFill>
              <a:schemeClr val="accent5">
                <a:lumMod val="60000"/>
                <a:lumOff val="4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занятость!$C$56</c:f>
              <c:numCache>
                <c:formatCode>0.00%</c:formatCode>
                <c:ptCount val="1"/>
                <c:pt idx="0">
                  <c:v>4.7918043621943277E-3</c:v>
                </c:pt>
              </c:numCache>
            </c:numRef>
          </c:cat>
          <c:val>
            <c:numRef>
              <c:f>занятость!$C$70</c:f>
              <c:numCache>
                <c:formatCode>0.00%</c:formatCode>
                <c:ptCount val="1"/>
                <c:pt idx="0">
                  <c:v>7.0307336417713293E-2</c:v>
                </c:pt>
              </c:numCache>
            </c:numRef>
          </c:val>
          <c:extLst xmlns:c16r2="http://schemas.microsoft.com/office/drawing/2015/06/chart">
            <c:ext xmlns:c16="http://schemas.microsoft.com/office/drawing/2014/chart" uri="{C3380CC4-5D6E-409C-BE32-E72D297353CC}">
              <c16:uniqueId val="{0000000D-EC20-4435-939B-A264795FEFE8}"/>
            </c:ext>
          </c:extLst>
        </c:ser>
        <c:ser>
          <c:idx val="14"/>
          <c:order val="14"/>
          <c:tx>
            <c:strRef>
              <c:f>занятость!$B$71</c:f>
              <c:strCache>
                <c:ptCount val="1"/>
                <c:pt idx="0">
                  <c:v>деятельность в области здравоохранения и социальных услуг</c:v>
                </c:pt>
              </c:strCache>
            </c:strRef>
          </c:tx>
          <c:spPr>
            <a:solidFill>
              <a:schemeClr val="accent4">
                <a:lumMod val="60000"/>
                <a:lumOff val="4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занятость!$C$56</c:f>
              <c:numCache>
                <c:formatCode>0.00%</c:formatCode>
                <c:ptCount val="1"/>
                <c:pt idx="0">
                  <c:v>4.7918043621943277E-3</c:v>
                </c:pt>
              </c:numCache>
            </c:numRef>
          </c:cat>
          <c:val>
            <c:numRef>
              <c:f>занятость!$C$71</c:f>
              <c:numCache>
                <c:formatCode>0.00%</c:formatCode>
                <c:ptCount val="1"/>
                <c:pt idx="0">
                  <c:v>9.7281890284203573E-2</c:v>
                </c:pt>
              </c:numCache>
            </c:numRef>
          </c:val>
          <c:extLst xmlns:c16r2="http://schemas.microsoft.com/office/drawing/2015/06/chart">
            <c:ext xmlns:c16="http://schemas.microsoft.com/office/drawing/2014/chart" uri="{C3380CC4-5D6E-409C-BE32-E72D297353CC}">
              <c16:uniqueId val="{0000000E-EC20-4435-939B-A264795FEFE8}"/>
            </c:ext>
          </c:extLst>
        </c:ser>
        <c:ser>
          <c:idx val="15"/>
          <c:order val="15"/>
          <c:tx>
            <c:strRef>
              <c:f>занятость!$B$72</c:f>
              <c:strCache>
                <c:ptCount val="1"/>
                <c:pt idx="0">
                  <c:v>торговля  оптовая и розничная</c:v>
                </c:pt>
              </c:strCache>
            </c:strRef>
          </c:tx>
          <c:spPr>
            <a:solidFill>
              <a:srgbClr val="AFDC7E"/>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занятость!$C$56</c:f>
              <c:numCache>
                <c:formatCode>0.00%</c:formatCode>
                <c:ptCount val="1"/>
                <c:pt idx="0">
                  <c:v>4.7918043621943277E-3</c:v>
                </c:pt>
              </c:numCache>
            </c:numRef>
          </c:cat>
          <c:val>
            <c:numRef>
              <c:f>занятость!$C$72</c:f>
              <c:numCache>
                <c:formatCode>0.00%</c:formatCode>
                <c:ptCount val="1"/>
                <c:pt idx="0">
                  <c:v>0.18064276272306676</c:v>
                </c:pt>
              </c:numCache>
            </c:numRef>
          </c:val>
          <c:extLst xmlns:c16r2="http://schemas.microsoft.com/office/drawing/2015/06/chart">
            <c:ext xmlns:c16="http://schemas.microsoft.com/office/drawing/2014/chart" uri="{C3380CC4-5D6E-409C-BE32-E72D297353CC}">
              <c16:uniqueId val="{0000000F-EC20-4435-939B-A264795FEFE8}"/>
            </c:ext>
          </c:extLst>
        </c:ser>
        <c:ser>
          <c:idx val="16"/>
          <c:order val="16"/>
          <c:tx>
            <c:strRef>
              <c:f>занятость!$B$73</c:f>
              <c:strCache>
                <c:ptCount val="1"/>
                <c:pt idx="0">
                  <c:v>деятельность в области культуры, спорта, организации досуга и развлечений</c:v>
                </c:pt>
              </c:strCache>
            </c:strRef>
          </c:tx>
          <c:spPr>
            <a:solidFill>
              <a:schemeClr val="accent5">
                <a:lumMod val="5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занятость!$C$56</c:f>
              <c:numCache>
                <c:formatCode>0.00%</c:formatCode>
                <c:ptCount val="1"/>
                <c:pt idx="0">
                  <c:v>4.7918043621943277E-3</c:v>
                </c:pt>
              </c:numCache>
            </c:numRef>
          </c:cat>
          <c:val>
            <c:numRef>
              <c:f>занятость!$C$73</c:f>
              <c:numCache>
                <c:formatCode>0.00%</c:formatCode>
                <c:ptCount val="1"/>
                <c:pt idx="0">
                  <c:v>2.1563119629874495E-2</c:v>
                </c:pt>
              </c:numCache>
            </c:numRef>
          </c:val>
          <c:extLst xmlns:c16r2="http://schemas.microsoft.com/office/drawing/2015/06/chart">
            <c:ext xmlns:c16="http://schemas.microsoft.com/office/drawing/2014/chart" uri="{C3380CC4-5D6E-409C-BE32-E72D297353CC}">
              <c16:uniqueId val="{00000010-EC20-4435-939B-A264795FEFE8}"/>
            </c:ext>
          </c:extLst>
        </c:ser>
        <c:ser>
          <c:idx val="17"/>
          <c:order val="17"/>
          <c:tx>
            <c:strRef>
              <c:f>занятость!$B$74</c:f>
              <c:strCache>
                <c:ptCount val="1"/>
                <c:pt idx="0">
                  <c:v>предоставление прочих видов услуг</c:v>
                </c:pt>
              </c:strCache>
            </c:strRef>
          </c:tx>
          <c:spPr>
            <a:solidFill>
              <a:schemeClr val="accent4">
                <a:lumMod val="50000"/>
              </a:schemeClr>
            </a:solidFill>
            <a:ln>
              <a:noFill/>
            </a:ln>
            <a:effectLst/>
          </c:spPr>
          <c:cat>
            <c:numRef>
              <c:f>занятость!$C$56</c:f>
              <c:numCache>
                <c:formatCode>0.00%</c:formatCode>
                <c:ptCount val="1"/>
                <c:pt idx="0">
                  <c:v>4.7918043621943277E-3</c:v>
                </c:pt>
              </c:numCache>
            </c:numRef>
          </c:cat>
          <c:val>
            <c:numRef>
              <c:f>занятость!$C$74</c:f>
              <c:numCache>
                <c:formatCode>0.00%</c:formatCode>
                <c:ptCount val="1"/>
                <c:pt idx="0">
                  <c:v>7.8486450760079304E-3</c:v>
                </c:pt>
              </c:numCache>
            </c:numRef>
          </c:val>
          <c:extLst xmlns:c16r2="http://schemas.microsoft.com/office/drawing/2015/06/chart">
            <c:ext xmlns:c16="http://schemas.microsoft.com/office/drawing/2014/chart" uri="{C3380CC4-5D6E-409C-BE32-E72D297353CC}">
              <c16:uniqueId val="{00000011-EC20-4435-939B-A264795FEFE8}"/>
            </c:ext>
          </c:extLst>
        </c:ser>
        <c:dLbls/>
        <c:gapWidth val="252"/>
        <c:overlap val="100"/>
        <c:axId val="54237824"/>
        <c:axId val="54247808"/>
      </c:barChart>
      <c:catAx>
        <c:axId val="54237824"/>
        <c:scaling>
          <c:orientation val="minMax"/>
        </c:scaling>
        <c:delete val="1"/>
        <c:axPos val="b"/>
        <c:numFmt formatCode="0.00%" sourceLinked="1"/>
        <c:majorTickMark val="none"/>
        <c:tickLblPos val="none"/>
        <c:crossAx val="54247808"/>
        <c:crosses val="autoZero"/>
        <c:auto val="1"/>
        <c:lblAlgn val="ctr"/>
        <c:lblOffset val="100"/>
      </c:catAx>
      <c:valAx>
        <c:axId val="54247808"/>
        <c:scaling>
          <c:orientation val="minMax"/>
        </c:scaling>
        <c:delete val="1"/>
        <c:axPos val="l"/>
        <c:numFmt formatCode="0%" sourceLinked="1"/>
        <c:majorTickMark val="none"/>
        <c:tickLblPos val="none"/>
        <c:crossAx val="54237824"/>
        <c:crosses val="autoZero"/>
        <c:crossBetween val="between"/>
      </c:valAx>
      <c:spPr>
        <a:noFill/>
        <a:ln w="25400">
          <a:noFill/>
        </a:ln>
        <a:effectLst/>
      </c:spPr>
    </c:plotArea>
    <c:legend>
      <c:legendPos val="r"/>
      <c:legendEntry>
        <c:idx val="8"/>
        <c:txPr>
          <a:bodyPr rot="0" spcFirstLastPara="1" vertOverflow="ellipsis" vert="horz" wrap="square" anchor="ctr" anchorCtr="1"/>
          <a:lstStyle/>
          <a:p>
            <a:pPr algn="just" rtl="0">
              <a:defRPr lang="en-US" sz="1100" b="0" i="0" u="none" strike="noStrike" kern="1200" baseline="0">
                <a:solidFill>
                  <a:schemeClr val="tx1">
                    <a:lumMod val="75000"/>
                    <a:lumOff val="25000"/>
                  </a:schemeClr>
                </a:solidFill>
                <a:latin typeface="PF Din Text Comp Pro" panose="02000506020000020004" pitchFamily="2" charset="0"/>
                <a:ea typeface="+mn-ea"/>
                <a:cs typeface="+mn-cs"/>
              </a:defRPr>
            </a:pPr>
            <a:endParaRPr lang="ru-RU"/>
          </a:p>
        </c:txPr>
      </c:legendEntry>
      <c:legendEntry>
        <c:idx val="14"/>
        <c:txPr>
          <a:bodyPr rot="0" spcFirstLastPara="1" vertOverflow="ellipsis" vert="horz" wrap="square" anchor="ctr" anchorCtr="1"/>
          <a:lstStyle/>
          <a:p>
            <a:pPr algn="just" rtl="0">
              <a:lnSpc>
                <a:spcPts val="900"/>
              </a:lnSpc>
              <a:defRPr lang="en-US" sz="1100" b="0" i="0" u="none" strike="noStrike" kern="1200" baseline="0">
                <a:solidFill>
                  <a:schemeClr val="tx1">
                    <a:lumMod val="75000"/>
                    <a:lumOff val="25000"/>
                  </a:schemeClr>
                </a:solidFill>
                <a:latin typeface="PF Din Text Comp Pro" panose="02000506020000020004" pitchFamily="2" charset="0"/>
                <a:ea typeface="+mn-ea"/>
                <a:cs typeface="+mn-cs"/>
              </a:defRPr>
            </a:pPr>
            <a:endParaRPr lang="ru-RU"/>
          </a:p>
        </c:txPr>
      </c:legendEntry>
      <c:layout>
        <c:manualLayout>
          <c:xMode val="edge"/>
          <c:yMode val="edge"/>
          <c:x val="0.30288599182004189"/>
          <c:y val="9.4639707864779446E-2"/>
          <c:w val="0.68187576687116569"/>
          <c:h val="0.88796034671681756"/>
        </c:manualLayout>
      </c:layout>
      <c:spPr>
        <a:noFill/>
        <a:ln>
          <a:noFill/>
        </a:ln>
        <a:effectLst/>
      </c:spPr>
      <c:txPr>
        <a:bodyPr rot="0" spcFirstLastPara="1" vertOverflow="ellipsis" vert="horz" wrap="square" anchor="ctr" anchorCtr="1"/>
        <a:lstStyle/>
        <a:p>
          <a:pPr algn="just" rtl="0">
            <a:defRPr lang="en-US" sz="1100" b="0" i="0" u="none" strike="noStrike" kern="1200" baseline="0">
              <a:solidFill>
                <a:schemeClr val="tx1">
                  <a:lumMod val="75000"/>
                  <a:lumOff val="25000"/>
                </a:schemeClr>
              </a:solidFill>
              <a:latin typeface="PF Din Text Comp Pro" panose="02000506020000020004" pitchFamily="2" charset="0"/>
              <a:ea typeface="+mn-ea"/>
              <a:cs typeface="+mn-cs"/>
            </a:defRPr>
          </a:pPr>
          <a:endParaRPr lang="ru-RU"/>
        </a:p>
      </c:txPr>
    </c:legend>
    <c:plotVisOnly val="1"/>
    <c:dispBlanksAs val="gap"/>
  </c:chart>
  <c:spPr>
    <a:noFill/>
    <a:ln>
      <a:noFill/>
    </a:ln>
    <a:effectLst/>
  </c:spPr>
  <c:txPr>
    <a:bodyPr/>
    <a:lstStyle/>
    <a:p>
      <a:pPr>
        <a:defRPr/>
      </a:pPr>
      <a:endParaRPr lang="ru-RU"/>
    </a:p>
  </c:txPr>
  <c:externalData r:id="rId1"/>
</c:chartSpace>
</file>

<file path=ppt/charts/chart19.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defTabSz="1422637" rtl="0" fontAlgn="auto">
              <a:lnSpc>
                <a:spcPts val="1500"/>
              </a:lnSpc>
              <a:spcBef>
                <a:spcPts val="600"/>
              </a:spcBef>
              <a:spcAft>
                <a:spcPts val="0"/>
              </a:spcAft>
              <a:defRPr lang="ru-RU" sz="1200" b="1" i="0" u="none" strike="noStrike" kern="0" spc="15" baseline="0" dirty="0" smtClean="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РАСПРЕДЕЛЕНИЕ ОРГАНИЗАЦИЙ В РАЗРЕЗЕ ВИДОВ ЭКОНОМИЧЕСКОЙ ДЕЯТЕЛЬНОСТИ НА НАЧАЛО 2019 Г., ЕД.</a:t>
            </a:r>
          </a:p>
        </c:rich>
      </c:tx>
      <c:layout>
        <c:manualLayout>
          <c:xMode val="edge"/>
          <c:yMode val="edge"/>
          <c:x val="0.24246295380350791"/>
          <c:y val="3.2288942276763703E-2"/>
        </c:manualLayout>
      </c:layout>
      <c:spPr>
        <a:noFill/>
        <a:ln>
          <a:noFill/>
        </a:ln>
        <a:effectLst/>
      </c:spPr>
    </c:title>
    <c:plotArea>
      <c:layout>
        <c:manualLayout>
          <c:layoutTarget val="inner"/>
          <c:xMode val="edge"/>
          <c:yMode val="edge"/>
          <c:x val="2.7951124547569994E-2"/>
          <c:y val="0.13357137779377617"/>
          <c:w val="0.44813975962433023"/>
          <c:h val="0.8377260405353596"/>
        </c:manualLayout>
      </c:layout>
      <c:barChart>
        <c:barDir val="col"/>
        <c:grouping val="percentStacked"/>
        <c:ser>
          <c:idx val="0"/>
          <c:order val="0"/>
          <c:tx>
            <c:strRef>
              <c:f>экономика!$C$12</c:f>
              <c:strCache>
                <c:ptCount val="1"/>
                <c:pt idx="0">
                  <c:v>Добыча полезных ископаемых</c:v>
                </c:pt>
              </c:strCache>
            </c:strRef>
          </c:tx>
          <c:spPr>
            <a:solidFill>
              <a:schemeClr val="accent6"/>
            </a:solidFill>
            <a:ln>
              <a:noFill/>
            </a:ln>
            <a:effectLst/>
          </c:spPr>
          <c:cat>
            <c:numRef>
              <c:f>экономика!$D$11</c:f>
              <c:numCache>
                <c:formatCode>General</c:formatCode>
                <c:ptCount val="1"/>
                <c:pt idx="0">
                  <c:v>1</c:v>
                </c:pt>
              </c:numCache>
            </c:numRef>
          </c:cat>
          <c:val>
            <c:numRef>
              <c:f>экономика!$D$12</c:f>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0-AE28-4C22-AB4F-C1D767156CD2}"/>
            </c:ext>
          </c:extLst>
        </c:ser>
        <c:ser>
          <c:idx val="1"/>
          <c:order val="1"/>
          <c:tx>
            <c:strRef>
              <c:f>экономика!$C$13</c:f>
              <c:strCache>
                <c:ptCount val="1"/>
                <c:pt idx="0">
                  <c:v>Обрабатывающие производства, в том числе:</c:v>
                </c:pt>
              </c:strCache>
            </c:strRef>
          </c:tx>
          <c:spPr>
            <a:solidFill>
              <a:schemeClr val="accent5"/>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экономика!$D$11</c:f>
              <c:numCache>
                <c:formatCode>General</c:formatCode>
                <c:ptCount val="1"/>
                <c:pt idx="0">
                  <c:v>1</c:v>
                </c:pt>
              </c:numCache>
            </c:numRef>
          </c:cat>
          <c:val>
            <c:numRef>
              <c:f>экономика!$D$13</c:f>
              <c:numCache>
                <c:formatCode>General</c:formatCode>
                <c:ptCount val="1"/>
                <c:pt idx="0">
                  <c:v>18</c:v>
                </c:pt>
              </c:numCache>
            </c:numRef>
          </c:val>
          <c:extLst xmlns:c16r2="http://schemas.microsoft.com/office/drawing/2015/06/chart">
            <c:ext xmlns:c16="http://schemas.microsoft.com/office/drawing/2014/chart" uri="{C3380CC4-5D6E-409C-BE32-E72D297353CC}">
              <c16:uniqueId val="{00000001-AE28-4C22-AB4F-C1D767156CD2}"/>
            </c:ext>
          </c:extLst>
        </c:ser>
        <c:ser>
          <c:idx val="2"/>
          <c:order val="2"/>
          <c:tx>
            <c:strRef>
              <c:f>экономика!$C$14</c:f>
              <c:strCache>
                <c:ptCount val="1"/>
                <c:pt idx="0">
                  <c:v>- производство пищевых продуктов (производство готовых кормов для животных, производство молочной продукции, переработка и консервирование рыбы, ракообразных и моллюсков)</c:v>
                </c:pt>
              </c:strCache>
            </c:strRef>
          </c:tx>
          <c:spPr>
            <a:solidFill>
              <a:schemeClr val="accent4"/>
            </a:solidFill>
            <a:ln>
              <a:noFill/>
            </a:ln>
            <a:effectLst/>
          </c:spPr>
          <c:cat>
            <c:numRef>
              <c:f>экономика!$D$11</c:f>
              <c:numCache>
                <c:formatCode>General</c:formatCode>
                <c:ptCount val="1"/>
                <c:pt idx="0">
                  <c:v>1</c:v>
                </c:pt>
              </c:numCache>
            </c:numRef>
          </c:cat>
          <c:val>
            <c:numRef>
              <c:f>экономика!$D$14</c:f>
              <c:numCache>
                <c:formatCode>General</c:formatCode>
                <c:ptCount val="1"/>
                <c:pt idx="0">
                  <c:v>0</c:v>
                </c:pt>
              </c:numCache>
            </c:numRef>
          </c:val>
          <c:extLst xmlns:c16r2="http://schemas.microsoft.com/office/drawing/2015/06/chart">
            <c:ext xmlns:c16="http://schemas.microsoft.com/office/drawing/2014/chart" uri="{C3380CC4-5D6E-409C-BE32-E72D297353CC}">
              <c16:uniqueId val="{00000002-AE28-4C22-AB4F-C1D767156CD2}"/>
            </c:ext>
          </c:extLst>
        </c:ser>
        <c:ser>
          <c:idx val="3"/>
          <c:order val="3"/>
          <c:tx>
            <c:strRef>
              <c:f>экономика!$C$15</c:f>
              <c:strCache>
                <c:ptCount val="1"/>
                <c:pt idx="0">
                  <c:v>- обработка древесины и производство изделий из дерева (производство деревянных строительных конструкций и столярных изделий)</c:v>
                </c:pt>
              </c:strCache>
            </c:strRef>
          </c:tx>
          <c:spPr>
            <a:solidFill>
              <a:schemeClr val="accent6">
                <a:lumMod val="60000"/>
              </a:schemeClr>
            </a:solidFill>
            <a:ln>
              <a:noFill/>
            </a:ln>
            <a:effectLst/>
          </c:spPr>
          <c:cat>
            <c:numRef>
              <c:f>экономика!$D$11</c:f>
              <c:numCache>
                <c:formatCode>General</c:formatCode>
                <c:ptCount val="1"/>
                <c:pt idx="0">
                  <c:v>1</c:v>
                </c:pt>
              </c:numCache>
            </c:numRef>
          </c:cat>
          <c:val>
            <c:numRef>
              <c:f>экономика!$D$15</c:f>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3-AE28-4C22-AB4F-C1D767156CD2}"/>
            </c:ext>
          </c:extLst>
        </c:ser>
        <c:ser>
          <c:idx val="4"/>
          <c:order val="4"/>
          <c:tx>
            <c:strRef>
              <c:f>экономика!$C$16</c:f>
              <c:strCache>
                <c:ptCount val="1"/>
                <c:pt idx="0">
                  <c:v>- производство одежды (производство нательного белья из тканей)</c:v>
                </c:pt>
              </c:strCache>
            </c:strRef>
          </c:tx>
          <c:spPr>
            <a:solidFill>
              <a:schemeClr val="accent5">
                <a:lumMod val="60000"/>
              </a:schemeClr>
            </a:solidFill>
            <a:ln>
              <a:noFill/>
            </a:ln>
            <a:effectLst/>
          </c:spPr>
          <c:cat>
            <c:numRef>
              <c:f>экономика!$D$11</c:f>
              <c:numCache>
                <c:formatCode>General</c:formatCode>
                <c:ptCount val="1"/>
                <c:pt idx="0">
                  <c:v>1</c:v>
                </c:pt>
              </c:numCache>
            </c:numRef>
          </c:cat>
          <c:val>
            <c:numRef>
              <c:f>экономика!$D$16</c:f>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4-AE28-4C22-AB4F-C1D767156CD2}"/>
            </c:ext>
          </c:extLst>
        </c:ser>
        <c:ser>
          <c:idx val="5"/>
          <c:order val="5"/>
          <c:tx>
            <c:strRef>
              <c:f>экономика!$C$17</c:f>
              <c:strCache>
                <c:ptCount val="1"/>
                <c:pt idx="0">
                  <c:v>- ремонт и монтаж машин и оборудования</c:v>
                </c:pt>
              </c:strCache>
            </c:strRef>
          </c:tx>
          <c:spPr>
            <a:solidFill>
              <a:schemeClr val="accent4">
                <a:lumMod val="6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экономика!$D$11</c:f>
              <c:numCache>
                <c:formatCode>General</c:formatCode>
                <c:ptCount val="1"/>
                <c:pt idx="0">
                  <c:v>1</c:v>
                </c:pt>
              </c:numCache>
            </c:numRef>
          </c:cat>
          <c:val>
            <c:numRef>
              <c:f>экономика!$D$17</c:f>
              <c:numCache>
                <c:formatCode>General</c:formatCode>
                <c:ptCount val="1"/>
                <c:pt idx="0">
                  <c:v>5</c:v>
                </c:pt>
              </c:numCache>
            </c:numRef>
          </c:val>
          <c:extLst xmlns:c16r2="http://schemas.microsoft.com/office/drawing/2015/06/chart">
            <c:ext xmlns:c16="http://schemas.microsoft.com/office/drawing/2014/chart" uri="{C3380CC4-5D6E-409C-BE32-E72D297353CC}">
              <c16:uniqueId val="{00000005-AE28-4C22-AB4F-C1D767156CD2}"/>
            </c:ext>
          </c:extLst>
        </c:ser>
        <c:ser>
          <c:idx val="6"/>
          <c:order val="6"/>
          <c:tx>
            <c:strRef>
              <c:f>экономика!$C$18</c:f>
              <c:strCache>
                <c:ptCount val="1"/>
                <c:pt idx="0">
                  <c:v>- производство химических веществ и химических продуктов (прочих основных неорганических химических веществ)</c:v>
                </c:pt>
              </c:strCache>
            </c:strRef>
          </c:tx>
          <c:spPr>
            <a:solidFill>
              <a:schemeClr val="accent6">
                <a:lumMod val="80000"/>
                <a:lumOff val="20000"/>
              </a:schemeClr>
            </a:solidFill>
            <a:ln>
              <a:noFill/>
            </a:ln>
            <a:effectLst/>
          </c:spPr>
          <c:cat>
            <c:numRef>
              <c:f>экономика!$D$11</c:f>
              <c:numCache>
                <c:formatCode>General</c:formatCode>
                <c:ptCount val="1"/>
                <c:pt idx="0">
                  <c:v>1</c:v>
                </c:pt>
              </c:numCache>
            </c:numRef>
          </c:cat>
          <c:val>
            <c:numRef>
              <c:f>экономика!$D$18</c:f>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6-AE28-4C22-AB4F-C1D767156CD2}"/>
            </c:ext>
          </c:extLst>
        </c:ser>
        <c:ser>
          <c:idx val="7"/>
          <c:order val="7"/>
          <c:tx>
            <c:strRef>
              <c:f>экономика!$C$19</c:f>
              <c:strCache>
                <c:ptCount val="1"/>
                <c:pt idx="0">
                  <c:v>- производство цемента</c:v>
                </c:pt>
              </c:strCache>
            </c:strRef>
          </c:tx>
          <c:spPr>
            <a:solidFill>
              <a:schemeClr val="accent5">
                <a:lumMod val="80000"/>
                <a:lumOff val="20000"/>
              </a:schemeClr>
            </a:solidFill>
            <a:ln>
              <a:noFill/>
            </a:ln>
            <a:effectLst/>
          </c:spPr>
          <c:cat>
            <c:numRef>
              <c:f>экономика!$D$11</c:f>
              <c:numCache>
                <c:formatCode>General</c:formatCode>
                <c:ptCount val="1"/>
                <c:pt idx="0">
                  <c:v>1</c:v>
                </c:pt>
              </c:numCache>
            </c:numRef>
          </c:cat>
          <c:val>
            <c:numRef>
              <c:f>экономика!$D$19</c:f>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7-AE28-4C22-AB4F-C1D767156CD2}"/>
            </c:ext>
          </c:extLst>
        </c:ser>
        <c:ser>
          <c:idx val="8"/>
          <c:order val="8"/>
          <c:tx>
            <c:strRef>
              <c:f>экономика!$C$20</c:f>
              <c:strCache>
                <c:ptCount val="1"/>
                <c:pt idx="0">
                  <c:v>- производство металлургическое (алюминий)</c:v>
                </c:pt>
              </c:strCache>
            </c:strRef>
          </c:tx>
          <c:spPr>
            <a:solidFill>
              <a:schemeClr val="accent4">
                <a:lumMod val="80000"/>
                <a:lumOff val="20000"/>
              </a:schemeClr>
            </a:solidFill>
            <a:ln>
              <a:noFill/>
            </a:ln>
            <a:effectLst/>
          </c:spPr>
          <c:cat>
            <c:numRef>
              <c:f>экономика!$D$11</c:f>
              <c:numCache>
                <c:formatCode>General</c:formatCode>
                <c:ptCount val="1"/>
                <c:pt idx="0">
                  <c:v>1</c:v>
                </c:pt>
              </c:numCache>
            </c:numRef>
          </c:cat>
          <c:val>
            <c:numRef>
              <c:f>экономика!$D$20</c:f>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8-AE28-4C22-AB4F-C1D767156CD2}"/>
            </c:ext>
          </c:extLst>
        </c:ser>
        <c:ser>
          <c:idx val="9"/>
          <c:order val="9"/>
          <c:tx>
            <c:strRef>
              <c:f>экономика!$C$21</c:f>
              <c:strCache>
                <c:ptCount val="1"/>
                <c:pt idx="0">
                  <c:v>- производство электрического оборудования</c:v>
                </c:pt>
              </c:strCache>
            </c:strRef>
          </c:tx>
          <c:spPr>
            <a:solidFill>
              <a:schemeClr val="accent6">
                <a:lumMod val="80000"/>
              </a:schemeClr>
            </a:solidFill>
            <a:ln>
              <a:noFill/>
            </a:ln>
            <a:effectLst/>
          </c:spPr>
          <c:cat>
            <c:numRef>
              <c:f>экономика!$D$11</c:f>
              <c:numCache>
                <c:formatCode>General</c:formatCode>
                <c:ptCount val="1"/>
                <c:pt idx="0">
                  <c:v>1</c:v>
                </c:pt>
              </c:numCache>
            </c:numRef>
          </c:cat>
          <c:val>
            <c:numRef>
              <c:f>экономика!$D$21</c:f>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9-AE28-4C22-AB4F-C1D767156CD2}"/>
            </c:ext>
          </c:extLst>
        </c:ser>
        <c:ser>
          <c:idx val="10"/>
          <c:order val="10"/>
          <c:tx>
            <c:strRef>
              <c:f>экономика!$C$22</c:f>
              <c:strCache>
                <c:ptCount val="1"/>
                <c:pt idx="0">
                  <c:v>- производство прочих транспортных средств и оборудования (ремонт)</c:v>
                </c:pt>
              </c:strCache>
            </c:strRef>
          </c:tx>
          <c:spPr>
            <a:solidFill>
              <a:schemeClr val="accent5">
                <a:lumMod val="80000"/>
              </a:schemeClr>
            </a:solidFill>
            <a:ln>
              <a:noFill/>
            </a:ln>
            <a:effectLst/>
          </c:spPr>
          <c:cat>
            <c:numRef>
              <c:f>экономика!$D$11</c:f>
              <c:numCache>
                <c:formatCode>General</c:formatCode>
                <c:ptCount val="1"/>
                <c:pt idx="0">
                  <c:v>1</c:v>
                </c:pt>
              </c:numCache>
            </c:numRef>
          </c:cat>
          <c:val>
            <c:numRef>
              <c:f>экономика!$D$22</c:f>
              <c:numCache>
                <c:formatCode>General</c:formatCode>
                <c:ptCount val="1"/>
                <c:pt idx="0">
                  <c:v>2</c:v>
                </c:pt>
              </c:numCache>
            </c:numRef>
          </c:val>
          <c:extLst xmlns:c16r2="http://schemas.microsoft.com/office/drawing/2015/06/chart">
            <c:ext xmlns:c16="http://schemas.microsoft.com/office/drawing/2014/chart" uri="{C3380CC4-5D6E-409C-BE32-E72D297353CC}">
              <c16:uniqueId val="{0000000A-AE28-4C22-AB4F-C1D767156CD2}"/>
            </c:ext>
          </c:extLst>
        </c:ser>
        <c:ser>
          <c:idx val="11"/>
          <c:order val="11"/>
          <c:tx>
            <c:strRef>
              <c:f>экономика!$C$23</c:f>
              <c:strCache>
                <c:ptCount val="1"/>
                <c:pt idx="0">
                  <c:v>Производство и распределение электроэнергии, газа и воды</c:v>
                </c:pt>
              </c:strCache>
            </c:strRef>
          </c:tx>
          <c:spPr>
            <a:solidFill>
              <a:schemeClr val="accent4">
                <a:lumMod val="80000"/>
              </a:schemeClr>
            </a:solidFill>
            <a:ln>
              <a:noFill/>
            </a:ln>
            <a:effectLst/>
          </c:spPr>
          <c:cat>
            <c:numRef>
              <c:f>экономика!$D$11</c:f>
              <c:numCache>
                <c:formatCode>General</c:formatCode>
                <c:ptCount val="1"/>
                <c:pt idx="0">
                  <c:v>1</c:v>
                </c:pt>
              </c:numCache>
            </c:numRef>
          </c:cat>
          <c:val>
            <c:numRef>
              <c:f>экономика!$D$23</c:f>
              <c:numCache>
                <c:formatCode>General</c:formatCode>
                <c:ptCount val="1"/>
                <c:pt idx="0">
                  <c:v>2</c:v>
                </c:pt>
              </c:numCache>
            </c:numRef>
          </c:val>
          <c:extLst xmlns:c16r2="http://schemas.microsoft.com/office/drawing/2015/06/chart">
            <c:ext xmlns:c16="http://schemas.microsoft.com/office/drawing/2014/chart" uri="{C3380CC4-5D6E-409C-BE32-E72D297353CC}">
              <c16:uniqueId val="{0000000B-AE28-4C22-AB4F-C1D767156CD2}"/>
            </c:ext>
          </c:extLst>
        </c:ser>
        <c:ser>
          <c:idx val="12"/>
          <c:order val="12"/>
          <c:tx>
            <c:strRef>
              <c:f>экономика!$C$24</c:f>
              <c:strCache>
                <c:ptCount val="1"/>
                <c:pt idx="0">
                  <c:v>Строительство</c:v>
                </c:pt>
              </c:strCache>
            </c:strRef>
          </c:tx>
          <c:spPr>
            <a:solidFill>
              <a:schemeClr val="accent6">
                <a:lumMod val="60000"/>
                <a:lumOff val="40000"/>
              </a:schemeClr>
            </a:solidFill>
            <a:ln>
              <a:noFill/>
            </a:ln>
            <a:effectLst/>
          </c:spPr>
          <c:cat>
            <c:numRef>
              <c:f>экономика!$D$11</c:f>
              <c:numCache>
                <c:formatCode>General</c:formatCode>
                <c:ptCount val="1"/>
                <c:pt idx="0">
                  <c:v>1</c:v>
                </c:pt>
              </c:numCache>
            </c:numRef>
          </c:cat>
          <c:val>
            <c:numRef>
              <c:f>экономика!$D$24</c:f>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C-AE28-4C22-AB4F-C1D767156CD2}"/>
            </c:ext>
          </c:extLst>
        </c:ser>
        <c:ser>
          <c:idx val="13"/>
          <c:order val="13"/>
          <c:tx>
            <c:strRef>
              <c:f>экономика!$C$25</c:f>
              <c:strCache>
                <c:ptCount val="1"/>
                <c:pt idx="0">
                  <c:v>Оптовая и розничная торговля, ремонт автотранспортных средств, мотоциклов, бытовых изделий и предметов личного пользования</c:v>
                </c:pt>
              </c:strCache>
            </c:strRef>
          </c:tx>
          <c:spPr>
            <a:solidFill>
              <a:schemeClr val="accent5">
                <a:lumMod val="60000"/>
                <a:lumOff val="4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экономика!$D$11</c:f>
              <c:numCache>
                <c:formatCode>General</c:formatCode>
                <c:ptCount val="1"/>
                <c:pt idx="0">
                  <c:v>1</c:v>
                </c:pt>
              </c:numCache>
            </c:numRef>
          </c:cat>
          <c:val>
            <c:numRef>
              <c:f>экономика!$D$25</c:f>
              <c:numCache>
                <c:formatCode>General</c:formatCode>
                <c:ptCount val="1"/>
                <c:pt idx="0">
                  <c:v>11</c:v>
                </c:pt>
              </c:numCache>
            </c:numRef>
          </c:val>
          <c:extLst xmlns:c16r2="http://schemas.microsoft.com/office/drawing/2015/06/chart">
            <c:ext xmlns:c16="http://schemas.microsoft.com/office/drawing/2014/chart" uri="{C3380CC4-5D6E-409C-BE32-E72D297353CC}">
              <c16:uniqueId val="{0000000D-AE28-4C22-AB4F-C1D767156CD2}"/>
            </c:ext>
          </c:extLst>
        </c:ser>
        <c:ser>
          <c:idx val="14"/>
          <c:order val="14"/>
          <c:tx>
            <c:strRef>
              <c:f>экономика!$C$26</c:f>
              <c:strCache>
                <c:ptCount val="1"/>
                <c:pt idx="0">
                  <c:v>Гостиницы и рестораны</c:v>
                </c:pt>
              </c:strCache>
            </c:strRef>
          </c:tx>
          <c:spPr>
            <a:solidFill>
              <a:schemeClr val="accent4">
                <a:lumMod val="60000"/>
                <a:lumOff val="40000"/>
              </a:schemeClr>
            </a:solidFill>
            <a:ln>
              <a:noFill/>
            </a:ln>
            <a:effectLst/>
          </c:spPr>
          <c:cat>
            <c:numRef>
              <c:f>экономика!$D$11</c:f>
              <c:numCache>
                <c:formatCode>General</c:formatCode>
                <c:ptCount val="1"/>
                <c:pt idx="0">
                  <c:v>1</c:v>
                </c:pt>
              </c:numCache>
            </c:numRef>
          </c:cat>
          <c:val>
            <c:numRef>
              <c:f>экономика!$D$26</c:f>
              <c:numCache>
                <c:formatCode>General</c:formatCode>
                <c:ptCount val="1"/>
                <c:pt idx="0">
                  <c:v>2</c:v>
                </c:pt>
              </c:numCache>
            </c:numRef>
          </c:val>
          <c:extLst xmlns:c16r2="http://schemas.microsoft.com/office/drawing/2015/06/chart">
            <c:ext xmlns:c16="http://schemas.microsoft.com/office/drawing/2014/chart" uri="{C3380CC4-5D6E-409C-BE32-E72D297353CC}">
              <c16:uniqueId val="{0000000E-AE28-4C22-AB4F-C1D767156CD2}"/>
            </c:ext>
          </c:extLst>
        </c:ser>
        <c:ser>
          <c:idx val="15"/>
          <c:order val="15"/>
          <c:tx>
            <c:strRef>
              <c:f>экономика!$C$27</c:f>
              <c:strCache>
                <c:ptCount val="1"/>
                <c:pt idx="0">
                  <c:v>Транспортировка и хранение</c:v>
                </c:pt>
              </c:strCache>
            </c:strRef>
          </c:tx>
          <c:spPr>
            <a:solidFill>
              <a:schemeClr val="accent6">
                <a:lumMod val="5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экономика!$D$11</c:f>
              <c:numCache>
                <c:formatCode>General</c:formatCode>
                <c:ptCount val="1"/>
                <c:pt idx="0">
                  <c:v>1</c:v>
                </c:pt>
              </c:numCache>
            </c:numRef>
          </c:cat>
          <c:val>
            <c:numRef>
              <c:f>экономика!$D$27</c:f>
              <c:numCache>
                <c:formatCode>General</c:formatCode>
                <c:ptCount val="1"/>
                <c:pt idx="0">
                  <c:v>11</c:v>
                </c:pt>
              </c:numCache>
            </c:numRef>
          </c:val>
          <c:extLst xmlns:c16r2="http://schemas.microsoft.com/office/drawing/2015/06/chart">
            <c:ext xmlns:c16="http://schemas.microsoft.com/office/drawing/2014/chart" uri="{C3380CC4-5D6E-409C-BE32-E72D297353CC}">
              <c16:uniqueId val="{0000000F-AE28-4C22-AB4F-C1D767156CD2}"/>
            </c:ext>
          </c:extLst>
        </c:ser>
        <c:ser>
          <c:idx val="16"/>
          <c:order val="16"/>
          <c:tx>
            <c:strRef>
              <c:f>экономика!$C$28</c:f>
              <c:strCache>
                <c:ptCount val="1"/>
                <c:pt idx="0">
                  <c:v>Операции с недвижимым имуществом</c:v>
                </c:pt>
              </c:strCache>
            </c:strRef>
          </c:tx>
          <c:spPr>
            <a:solidFill>
              <a:schemeClr val="accent5">
                <a:lumMod val="5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экономика!$D$11</c:f>
              <c:numCache>
                <c:formatCode>General</c:formatCode>
                <c:ptCount val="1"/>
                <c:pt idx="0">
                  <c:v>1</c:v>
                </c:pt>
              </c:numCache>
            </c:numRef>
          </c:cat>
          <c:val>
            <c:numRef>
              <c:f>экономика!$D$28</c:f>
              <c:numCache>
                <c:formatCode>General</c:formatCode>
                <c:ptCount val="1"/>
                <c:pt idx="0">
                  <c:v>5</c:v>
                </c:pt>
              </c:numCache>
            </c:numRef>
          </c:val>
          <c:extLst xmlns:c16r2="http://schemas.microsoft.com/office/drawing/2015/06/chart">
            <c:ext xmlns:c16="http://schemas.microsoft.com/office/drawing/2014/chart" uri="{C3380CC4-5D6E-409C-BE32-E72D297353CC}">
              <c16:uniqueId val="{00000010-AE28-4C22-AB4F-C1D767156CD2}"/>
            </c:ext>
          </c:extLst>
        </c:ser>
        <c:ser>
          <c:idx val="17"/>
          <c:order val="17"/>
          <c:tx>
            <c:strRef>
              <c:f>экономика!$C$29</c:f>
              <c:strCache>
                <c:ptCount val="1"/>
                <c:pt idx="0">
                  <c:v>Образование</c:v>
                </c:pt>
              </c:strCache>
            </c:strRef>
          </c:tx>
          <c:spPr>
            <a:solidFill>
              <a:schemeClr val="accent4">
                <a:lumMod val="5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экономика!$D$11</c:f>
              <c:numCache>
                <c:formatCode>General</c:formatCode>
                <c:ptCount val="1"/>
                <c:pt idx="0">
                  <c:v>1</c:v>
                </c:pt>
              </c:numCache>
            </c:numRef>
          </c:cat>
          <c:val>
            <c:numRef>
              <c:f>экономика!$D$29</c:f>
              <c:numCache>
                <c:formatCode>General</c:formatCode>
                <c:ptCount val="1"/>
                <c:pt idx="0">
                  <c:v>32</c:v>
                </c:pt>
              </c:numCache>
            </c:numRef>
          </c:val>
          <c:extLst xmlns:c16r2="http://schemas.microsoft.com/office/drawing/2015/06/chart">
            <c:ext xmlns:c16="http://schemas.microsoft.com/office/drawing/2014/chart" uri="{C3380CC4-5D6E-409C-BE32-E72D297353CC}">
              <c16:uniqueId val="{00000011-AE28-4C22-AB4F-C1D767156CD2}"/>
            </c:ext>
          </c:extLst>
        </c:ser>
        <c:ser>
          <c:idx val="18"/>
          <c:order val="18"/>
          <c:tx>
            <c:strRef>
              <c:f>экономика!$C$30</c:f>
              <c:strCache>
                <c:ptCount val="1"/>
                <c:pt idx="0">
                  <c:v>Здравоохранение и предоставление социальных услуг</c:v>
                </c:pt>
              </c:strCache>
            </c:strRef>
          </c:tx>
          <c:spPr>
            <a:solidFill>
              <a:schemeClr val="accent6">
                <a:lumMod val="70000"/>
                <a:lumOff val="3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экономика!$D$11</c:f>
              <c:numCache>
                <c:formatCode>General</c:formatCode>
                <c:ptCount val="1"/>
                <c:pt idx="0">
                  <c:v>1</c:v>
                </c:pt>
              </c:numCache>
            </c:numRef>
          </c:cat>
          <c:val>
            <c:numRef>
              <c:f>экономика!$D$30</c:f>
              <c:numCache>
                <c:formatCode>General</c:formatCode>
                <c:ptCount val="1"/>
                <c:pt idx="0">
                  <c:v>10</c:v>
                </c:pt>
              </c:numCache>
            </c:numRef>
          </c:val>
          <c:extLst xmlns:c16r2="http://schemas.microsoft.com/office/drawing/2015/06/chart">
            <c:ext xmlns:c16="http://schemas.microsoft.com/office/drawing/2014/chart" uri="{C3380CC4-5D6E-409C-BE32-E72D297353CC}">
              <c16:uniqueId val="{00000012-AE28-4C22-AB4F-C1D767156CD2}"/>
            </c:ext>
          </c:extLst>
        </c:ser>
        <c:ser>
          <c:idx val="19"/>
          <c:order val="19"/>
          <c:tx>
            <c:strRef>
              <c:f>экономика!$C$31</c:f>
              <c:strCache>
                <c:ptCount val="1"/>
                <c:pt idx="0">
                  <c:v>Предоставление прочих коммунальных, социальных и персональных услуг</c:v>
                </c:pt>
              </c:strCache>
            </c:strRef>
          </c:tx>
          <c:spPr>
            <a:solidFill>
              <a:schemeClr val="accent5">
                <a:lumMod val="70000"/>
                <a:lumOff val="3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экономика!$D$11</c:f>
              <c:numCache>
                <c:formatCode>General</c:formatCode>
                <c:ptCount val="1"/>
                <c:pt idx="0">
                  <c:v>1</c:v>
                </c:pt>
              </c:numCache>
            </c:numRef>
          </c:cat>
          <c:val>
            <c:numRef>
              <c:f>экономика!$D$31</c:f>
              <c:numCache>
                <c:formatCode>General</c:formatCode>
                <c:ptCount val="1"/>
                <c:pt idx="0">
                  <c:v>4</c:v>
                </c:pt>
              </c:numCache>
            </c:numRef>
          </c:val>
          <c:extLst xmlns:c16r2="http://schemas.microsoft.com/office/drawing/2015/06/chart">
            <c:ext xmlns:c16="http://schemas.microsoft.com/office/drawing/2014/chart" uri="{C3380CC4-5D6E-409C-BE32-E72D297353CC}">
              <c16:uniqueId val="{00000013-AE28-4C22-AB4F-C1D767156CD2}"/>
            </c:ext>
          </c:extLst>
        </c:ser>
        <c:dLbls/>
        <c:gapWidth val="441"/>
        <c:overlap val="100"/>
        <c:axId val="54535296"/>
        <c:axId val="54536832"/>
      </c:barChart>
      <c:catAx>
        <c:axId val="54535296"/>
        <c:scaling>
          <c:orientation val="minMax"/>
        </c:scaling>
        <c:delete val="1"/>
        <c:axPos val="b"/>
        <c:numFmt formatCode="General" sourceLinked="1"/>
        <c:majorTickMark val="none"/>
        <c:tickLblPos val="none"/>
        <c:crossAx val="54536832"/>
        <c:crosses val="autoZero"/>
        <c:auto val="1"/>
        <c:lblAlgn val="ctr"/>
        <c:lblOffset val="100"/>
      </c:catAx>
      <c:valAx>
        <c:axId val="54536832"/>
        <c:scaling>
          <c:orientation val="minMax"/>
        </c:scaling>
        <c:delete val="1"/>
        <c:axPos val="l"/>
        <c:numFmt formatCode="0%" sourceLinked="1"/>
        <c:majorTickMark val="none"/>
        <c:tickLblPos val="none"/>
        <c:crossAx val="54535296"/>
        <c:crosses val="autoZero"/>
        <c:crossBetween val="between"/>
      </c:valAx>
      <c:spPr>
        <a:noFill/>
        <a:ln>
          <a:noFill/>
        </a:ln>
        <a:effectLst/>
      </c:spPr>
    </c:plotArea>
    <c:legend>
      <c:legendPos val="r"/>
      <c:layout>
        <c:manualLayout>
          <c:xMode val="edge"/>
          <c:yMode val="edge"/>
          <c:x val="0.32949719132554534"/>
          <c:y val="0.14101884508372275"/>
          <c:w val="0.66834470270716662"/>
          <c:h val="0.84407307097899864"/>
        </c:manualLayout>
      </c:layout>
      <c:spPr>
        <a:noFill/>
        <a:ln>
          <a:noFill/>
        </a:ln>
        <a:effectLst/>
      </c:spPr>
      <c:txPr>
        <a:bodyPr rot="0" spcFirstLastPara="1" vertOverflow="ellipsis" vert="horz" wrap="square" anchor="ctr" anchorCtr="1"/>
        <a:lstStyle/>
        <a:p>
          <a:pPr algn="just" rtl="0">
            <a:defRPr lang="en-US" sz="1100" b="0" i="0" u="none" strike="noStrike" kern="1200" baseline="0">
              <a:solidFill>
                <a:schemeClr val="tx1"/>
              </a:solidFill>
              <a:latin typeface="PF Din Text Comp Pro" panose="02000506020000020004" pitchFamily="2" charset="0"/>
              <a:ea typeface="+mn-ea"/>
              <a:cs typeface="+mn-cs"/>
            </a:defRPr>
          </a:pPr>
          <a:endParaRPr lang="ru-RU"/>
        </a:p>
      </c:txPr>
    </c:legend>
    <c:plotVisOnly val="1"/>
    <c:dispBlanksAs val="gap"/>
  </c:chart>
  <c:spPr>
    <a:noFill/>
    <a:ln>
      <a:noFill/>
    </a:ln>
    <a:effectLst/>
  </c:spPr>
  <c:txPr>
    <a:bodyPr/>
    <a:lstStyle/>
    <a:p>
      <a:pPr>
        <a:defRPr/>
      </a:pPr>
      <a:endParaRPr lang="ru-RU"/>
    </a:p>
  </c:txPr>
  <c:externalData r:id="rId1"/>
</c:chartSpace>
</file>

<file path=ppt/charts/chart20.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defTabSz="1422637" rtl="0" fontAlgn="auto">
              <a:lnSpc>
                <a:spcPts val="1500"/>
              </a:lnSpc>
              <a:spcBef>
                <a:spcPts val="600"/>
              </a:spcBef>
              <a:spcAft>
                <a:spcPts val="0"/>
              </a:spcAft>
              <a:defRPr lang="ru-RU" sz="1200" b="0" i="0" u="none" strike="noStrike" kern="0" spc="15" baseline="0" dirty="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ДИНАМИКА ОБЪЕМА ОТГРУЖЕННЫХ ТОВАРОВ СОБСТВЕННОГО ПРОИЗВОДСТВА, ВЫПОЛНЕННЫХ РАБОТ И УСЛУГ ПО ВСЕМ ВИДАМ ЭКОНОМИЧЕСКОЙ ДЕЯТЕЛЬНОСТИ МЛРД РУБ.</a:t>
            </a:r>
          </a:p>
        </c:rich>
      </c:tx>
      <c:layout/>
      <c:spPr>
        <a:noFill/>
        <a:ln>
          <a:noFill/>
        </a:ln>
        <a:effectLst/>
      </c:spPr>
    </c:title>
    <c:plotArea>
      <c:layout/>
      <c:barChart>
        <c:barDir val="col"/>
        <c:grouping val="clustered"/>
        <c:ser>
          <c:idx val="0"/>
          <c:order val="0"/>
          <c:tx>
            <c:strRef>
              <c:f>экономика!$K$2</c:f>
              <c:strCache>
                <c:ptCount val="1"/>
                <c:pt idx="0">
                  <c:v>Объем отгруженных товаров собственного производства, выполненных работ и услуг крупных и средних предприятий по всем видам экономической деятельности млрд. руб.</c:v>
                </c:pt>
              </c:strCache>
            </c:strRef>
          </c:tx>
          <c:spPr>
            <a:solidFill>
              <a:schemeClr val="bg1">
                <a:lumMod val="75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экономика!$L$1:$Q$1</c:f>
              <c:numCache>
                <c:formatCode>General</c:formatCode>
                <c:ptCount val="6"/>
                <c:pt idx="0">
                  <c:v>2014</c:v>
                </c:pt>
                <c:pt idx="1">
                  <c:v>2015</c:v>
                </c:pt>
                <c:pt idx="2">
                  <c:v>2016</c:v>
                </c:pt>
                <c:pt idx="3">
                  <c:v>2017</c:v>
                </c:pt>
                <c:pt idx="4">
                  <c:v>2018</c:v>
                </c:pt>
                <c:pt idx="5">
                  <c:v>2019</c:v>
                </c:pt>
              </c:numCache>
            </c:numRef>
          </c:cat>
          <c:val>
            <c:numRef>
              <c:f>экономика!$L$2:$Q$2</c:f>
              <c:numCache>
                <c:formatCode>General</c:formatCode>
                <c:ptCount val="6"/>
                <c:pt idx="0">
                  <c:v>23.6</c:v>
                </c:pt>
                <c:pt idx="1">
                  <c:v>23.6</c:v>
                </c:pt>
                <c:pt idx="2">
                  <c:v>18.600000000000001</c:v>
                </c:pt>
                <c:pt idx="3">
                  <c:v>17.8</c:v>
                </c:pt>
                <c:pt idx="4">
                  <c:v>21.1</c:v>
                </c:pt>
                <c:pt idx="5">
                  <c:v>21.9</c:v>
                </c:pt>
              </c:numCache>
            </c:numRef>
          </c:val>
          <c:extLst xmlns:c16r2="http://schemas.microsoft.com/office/drawing/2015/06/chart">
            <c:ext xmlns:c16="http://schemas.microsoft.com/office/drawing/2014/chart" uri="{C3380CC4-5D6E-409C-BE32-E72D297353CC}">
              <c16:uniqueId val="{00000000-C0A8-43C6-816E-82975E03A6A4}"/>
            </c:ext>
          </c:extLst>
        </c:ser>
        <c:dLbls/>
        <c:gapWidth val="219"/>
        <c:overlap val="-27"/>
        <c:axId val="54583680"/>
        <c:axId val="54585216"/>
      </c:barChart>
      <c:catAx>
        <c:axId val="54583680"/>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crossAx val="54585216"/>
        <c:crosses val="autoZero"/>
        <c:auto val="1"/>
        <c:lblAlgn val="ctr"/>
        <c:lblOffset val="100"/>
      </c:catAx>
      <c:valAx>
        <c:axId val="54585216"/>
        <c:scaling>
          <c:orientation val="minMax"/>
        </c:scaling>
        <c:delete val="1"/>
        <c:axPos val="l"/>
        <c:numFmt formatCode="General" sourceLinked="1"/>
        <c:majorTickMark val="none"/>
        <c:tickLblPos val="none"/>
        <c:crossAx val="54583680"/>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21.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defTabSz="1422637" rtl="0" fontAlgn="auto">
              <a:lnSpc>
                <a:spcPts val="1500"/>
              </a:lnSpc>
              <a:spcBef>
                <a:spcPts val="600"/>
              </a:spcBef>
              <a:spcAft>
                <a:spcPts val="0"/>
              </a:spcAft>
              <a:defRPr lang="ru-RU" sz="1200" b="1" i="0" u="none" strike="noStrike" kern="0" spc="15" baseline="0" dirty="0" smtClean="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ДИНАМИКА ОБОРОТА РОЗНИЧНОЙ ТОРГОВЛИ, МЛРД РУБ.</a:t>
            </a:r>
          </a:p>
        </c:rich>
      </c:tx>
      <c:layout/>
      <c:spPr>
        <a:noFill/>
        <a:ln>
          <a:noFill/>
        </a:ln>
        <a:effectLst/>
      </c:spPr>
    </c:title>
    <c:plotArea>
      <c:layout/>
      <c:barChart>
        <c:barDir val="col"/>
        <c:grouping val="clustered"/>
        <c:ser>
          <c:idx val="0"/>
          <c:order val="0"/>
          <c:tx>
            <c:strRef>
              <c:f>экономика!$K$13:$L$13</c:f>
              <c:strCache>
                <c:ptCount val="2"/>
                <c:pt idx="0">
                  <c:v>оборот розничной торговли, млрд руб.</c:v>
                </c:pt>
              </c:strCache>
            </c:strRef>
          </c:tx>
          <c:spPr>
            <a:solidFill>
              <a:schemeClr val="bg1">
                <a:lumMod val="75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экономика!$M$12:$Q$12</c:f>
              <c:numCache>
                <c:formatCode>General</c:formatCode>
                <c:ptCount val="5"/>
                <c:pt idx="0">
                  <c:v>2015</c:v>
                </c:pt>
                <c:pt idx="1">
                  <c:v>2016</c:v>
                </c:pt>
                <c:pt idx="2">
                  <c:v>2017</c:v>
                </c:pt>
                <c:pt idx="3">
                  <c:v>2018</c:v>
                </c:pt>
                <c:pt idx="4">
                  <c:v>2019</c:v>
                </c:pt>
              </c:numCache>
            </c:numRef>
          </c:cat>
          <c:val>
            <c:numRef>
              <c:f>экономика!$M$13:$Q$13</c:f>
              <c:numCache>
                <c:formatCode>General</c:formatCode>
                <c:ptCount val="5"/>
                <c:pt idx="0">
                  <c:v>2.3109999999999977</c:v>
                </c:pt>
                <c:pt idx="1">
                  <c:v>2.2999999999999998</c:v>
                </c:pt>
                <c:pt idx="2">
                  <c:v>4.9000000000000004</c:v>
                </c:pt>
                <c:pt idx="3">
                  <c:v>4.2</c:v>
                </c:pt>
                <c:pt idx="4">
                  <c:v>4.5</c:v>
                </c:pt>
              </c:numCache>
            </c:numRef>
          </c:val>
          <c:extLst xmlns:c16r2="http://schemas.microsoft.com/office/drawing/2015/06/chart">
            <c:ext xmlns:c16="http://schemas.microsoft.com/office/drawing/2014/chart" uri="{C3380CC4-5D6E-409C-BE32-E72D297353CC}">
              <c16:uniqueId val="{00000000-2C89-4A68-A078-9D5A0946B339}"/>
            </c:ext>
          </c:extLst>
        </c:ser>
        <c:dLbls/>
        <c:gapWidth val="219"/>
        <c:overlap val="-27"/>
        <c:axId val="54618752"/>
        <c:axId val="54624640"/>
      </c:barChart>
      <c:catAx>
        <c:axId val="54618752"/>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rtl="0">
              <a:defRPr lang="en-US" sz="900" b="0" i="0" u="none" strike="noStrike" kern="1200" baseline="0">
                <a:solidFill>
                  <a:schemeClr val="tx1"/>
                </a:solidFill>
                <a:latin typeface="PF Din Text Comp Pro" panose="02000506020000020004" pitchFamily="2" charset="0"/>
                <a:ea typeface="+mn-ea"/>
                <a:cs typeface="+mn-cs"/>
              </a:defRPr>
            </a:pPr>
            <a:endParaRPr lang="ru-RU"/>
          </a:p>
        </c:txPr>
        <c:crossAx val="54624640"/>
        <c:crosses val="autoZero"/>
        <c:auto val="1"/>
        <c:lblAlgn val="ctr"/>
        <c:lblOffset val="100"/>
      </c:catAx>
      <c:valAx>
        <c:axId val="54624640"/>
        <c:scaling>
          <c:orientation val="minMax"/>
        </c:scaling>
        <c:delete val="1"/>
        <c:axPos val="l"/>
        <c:numFmt formatCode="General" sourceLinked="1"/>
        <c:majorTickMark val="none"/>
        <c:tickLblPos val="none"/>
        <c:crossAx val="54618752"/>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22.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defTabSz="1422637" rtl="0" fontAlgn="auto">
              <a:lnSpc>
                <a:spcPts val="1500"/>
              </a:lnSpc>
              <a:spcBef>
                <a:spcPts val="600"/>
              </a:spcBef>
              <a:spcAft>
                <a:spcPts val="0"/>
              </a:spcAft>
              <a:defRPr lang="ru-RU" sz="1200" b="1" i="0" u="none" strike="noStrike" kern="0" spc="15" baseline="0">
                <a:solidFill>
                  <a:schemeClr val="tx1">
                    <a:lumMod val="75000"/>
                    <a:lumOff val="25000"/>
                  </a:schemeClr>
                </a:solidFill>
                <a:latin typeface="PF Din Text Comp Pro" pitchFamily="2" charset="0"/>
                <a:ea typeface="+mn-ea"/>
                <a:cs typeface="Arial" charset="0"/>
              </a:defRPr>
            </a:pPr>
            <a:r>
              <a:rPr lang="ru-RU" sz="1200" b="1" i="0" u="none" strike="noStrike" kern="0" spc="15" baseline="0" dirty="0">
                <a:solidFill>
                  <a:schemeClr val="tx1">
                    <a:lumMod val="75000"/>
                    <a:lumOff val="25000"/>
                  </a:schemeClr>
                </a:solidFill>
                <a:latin typeface="PF Din Text Comp Pro" pitchFamily="2" charset="0"/>
                <a:ea typeface="+mn-ea"/>
                <a:cs typeface="Arial" charset="0"/>
              </a:rPr>
              <a:t>ОБЪЕМ ИНВЕСТИЦИЙ В ОСНОВНОЙ КАПИТАЛ, ТЫС. РУБ.</a:t>
            </a:r>
          </a:p>
        </c:rich>
      </c:tx>
      <c:layout>
        <c:manualLayout>
          <c:xMode val="edge"/>
          <c:yMode val="edge"/>
          <c:x val="0.2183883362198499"/>
          <c:y val="0.12988466627992917"/>
        </c:manualLayout>
      </c:layout>
      <c:spPr>
        <a:noFill/>
        <a:ln>
          <a:noFill/>
        </a:ln>
        <a:effectLst/>
      </c:spPr>
    </c:title>
    <c:plotArea>
      <c:layout>
        <c:manualLayout>
          <c:layoutTarget val="inner"/>
          <c:xMode val="edge"/>
          <c:yMode val="edge"/>
          <c:x val="3.2565682138855884E-2"/>
          <c:y val="0.34230281553147823"/>
          <c:w val="0.94029624941209755"/>
          <c:h val="0.53331446624901269"/>
        </c:manualLayout>
      </c:layout>
      <c:barChart>
        <c:barDir val="col"/>
        <c:grouping val="clustered"/>
        <c:ser>
          <c:idx val="0"/>
          <c:order val="0"/>
          <c:tx>
            <c:strRef>
              <c:f>инвестици!$B$3</c:f>
              <c:strCache>
                <c:ptCount val="1"/>
                <c:pt idx="0">
                  <c:v>Инвестиции в основной капитал, осуществляемые организациями, находящимися на территории муниципального образования (без субъектов малого предпринимательства), тысяча рублей</c:v>
                </c:pt>
              </c:strCache>
            </c:strRef>
          </c:tx>
          <c:spPr>
            <a:solidFill>
              <a:schemeClr val="bg1">
                <a:lumMod val="75000"/>
              </a:schemeClr>
            </a:solidFill>
            <a:ln>
              <a:noFill/>
            </a:ln>
            <a:effectLst/>
          </c:spPr>
          <c:dPt>
            <c:idx val="7"/>
            <c:spPr>
              <a:solidFill>
                <a:srgbClr val="02884B"/>
              </a:solidFill>
              <a:ln>
                <a:noFill/>
              </a:ln>
              <a:effectLst/>
            </c:spPr>
            <c:extLst xmlns:c16r2="http://schemas.microsoft.com/office/drawing/2015/06/chart">
              <c:ext xmlns:c16="http://schemas.microsoft.com/office/drawing/2014/chart" uri="{C3380CC4-5D6E-409C-BE32-E72D297353CC}">
                <c16:uniqueId val="{00000000-BCAD-4FC9-B71D-6168636DF066}"/>
              </c:ext>
            </c:extLst>
          </c:dPt>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инвестици!$C$2:$J$2</c:f>
              <c:numCache>
                <c:formatCode>General</c:formatCode>
                <c:ptCount val="8"/>
                <c:pt idx="0">
                  <c:v>2011</c:v>
                </c:pt>
                <c:pt idx="1">
                  <c:v>2013</c:v>
                </c:pt>
                <c:pt idx="2">
                  <c:v>2014</c:v>
                </c:pt>
                <c:pt idx="3">
                  <c:v>2015</c:v>
                </c:pt>
                <c:pt idx="4">
                  <c:v>2016</c:v>
                </c:pt>
                <c:pt idx="5">
                  <c:v>2017</c:v>
                </c:pt>
                <c:pt idx="6">
                  <c:v>2018</c:v>
                </c:pt>
                <c:pt idx="7">
                  <c:v>2019</c:v>
                </c:pt>
              </c:numCache>
            </c:numRef>
          </c:cat>
          <c:val>
            <c:numRef>
              <c:f>инвестици!$C$3:$J$3</c:f>
              <c:numCache>
                <c:formatCode>General</c:formatCode>
                <c:ptCount val="8"/>
                <c:pt idx="0">
                  <c:v>3119403</c:v>
                </c:pt>
                <c:pt idx="1">
                  <c:v>2022477</c:v>
                </c:pt>
                <c:pt idx="2">
                  <c:v>2678324</c:v>
                </c:pt>
                <c:pt idx="3">
                  <c:v>1355172</c:v>
                </c:pt>
                <c:pt idx="4">
                  <c:v>2033626</c:v>
                </c:pt>
                <c:pt idx="5">
                  <c:v>883906</c:v>
                </c:pt>
                <c:pt idx="6">
                  <c:v>1258578</c:v>
                </c:pt>
                <c:pt idx="7">
                  <c:v>3580044</c:v>
                </c:pt>
              </c:numCache>
            </c:numRef>
          </c:val>
          <c:extLst xmlns:c16r2="http://schemas.microsoft.com/office/drawing/2015/06/chart">
            <c:ext xmlns:c16="http://schemas.microsoft.com/office/drawing/2014/chart" uri="{C3380CC4-5D6E-409C-BE32-E72D297353CC}">
              <c16:uniqueId val="{00000000-FAAC-4FA1-BA82-8D8AB1CF2632}"/>
            </c:ext>
          </c:extLst>
        </c:ser>
        <c:dLbls/>
        <c:gapWidth val="219"/>
        <c:overlap val="-27"/>
        <c:axId val="54356992"/>
        <c:axId val="54379264"/>
      </c:barChart>
      <c:catAx>
        <c:axId val="54356992"/>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crossAx val="54379264"/>
        <c:crosses val="autoZero"/>
        <c:auto val="1"/>
        <c:lblAlgn val="ctr"/>
        <c:lblOffset val="100"/>
      </c:catAx>
      <c:valAx>
        <c:axId val="54379264"/>
        <c:scaling>
          <c:orientation val="minMax"/>
        </c:scaling>
        <c:delete val="1"/>
        <c:axPos val="l"/>
        <c:numFmt formatCode="General" sourceLinked="1"/>
        <c:majorTickMark val="none"/>
        <c:tickLblPos val="none"/>
        <c:crossAx val="54356992"/>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23.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defTabSz="1422637" rtl="0" fontAlgn="auto">
              <a:lnSpc>
                <a:spcPts val="1500"/>
              </a:lnSpc>
              <a:spcBef>
                <a:spcPts val="600"/>
              </a:spcBef>
              <a:spcAft>
                <a:spcPts val="0"/>
              </a:spcAft>
              <a:defRPr lang="ru-RU" sz="1100" b="1" i="0" u="none" strike="noStrike" kern="0" spc="15" baseline="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ОТРАСЛЕВАЯ СТРУКТУРА МАЛОГО И СРЕДНЕГО БИЗНЕСА В 2019 ГОДУ,% </a:t>
            </a:r>
          </a:p>
        </c:rich>
      </c:tx>
      <c:layout>
        <c:manualLayout>
          <c:xMode val="edge"/>
          <c:yMode val="edge"/>
          <c:x val="0.15716247220928295"/>
          <c:y val="3.0249934511303301E-2"/>
        </c:manualLayout>
      </c:layout>
      <c:spPr>
        <a:noFill/>
        <a:ln>
          <a:noFill/>
        </a:ln>
        <a:effectLst/>
      </c:spPr>
    </c:title>
    <c:plotArea>
      <c:layout>
        <c:manualLayout>
          <c:layoutTarget val="inner"/>
          <c:xMode val="edge"/>
          <c:yMode val="edge"/>
          <c:x val="4.7606011009053123E-2"/>
          <c:y val="0.13558674081797784"/>
          <c:w val="0.55050239532419998"/>
          <c:h val="0.81547840670707605"/>
        </c:manualLayout>
      </c:layout>
      <c:pieChart>
        <c:varyColors val="1"/>
        <c:ser>
          <c:idx val="0"/>
          <c:order val="0"/>
          <c:dPt>
            <c:idx val="0"/>
            <c:spPr>
              <a:solidFill>
                <a:schemeClr val="accent6"/>
              </a:solidFill>
              <a:ln w="19050">
                <a:solidFill>
                  <a:schemeClr val="lt1"/>
                </a:solidFill>
              </a:ln>
              <a:effectLst/>
            </c:spPr>
            <c:extLst xmlns:c16r2="http://schemas.microsoft.com/office/drawing/2015/06/chart">
              <c:ext xmlns:c16="http://schemas.microsoft.com/office/drawing/2014/chart" uri="{C3380CC4-5D6E-409C-BE32-E72D297353CC}">
                <c16:uniqueId val="{00000001-FAE5-4A90-9F1F-3EF05B578DD0}"/>
              </c:ext>
            </c:extLst>
          </c:dPt>
          <c:dPt>
            <c:idx val="1"/>
            <c:spPr>
              <a:solidFill>
                <a:schemeClr val="accent5"/>
              </a:solidFill>
              <a:ln w="19050">
                <a:solidFill>
                  <a:schemeClr val="lt1"/>
                </a:solidFill>
              </a:ln>
              <a:effectLst/>
            </c:spPr>
            <c:extLst xmlns:c16r2="http://schemas.microsoft.com/office/drawing/2015/06/chart">
              <c:ext xmlns:c16="http://schemas.microsoft.com/office/drawing/2014/chart" uri="{C3380CC4-5D6E-409C-BE32-E72D297353CC}">
                <c16:uniqueId val="{00000003-FAE5-4A90-9F1F-3EF05B578DD0}"/>
              </c:ext>
            </c:extLst>
          </c:dPt>
          <c:dPt>
            <c:idx val="2"/>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005-FAE5-4A90-9F1F-3EF05B578DD0}"/>
              </c:ext>
            </c:extLst>
          </c:dPt>
          <c:dPt>
            <c:idx val="3"/>
            <c:spPr>
              <a:solidFill>
                <a:schemeClr val="accent6">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7-FAE5-4A90-9F1F-3EF05B578DD0}"/>
              </c:ext>
            </c:extLst>
          </c:dPt>
          <c:dPt>
            <c:idx val="4"/>
            <c:spPr>
              <a:solidFill>
                <a:schemeClr val="accent5">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9-FAE5-4A90-9F1F-3EF05B578DD0}"/>
              </c:ext>
            </c:extLst>
          </c:dPt>
          <c:dPt>
            <c:idx val="5"/>
            <c:spPr>
              <a:solidFill>
                <a:schemeClr val="accent4">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B-FAE5-4A90-9F1F-3EF05B578DD0}"/>
              </c:ext>
            </c:extLst>
          </c:dPt>
          <c:dPt>
            <c:idx val="6"/>
            <c:spPr>
              <a:solidFill>
                <a:schemeClr val="accent6">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D-FAE5-4A90-9F1F-3EF05B578DD0}"/>
              </c:ext>
            </c:extLst>
          </c:dPt>
          <c:dPt>
            <c:idx val="7"/>
            <c:spPr>
              <a:solidFill>
                <a:schemeClr val="accent5">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F-FAE5-4A90-9F1F-3EF05B578DD0}"/>
              </c:ext>
            </c:extLst>
          </c:dPt>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PF Din Text Comp Pro" pitchFamily="2" charset="0"/>
                    <a:ea typeface="+mn-ea"/>
                    <a:cs typeface="+mn-cs"/>
                  </a:defRPr>
                </a:pPr>
                <a:endParaRPr lang="ru-RU"/>
              </a:p>
            </c:txPr>
            <c:showPercent val="1"/>
            <c:showLeaderLines val="1"/>
            <c:leaderLines>
              <c:spPr>
                <a:ln w="9525" cap="flat" cmpd="sng" algn="ctr">
                  <a:solidFill>
                    <a:schemeClr val="tx1">
                      <a:lumMod val="35000"/>
                      <a:lumOff val="65000"/>
                    </a:schemeClr>
                  </a:solidFill>
                  <a:round/>
                </a:ln>
                <a:effectLst/>
              </c:spPr>
            </c:leaderLines>
            <c:extLst xmlns:c16r2="http://schemas.microsoft.com/office/drawing/2015/06/chart">
              <c:ext xmlns:c15="http://schemas.microsoft.com/office/drawing/2012/chart" uri="{CE6537A1-D6FC-4f65-9D91-7224C49458BB}"/>
            </c:extLst>
          </c:dLbls>
          <c:cat>
            <c:strRef>
              <c:f>бизнес!$C$2:$C$9</c:f>
              <c:strCache>
                <c:ptCount val="8"/>
                <c:pt idx="0">
                  <c:v>торговля и общественное питание</c:v>
                </c:pt>
                <c:pt idx="1">
                  <c:v>производственная сфера </c:v>
                </c:pt>
                <c:pt idx="2">
                  <c:v>сельское и лесное хозяйство </c:v>
                </c:pt>
                <c:pt idx="3">
                  <c:v>ЖКХ</c:v>
                </c:pt>
                <c:pt idx="4">
                  <c:v>транспорт и связь </c:v>
                </c:pt>
                <c:pt idx="5">
                  <c:v>строительство</c:v>
                </c:pt>
                <c:pt idx="6">
                  <c:v>социальная сфера</c:v>
                </c:pt>
                <c:pt idx="7">
                  <c:v>прочие виды деятельности </c:v>
                </c:pt>
              </c:strCache>
            </c:strRef>
          </c:cat>
          <c:val>
            <c:numRef>
              <c:f>бизнес!$D$2:$D$9</c:f>
              <c:numCache>
                <c:formatCode>0%</c:formatCode>
                <c:ptCount val="8"/>
                <c:pt idx="0">
                  <c:v>0.38000000000000067</c:v>
                </c:pt>
                <c:pt idx="1">
                  <c:v>7.0000000000000021E-2</c:v>
                </c:pt>
                <c:pt idx="2">
                  <c:v>2.0000000000000011E-2</c:v>
                </c:pt>
                <c:pt idx="3">
                  <c:v>1.0000000000000005E-2</c:v>
                </c:pt>
                <c:pt idx="4">
                  <c:v>0.14000000000000001</c:v>
                </c:pt>
                <c:pt idx="5">
                  <c:v>0.13</c:v>
                </c:pt>
                <c:pt idx="6">
                  <c:v>0.05</c:v>
                </c:pt>
                <c:pt idx="7">
                  <c:v>0.2</c:v>
                </c:pt>
              </c:numCache>
            </c:numRef>
          </c:val>
          <c:extLst xmlns:c16r2="http://schemas.microsoft.com/office/drawing/2015/06/chart">
            <c:ext xmlns:c16="http://schemas.microsoft.com/office/drawing/2014/chart" uri="{C3380CC4-5D6E-409C-BE32-E72D297353CC}">
              <c16:uniqueId val="{00000010-FAE5-4A90-9F1F-3EF05B578DD0}"/>
            </c:ext>
          </c:extLst>
        </c:ser>
        <c:dLbls>
          <c:showPercent val="1"/>
        </c:dLbls>
        <c:firstSliceAng val="0"/>
      </c:pieChart>
      <c:spPr>
        <a:noFill/>
        <a:ln>
          <a:noFill/>
        </a:ln>
        <a:effectLst/>
      </c:spPr>
    </c:plotArea>
    <c:legend>
      <c:legendPos val="r"/>
      <c:legendEntry>
        <c:idx val="0"/>
        <c:txPr>
          <a:bodyPr rot="0" spcFirstLastPara="1" vertOverflow="ellipsis" vert="horz" wrap="square" anchor="ctr" anchorCtr="1"/>
          <a:lstStyle/>
          <a:p>
            <a:pPr algn="ctr">
              <a:defRPr lang="en-US" sz="1100" b="0" i="0" u="none" strike="noStrike" kern="1200" baseline="0">
                <a:solidFill>
                  <a:schemeClr val="tx1">
                    <a:lumMod val="75000"/>
                    <a:lumOff val="25000"/>
                  </a:schemeClr>
                </a:solidFill>
                <a:latin typeface="PF Din Text Comp Pro" panose="02000506020000020004" pitchFamily="2" charset="0"/>
                <a:ea typeface="+mn-ea"/>
                <a:cs typeface="+mn-cs"/>
              </a:defRPr>
            </a:pPr>
            <a:endParaRPr lang="ru-RU"/>
          </a:p>
        </c:txPr>
      </c:legendEntry>
      <c:legendEntry>
        <c:idx val="1"/>
        <c:txPr>
          <a:bodyPr rot="0" spcFirstLastPara="1" vertOverflow="ellipsis" vert="horz" wrap="square" anchor="ctr" anchorCtr="1"/>
          <a:lstStyle/>
          <a:p>
            <a:pPr algn="ctr">
              <a:defRPr lang="en-US" sz="1100" b="0" i="0" u="none" strike="noStrike" kern="1200" baseline="0">
                <a:solidFill>
                  <a:schemeClr val="tx1">
                    <a:lumMod val="75000"/>
                    <a:lumOff val="25000"/>
                  </a:schemeClr>
                </a:solidFill>
                <a:latin typeface="PF Din Text Comp Pro" panose="02000506020000020004" pitchFamily="2" charset="0"/>
                <a:ea typeface="+mn-ea"/>
                <a:cs typeface="+mn-cs"/>
              </a:defRPr>
            </a:pPr>
            <a:endParaRPr lang="ru-RU"/>
          </a:p>
        </c:txPr>
      </c:legendEntry>
      <c:legendEntry>
        <c:idx val="2"/>
        <c:txPr>
          <a:bodyPr rot="0" spcFirstLastPara="1" vertOverflow="ellipsis" vert="horz" wrap="square" anchor="ctr" anchorCtr="1"/>
          <a:lstStyle/>
          <a:p>
            <a:pPr algn="ctr">
              <a:defRPr lang="en-US" sz="1100" b="0" i="0" u="none" strike="noStrike" kern="1200" baseline="0">
                <a:solidFill>
                  <a:schemeClr val="tx1">
                    <a:lumMod val="75000"/>
                    <a:lumOff val="25000"/>
                  </a:schemeClr>
                </a:solidFill>
                <a:latin typeface="PF Din Text Comp Pro" panose="02000506020000020004" pitchFamily="2" charset="0"/>
                <a:ea typeface="+mn-ea"/>
                <a:cs typeface="+mn-cs"/>
              </a:defRPr>
            </a:pPr>
            <a:endParaRPr lang="ru-RU"/>
          </a:p>
        </c:txPr>
      </c:legendEntry>
      <c:legendEntry>
        <c:idx val="3"/>
        <c:txPr>
          <a:bodyPr rot="0" spcFirstLastPara="1" vertOverflow="ellipsis" vert="horz" wrap="square" anchor="ctr" anchorCtr="1"/>
          <a:lstStyle/>
          <a:p>
            <a:pPr algn="ctr">
              <a:defRPr lang="en-US" sz="1100" b="0" i="0" u="none" strike="noStrike" kern="1200" baseline="0">
                <a:solidFill>
                  <a:schemeClr val="tx1">
                    <a:lumMod val="75000"/>
                    <a:lumOff val="25000"/>
                  </a:schemeClr>
                </a:solidFill>
                <a:latin typeface="PF Din Text Comp Pro" panose="02000506020000020004" pitchFamily="2" charset="0"/>
                <a:ea typeface="+mn-ea"/>
                <a:cs typeface="+mn-cs"/>
              </a:defRPr>
            </a:pPr>
            <a:endParaRPr lang="ru-RU"/>
          </a:p>
        </c:txPr>
      </c:legendEntry>
      <c:legendEntry>
        <c:idx val="4"/>
        <c:txPr>
          <a:bodyPr rot="0" spcFirstLastPara="1" vertOverflow="ellipsis" vert="horz" wrap="square" anchor="ctr" anchorCtr="1"/>
          <a:lstStyle/>
          <a:p>
            <a:pPr algn="ctr">
              <a:defRPr lang="en-US" sz="1100" b="0" i="0" u="none" strike="noStrike" kern="1200" baseline="0">
                <a:solidFill>
                  <a:schemeClr val="tx1">
                    <a:lumMod val="75000"/>
                    <a:lumOff val="25000"/>
                  </a:schemeClr>
                </a:solidFill>
                <a:latin typeface="PF Din Text Comp Pro" panose="02000506020000020004" pitchFamily="2" charset="0"/>
                <a:ea typeface="+mn-ea"/>
                <a:cs typeface="+mn-cs"/>
              </a:defRPr>
            </a:pPr>
            <a:endParaRPr lang="ru-RU"/>
          </a:p>
        </c:txPr>
      </c:legendEntry>
      <c:legendEntry>
        <c:idx val="5"/>
        <c:txPr>
          <a:bodyPr rot="0" spcFirstLastPara="1" vertOverflow="ellipsis" vert="horz" wrap="square" anchor="ctr" anchorCtr="1"/>
          <a:lstStyle/>
          <a:p>
            <a:pPr algn="ctr">
              <a:defRPr lang="en-US" sz="1100" b="0" i="0" u="none" strike="noStrike" kern="1200" baseline="0">
                <a:solidFill>
                  <a:schemeClr val="tx1">
                    <a:lumMod val="75000"/>
                    <a:lumOff val="25000"/>
                  </a:schemeClr>
                </a:solidFill>
                <a:latin typeface="PF Din Text Comp Pro" panose="02000506020000020004" pitchFamily="2" charset="0"/>
                <a:ea typeface="+mn-ea"/>
                <a:cs typeface="+mn-cs"/>
              </a:defRPr>
            </a:pPr>
            <a:endParaRPr lang="ru-RU"/>
          </a:p>
        </c:txPr>
      </c:legendEntry>
      <c:legendEntry>
        <c:idx val="6"/>
        <c:txPr>
          <a:bodyPr rot="0" spcFirstLastPara="1" vertOverflow="ellipsis" vert="horz" wrap="square" anchor="ctr" anchorCtr="1"/>
          <a:lstStyle/>
          <a:p>
            <a:pPr algn="ctr">
              <a:defRPr lang="en-US" sz="1100" b="0" i="0" u="none" strike="noStrike" kern="1200" baseline="0">
                <a:solidFill>
                  <a:schemeClr val="tx1">
                    <a:lumMod val="75000"/>
                    <a:lumOff val="25000"/>
                  </a:schemeClr>
                </a:solidFill>
                <a:latin typeface="PF Din Text Comp Pro" panose="02000506020000020004" pitchFamily="2" charset="0"/>
                <a:ea typeface="+mn-ea"/>
                <a:cs typeface="+mn-cs"/>
              </a:defRPr>
            </a:pPr>
            <a:endParaRPr lang="ru-RU"/>
          </a:p>
        </c:txPr>
      </c:legendEntry>
      <c:legendEntry>
        <c:idx val="7"/>
        <c:txPr>
          <a:bodyPr rot="0" spcFirstLastPara="1" vertOverflow="ellipsis" vert="horz" wrap="square" anchor="ctr" anchorCtr="1"/>
          <a:lstStyle/>
          <a:p>
            <a:pPr algn="ctr">
              <a:defRPr lang="en-US" sz="1100" b="0" i="0" u="none" strike="noStrike" kern="1200" baseline="0">
                <a:solidFill>
                  <a:schemeClr val="tx1">
                    <a:lumMod val="75000"/>
                    <a:lumOff val="25000"/>
                  </a:schemeClr>
                </a:solidFill>
                <a:latin typeface="PF Din Text Comp Pro" panose="02000506020000020004" pitchFamily="2" charset="0"/>
                <a:ea typeface="+mn-ea"/>
                <a:cs typeface="+mn-cs"/>
              </a:defRPr>
            </a:pPr>
            <a:endParaRPr lang="ru-RU"/>
          </a:p>
        </c:txPr>
      </c:legendEntry>
      <c:layout>
        <c:manualLayout>
          <c:xMode val="edge"/>
          <c:yMode val="edge"/>
          <c:x val="0.57012222156764136"/>
          <c:y val="0.18508023446018845"/>
          <c:w val="0.42356671041119859"/>
          <c:h val="0.76671478565179363"/>
        </c:manualLayout>
      </c:layout>
      <c:spPr>
        <a:noFill/>
        <a:ln>
          <a:noFill/>
        </a:ln>
        <a:effectLst/>
      </c:spPr>
      <c:txPr>
        <a:bodyPr rot="0" spcFirstLastPara="1" vertOverflow="ellipsis" vert="horz" wrap="square" anchor="ctr" anchorCtr="1"/>
        <a:lstStyle/>
        <a:p>
          <a:pPr algn="ctr">
            <a:defRPr lang="en-US" sz="1100" b="0" i="0" u="none" strike="noStrike" kern="1200" baseline="0">
              <a:solidFill>
                <a:schemeClr val="tx1"/>
              </a:solidFill>
              <a:latin typeface="PF Din Text Comp Pro" panose="02000506020000020004" pitchFamily="2" charset="0"/>
              <a:ea typeface="+mn-ea"/>
              <a:cs typeface="+mn-cs"/>
            </a:defRPr>
          </a:pPr>
          <a:endParaRPr lang="ru-RU"/>
        </a:p>
      </c:txPr>
    </c:legend>
    <c:plotVisOnly val="1"/>
    <c:dispBlanksAs val="zero"/>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24.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rtl="0">
              <a:defRPr lang="ru-RU" sz="1100" b="1" i="0" u="none" strike="noStrike" kern="0" spc="15" baseline="0" dirty="0" smtClean="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ЧИСЛО СУБЪЕКТОВ МАЛОГО И СРЕДНЕГО ПРЕДПРИНИМАТЕЛЬСТВА В РАСЧЕТЕ НА 10 ТЫС. ЧЕЛОВЕК НАСЕЛЕНИЯ</a:t>
            </a:r>
          </a:p>
        </c:rich>
      </c:tx>
      <c:layout/>
      <c:spPr>
        <a:noFill/>
        <a:ln>
          <a:noFill/>
        </a:ln>
        <a:effectLst/>
      </c:spPr>
    </c:title>
    <c:plotArea>
      <c:layout/>
      <c:barChart>
        <c:barDir val="col"/>
        <c:grouping val="clustered"/>
        <c:ser>
          <c:idx val="0"/>
          <c:order val="0"/>
          <c:tx>
            <c:strRef>
              <c:f>Лист1!$B$4:$C$4</c:f>
              <c:strCache>
                <c:ptCount val="2"/>
                <c:pt idx="0">
                  <c:v>Число субъектов малого и среднего предпринимательства в расчете на 10 тыс. человек населения</c:v>
                </c:pt>
                <c:pt idx="1">
                  <c:v>единиц</c:v>
                </c:pt>
              </c:strCache>
            </c:strRef>
          </c:tx>
          <c:spPr>
            <a:solidFill>
              <a:schemeClr val="bg1">
                <a:lumMod val="75000"/>
              </a:schemeClr>
            </a:solidFill>
            <a:ln>
              <a:noFill/>
            </a:ln>
            <a:effectLst/>
          </c:spPr>
          <c:dLbls>
            <c:spPr>
              <a:noFill/>
              <a:ln>
                <a:noFill/>
              </a:ln>
              <a:effectLst/>
            </c:spPr>
            <c:txPr>
              <a:bodyPr rot="0" spcFirstLastPara="1" vertOverflow="ellipsis" vert="horz" wrap="square" anchor="ctr" anchorCtr="1"/>
              <a:lstStyle/>
              <a:p>
                <a:pP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Лист1!$D$1:$G$1</c:f>
              <c:numCache>
                <c:formatCode>General</c:formatCode>
                <c:ptCount val="4"/>
                <c:pt idx="0">
                  <c:v>2017</c:v>
                </c:pt>
                <c:pt idx="1">
                  <c:v>2018</c:v>
                </c:pt>
                <c:pt idx="2">
                  <c:v>2019</c:v>
                </c:pt>
                <c:pt idx="3">
                  <c:v>2020</c:v>
                </c:pt>
              </c:numCache>
            </c:numRef>
          </c:cat>
          <c:val>
            <c:numRef>
              <c:f>Лист1!$D$4:$G$4</c:f>
              <c:numCache>
                <c:formatCode>0.00</c:formatCode>
                <c:ptCount val="4"/>
                <c:pt idx="0">
                  <c:v>180.8</c:v>
                </c:pt>
                <c:pt idx="1">
                  <c:v>228.8</c:v>
                </c:pt>
                <c:pt idx="2">
                  <c:v>243.4</c:v>
                </c:pt>
                <c:pt idx="3">
                  <c:v>243.4</c:v>
                </c:pt>
              </c:numCache>
            </c:numRef>
          </c:val>
          <c:extLst xmlns:c16r2="http://schemas.microsoft.com/office/drawing/2015/06/chart">
            <c:ext xmlns:c16="http://schemas.microsoft.com/office/drawing/2014/chart" uri="{C3380CC4-5D6E-409C-BE32-E72D297353CC}">
              <c16:uniqueId val="{00000000-0D9D-4C43-A301-015DF78C5346}"/>
            </c:ext>
          </c:extLst>
        </c:ser>
        <c:dLbls/>
        <c:gapWidth val="219"/>
        <c:overlap val="-27"/>
        <c:axId val="55296000"/>
        <c:axId val="55297536"/>
      </c:barChart>
      <c:catAx>
        <c:axId val="55296000"/>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900" b="0" i="0" u="none" strike="noStrike" kern="1200" baseline="0">
                <a:solidFill>
                  <a:schemeClr val="tx1"/>
                </a:solidFill>
                <a:latin typeface="PF Din Text Comp Pro" panose="02000506020000020004" pitchFamily="2" charset="0"/>
                <a:ea typeface="+mn-ea"/>
                <a:cs typeface="+mn-cs"/>
              </a:defRPr>
            </a:pPr>
            <a:endParaRPr lang="ru-RU"/>
          </a:p>
        </c:txPr>
        <c:crossAx val="55297536"/>
        <c:crosses val="autoZero"/>
        <c:auto val="1"/>
        <c:lblAlgn val="ctr"/>
        <c:lblOffset val="100"/>
      </c:catAx>
      <c:valAx>
        <c:axId val="55297536"/>
        <c:scaling>
          <c:orientation val="minMax"/>
        </c:scaling>
        <c:delete val="1"/>
        <c:axPos val="l"/>
        <c:numFmt formatCode="0.00" sourceLinked="1"/>
        <c:majorTickMark val="none"/>
        <c:tickLblPos val="none"/>
        <c:crossAx val="55296000"/>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externalData r:id="rId1"/>
</c:chartSpace>
</file>

<file path=ppt/charts/chart25.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defTabSz="1422637" rtl="0" fontAlgn="auto">
              <a:lnSpc>
                <a:spcPts val="1500"/>
              </a:lnSpc>
              <a:spcBef>
                <a:spcPts val="600"/>
              </a:spcBef>
              <a:spcAft>
                <a:spcPts val="0"/>
              </a:spcAft>
              <a:defRPr lang="ru-RU" sz="1200" b="1" i="0" u="none" strike="noStrike" kern="0" spc="15" baseline="0">
                <a:solidFill>
                  <a:schemeClr val="tx1">
                    <a:lumMod val="75000"/>
                    <a:lumOff val="25000"/>
                  </a:schemeClr>
                </a:solidFill>
                <a:latin typeface="PF Din Text Comp Pro" panose="02000506020000020004"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ДИНАМИКА ДОХОДОВ МЕСТНОГО БЮДЖЕТА, ФАКТИЧЕСКИ ИСПОЛНЕННЫЕ, ТЫСЯЧА РУБЛЕЙ</a:t>
            </a:r>
          </a:p>
        </c:rich>
      </c:tx>
      <c:layout/>
      <c:spPr>
        <a:noFill/>
        <a:ln>
          <a:noFill/>
        </a:ln>
        <a:effectLst/>
      </c:spPr>
    </c:title>
    <c:plotArea>
      <c:layout/>
      <c:barChart>
        <c:barDir val="col"/>
        <c:grouping val="clustered"/>
        <c:ser>
          <c:idx val="0"/>
          <c:order val="0"/>
          <c:tx>
            <c:strRef>
              <c:f>'Первый лист'!$A$4</c:f>
              <c:strCache>
                <c:ptCount val="1"/>
                <c:pt idx="0">
                  <c:v>Доходы местного бюджета, фактически исполненные, тысяча рублей</c:v>
                </c:pt>
              </c:strCache>
            </c:strRef>
          </c:tx>
          <c:spPr>
            <a:solidFill>
              <a:schemeClr val="bg1">
                <a:lumMod val="75000"/>
              </a:schemeClr>
            </a:solidFill>
            <a:ln>
              <a:noFill/>
            </a:ln>
            <a:effectLst/>
          </c:spPr>
          <c:dPt>
            <c:idx val="7"/>
            <c:spPr>
              <a:solidFill>
                <a:srgbClr val="02884B"/>
              </a:solidFill>
              <a:ln>
                <a:noFill/>
              </a:ln>
              <a:effectLst/>
            </c:spPr>
            <c:extLst xmlns:c16r2="http://schemas.microsoft.com/office/drawing/2015/06/chart">
              <c:ext xmlns:c16="http://schemas.microsoft.com/office/drawing/2014/chart" uri="{C3380CC4-5D6E-409C-BE32-E72D297353CC}">
                <c16:uniqueId val="{00000000-630E-43A7-B214-1739480B233B}"/>
              </c:ext>
            </c:extLst>
          </c:dPt>
          <c:dLbls>
            <c:spPr>
              <a:noFill/>
              <a:ln>
                <a:noFill/>
              </a:ln>
              <a:effectLst/>
            </c:spPr>
            <c:txPr>
              <a:bodyPr rot="0" spcFirstLastPara="1" vertOverflow="ellipsis" vert="horz" wrap="square" anchor="ctr" anchorCtr="1"/>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лист'!$B$2:$I$2</c:f>
              <c:numCache>
                <c:formatCode>General</c:formatCode>
                <c:ptCount val="8"/>
                <c:pt idx="0">
                  <c:v>2011</c:v>
                </c:pt>
                <c:pt idx="1">
                  <c:v>2012</c:v>
                </c:pt>
                <c:pt idx="2">
                  <c:v>2013</c:v>
                </c:pt>
                <c:pt idx="3">
                  <c:v>2015</c:v>
                </c:pt>
                <c:pt idx="4">
                  <c:v>2016</c:v>
                </c:pt>
                <c:pt idx="5">
                  <c:v>2017</c:v>
                </c:pt>
                <c:pt idx="6">
                  <c:v>2018</c:v>
                </c:pt>
                <c:pt idx="7">
                  <c:v>2019</c:v>
                </c:pt>
              </c:numCache>
            </c:numRef>
          </c:cat>
          <c:val>
            <c:numRef>
              <c:f>'Первый лист'!$B$4:$I$4</c:f>
              <c:numCache>
                <c:formatCode>General</c:formatCode>
                <c:ptCount val="8"/>
                <c:pt idx="0">
                  <c:v>474839</c:v>
                </c:pt>
                <c:pt idx="1">
                  <c:v>338341</c:v>
                </c:pt>
                <c:pt idx="2">
                  <c:v>408991.2</c:v>
                </c:pt>
                <c:pt idx="3" formatCode="0.0">
                  <c:v>464059</c:v>
                </c:pt>
                <c:pt idx="4">
                  <c:v>814182</c:v>
                </c:pt>
                <c:pt idx="5">
                  <c:v>558609.6</c:v>
                </c:pt>
                <c:pt idx="6">
                  <c:v>423989.5</c:v>
                </c:pt>
                <c:pt idx="7">
                  <c:v>547352</c:v>
                </c:pt>
              </c:numCache>
            </c:numRef>
          </c:val>
          <c:extLst xmlns:c16r2="http://schemas.microsoft.com/office/drawing/2015/06/chart">
            <c:ext xmlns:c16="http://schemas.microsoft.com/office/drawing/2014/chart" uri="{C3380CC4-5D6E-409C-BE32-E72D297353CC}">
              <c16:uniqueId val="{00000000-AA53-482D-90C1-800D88C879B4}"/>
            </c:ext>
          </c:extLst>
        </c:ser>
        <c:dLbls/>
        <c:gapWidth val="219"/>
        <c:overlap val="-27"/>
        <c:axId val="55106944"/>
        <c:axId val="55112832"/>
      </c:barChart>
      <c:catAx>
        <c:axId val="55106944"/>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crossAx val="55112832"/>
        <c:crosses val="autoZero"/>
        <c:auto val="1"/>
        <c:lblAlgn val="ctr"/>
        <c:lblOffset val="100"/>
      </c:catAx>
      <c:valAx>
        <c:axId val="55112832"/>
        <c:scaling>
          <c:orientation val="minMax"/>
        </c:scaling>
        <c:delete val="1"/>
        <c:axPos val="l"/>
        <c:numFmt formatCode="General" sourceLinked="1"/>
        <c:majorTickMark val="none"/>
        <c:tickLblPos val="none"/>
        <c:crossAx val="55106944"/>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externalData r:id="rId1"/>
</c:chartSpace>
</file>

<file path=ppt/charts/chart26.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defTabSz="1422637" rtl="0" fontAlgn="auto">
              <a:lnSpc>
                <a:spcPts val="1500"/>
              </a:lnSpc>
              <a:spcBef>
                <a:spcPts val="600"/>
              </a:spcBef>
              <a:spcAft>
                <a:spcPts val="0"/>
              </a:spcAft>
              <a:defRPr lang="ru-RU" sz="1200" b="1" i="0" u="none" strike="noStrike" kern="0" spc="15" baseline="0" dirty="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СТРУКТУРА ДОХОДОВ МЕСТНОГО БЮДЖЕТА В 2019 ГОДУ, %</a:t>
            </a:r>
          </a:p>
        </c:rich>
      </c:tx>
      <c:layout>
        <c:manualLayout>
          <c:xMode val="edge"/>
          <c:yMode val="edge"/>
          <c:x val="0.33160622168204618"/>
          <c:y val="1.3691550286692484E-2"/>
        </c:manualLayout>
      </c:layout>
      <c:spPr>
        <a:noFill/>
        <a:ln>
          <a:noFill/>
        </a:ln>
        <a:effectLst/>
      </c:spPr>
    </c:title>
    <c:plotArea>
      <c:layout>
        <c:manualLayout>
          <c:layoutTarget val="inner"/>
          <c:xMode val="edge"/>
          <c:yMode val="edge"/>
          <c:x val="4.9314771831236538E-2"/>
          <c:y val="0.10650394831299353"/>
          <c:w val="0.3473332741023733"/>
          <c:h val="0.86190954773869466"/>
        </c:manualLayout>
      </c:layout>
      <c:barChart>
        <c:barDir val="col"/>
        <c:grouping val="percentStacked"/>
        <c:ser>
          <c:idx val="0"/>
          <c:order val="0"/>
          <c:tx>
            <c:strRef>
              <c:f>'Первый лист'!$D$45</c:f>
              <c:strCache>
                <c:ptCount val="1"/>
                <c:pt idx="0">
                  <c:v>Акцизы по подакцизным товарам (продукции)</c:v>
                </c:pt>
              </c:strCache>
            </c:strRef>
          </c:tx>
          <c:spPr>
            <a:solidFill>
              <a:schemeClr val="accent6"/>
            </a:solidFill>
            <a:ln>
              <a:noFill/>
            </a:ln>
            <a:effectLst/>
          </c:spPr>
          <c:cat>
            <c:numRef>
              <c:f>'Первый лист'!$E$44</c:f>
              <c:numCache>
                <c:formatCode>0.00%</c:formatCode>
                <c:ptCount val="1"/>
                <c:pt idx="0">
                  <c:v>0.2455239041786639</c:v>
                </c:pt>
              </c:numCache>
            </c:numRef>
          </c:cat>
          <c:val>
            <c:numRef>
              <c:f>'Первый лист'!$E$45</c:f>
              <c:numCache>
                <c:formatCode>0.00%</c:formatCode>
                <c:ptCount val="1"/>
                <c:pt idx="0">
                  <c:v>1.3319034186410207E-2</c:v>
                </c:pt>
              </c:numCache>
            </c:numRef>
          </c:val>
          <c:extLst xmlns:c16r2="http://schemas.microsoft.com/office/drawing/2015/06/chart">
            <c:ext xmlns:c16="http://schemas.microsoft.com/office/drawing/2014/chart" uri="{C3380CC4-5D6E-409C-BE32-E72D297353CC}">
              <c16:uniqueId val="{00000000-CDDF-42FA-AE3E-FDD4920A8DB4}"/>
            </c:ext>
          </c:extLst>
        </c:ser>
        <c:ser>
          <c:idx val="1"/>
          <c:order val="1"/>
          <c:tx>
            <c:strRef>
              <c:f>'Первый лист'!$D$46</c:f>
              <c:strCache>
                <c:ptCount val="1"/>
                <c:pt idx="0">
                  <c:v>Налоги на имущество</c:v>
                </c:pt>
              </c:strCache>
            </c:strRef>
          </c:tx>
          <c:spPr>
            <a:solidFill>
              <a:schemeClr val="accent5"/>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лист'!$E$44</c:f>
              <c:numCache>
                <c:formatCode>0.00%</c:formatCode>
                <c:ptCount val="1"/>
                <c:pt idx="0">
                  <c:v>0.2455239041786639</c:v>
                </c:pt>
              </c:numCache>
            </c:numRef>
          </c:cat>
          <c:val>
            <c:numRef>
              <c:f>'Первый лист'!$E$46</c:f>
              <c:numCache>
                <c:formatCode>0.00%</c:formatCode>
                <c:ptCount val="1"/>
                <c:pt idx="0">
                  <c:v>8.5885134246334982E-2</c:v>
                </c:pt>
              </c:numCache>
            </c:numRef>
          </c:val>
          <c:extLst xmlns:c16r2="http://schemas.microsoft.com/office/drawing/2015/06/chart">
            <c:ext xmlns:c16="http://schemas.microsoft.com/office/drawing/2014/chart" uri="{C3380CC4-5D6E-409C-BE32-E72D297353CC}">
              <c16:uniqueId val="{00000001-CDDF-42FA-AE3E-FDD4920A8DB4}"/>
            </c:ext>
          </c:extLst>
        </c:ser>
        <c:ser>
          <c:idx val="2"/>
          <c:order val="2"/>
          <c:tx>
            <c:strRef>
              <c:f>'Первый лист'!$D$47</c:f>
              <c:strCache>
                <c:ptCount val="1"/>
                <c:pt idx="0">
                  <c:v>Налог на имущество физических лиц</c:v>
                </c:pt>
              </c:strCache>
            </c:strRef>
          </c:tx>
          <c:spPr>
            <a:solidFill>
              <a:schemeClr val="accent4"/>
            </a:solidFill>
            <a:ln>
              <a:noFill/>
            </a:ln>
            <a:effectLst/>
          </c:spPr>
          <c:cat>
            <c:numRef>
              <c:f>'Первый лист'!$E$44</c:f>
              <c:numCache>
                <c:formatCode>0.00%</c:formatCode>
                <c:ptCount val="1"/>
                <c:pt idx="0">
                  <c:v>0.2455239041786639</c:v>
                </c:pt>
              </c:numCache>
            </c:numRef>
          </c:cat>
          <c:val>
            <c:numRef>
              <c:f>'Первый лист'!$E$47</c:f>
              <c:numCache>
                <c:formatCode>0.00%</c:formatCode>
                <c:ptCount val="1"/>
                <c:pt idx="0">
                  <c:v>8.5036685715956344E-3</c:v>
                </c:pt>
              </c:numCache>
            </c:numRef>
          </c:val>
          <c:extLst xmlns:c16r2="http://schemas.microsoft.com/office/drawing/2015/06/chart">
            <c:ext xmlns:c16="http://schemas.microsoft.com/office/drawing/2014/chart" uri="{C3380CC4-5D6E-409C-BE32-E72D297353CC}">
              <c16:uniqueId val="{00000002-CDDF-42FA-AE3E-FDD4920A8DB4}"/>
            </c:ext>
          </c:extLst>
        </c:ser>
        <c:ser>
          <c:idx val="3"/>
          <c:order val="3"/>
          <c:tx>
            <c:strRef>
              <c:f>'Первый лист'!$D$48</c:f>
              <c:strCache>
                <c:ptCount val="1"/>
                <c:pt idx="0">
                  <c:v>Земельный налог</c:v>
                </c:pt>
              </c:strCache>
            </c:strRef>
          </c:tx>
          <c:spPr>
            <a:solidFill>
              <a:schemeClr val="accent6">
                <a:lumMod val="6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лист'!$E$44</c:f>
              <c:numCache>
                <c:formatCode>0.00%</c:formatCode>
                <c:ptCount val="1"/>
                <c:pt idx="0">
                  <c:v>0.2455239041786639</c:v>
                </c:pt>
              </c:numCache>
            </c:numRef>
          </c:cat>
          <c:val>
            <c:numRef>
              <c:f>'Первый лист'!$E$48</c:f>
              <c:numCache>
                <c:formatCode>0.00%</c:formatCode>
                <c:ptCount val="1"/>
                <c:pt idx="0">
                  <c:v>7.7381465674739469E-2</c:v>
                </c:pt>
              </c:numCache>
            </c:numRef>
          </c:val>
          <c:extLst xmlns:c16r2="http://schemas.microsoft.com/office/drawing/2015/06/chart">
            <c:ext xmlns:c16="http://schemas.microsoft.com/office/drawing/2014/chart" uri="{C3380CC4-5D6E-409C-BE32-E72D297353CC}">
              <c16:uniqueId val="{00000003-CDDF-42FA-AE3E-FDD4920A8DB4}"/>
            </c:ext>
          </c:extLst>
        </c:ser>
        <c:ser>
          <c:idx val="4"/>
          <c:order val="4"/>
          <c:tx>
            <c:strRef>
              <c:f>'Первый лист'!$D$49</c:f>
              <c:strCache>
                <c:ptCount val="1"/>
                <c:pt idx="0">
                  <c:v>Доходы от использования имущества, находящегося в государственной и муниципальной собственности</c:v>
                </c:pt>
              </c:strCache>
            </c:strRef>
          </c:tx>
          <c:spPr>
            <a:solidFill>
              <a:schemeClr val="accent5">
                <a:lumMod val="6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лист'!$E$44</c:f>
              <c:numCache>
                <c:formatCode>0.00%</c:formatCode>
                <c:ptCount val="1"/>
                <c:pt idx="0">
                  <c:v>0.2455239041786639</c:v>
                </c:pt>
              </c:numCache>
            </c:numRef>
          </c:cat>
          <c:val>
            <c:numRef>
              <c:f>'Первый лист'!$E$49</c:f>
              <c:numCache>
                <c:formatCode>0.00%</c:formatCode>
                <c:ptCount val="1"/>
                <c:pt idx="0">
                  <c:v>6.7486005349391448E-2</c:v>
                </c:pt>
              </c:numCache>
            </c:numRef>
          </c:val>
          <c:extLst xmlns:c16r2="http://schemas.microsoft.com/office/drawing/2015/06/chart">
            <c:ext xmlns:c16="http://schemas.microsoft.com/office/drawing/2014/chart" uri="{C3380CC4-5D6E-409C-BE32-E72D297353CC}">
              <c16:uniqueId val="{00000004-CDDF-42FA-AE3E-FDD4920A8DB4}"/>
            </c:ext>
          </c:extLst>
        </c:ser>
        <c:ser>
          <c:idx val="5"/>
          <c:order val="5"/>
          <c:tx>
            <c:strRef>
              <c:f>'Первый лист'!$D$50</c:f>
              <c:strCache>
                <c:ptCount val="1"/>
                <c:pt idx="0">
                  <c:v>Доходы от перечисления части прибыли  государственных и муниципальных унитарных предприятий</c:v>
                </c:pt>
              </c:strCache>
            </c:strRef>
          </c:tx>
          <c:spPr>
            <a:solidFill>
              <a:schemeClr val="accent4">
                <a:lumMod val="60000"/>
              </a:schemeClr>
            </a:solidFill>
            <a:ln>
              <a:noFill/>
            </a:ln>
            <a:effectLst/>
          </c:spPr>
          <c:cat>
            <c:numRef>
              <c:f>'Первый лист'!$E$44</c:f>
              <c:numCache>
                <c:formatCode>0.00%</c:formatCode>
                <c:ptCount val="1"/>
                <c:pt idx="0">
                  <c:v>0.2455239041786639</c:v>
                </c:pt>
              </c:numCache>
            </c:numRef>
          </c:cat>
          <c:val>
            <c:numRef>
              <c:f>'Первый лист'!$E$50</c:f>
              <c:numCache>
                <c:formatCode>0.00%</c:formatCode>
                <c:ptCount val="1"/>
                <c:pt idx="0">
                  <c:v>8.4388108566334024E-4</c:v>
                </c:pt>
              </c:numCache>
            </c:numRef>
          </c:val>
          <c:extLst xmlns:c16r2="http://schemas.microsoft.com/office/drawing/2015/06/chart">
            <c:ext xmlns:c16="http://schemas.microsoft.com/office/drawing/2014/chart" uri="{C3380CC4-5D6E-409C-BE32-E72D297353CC}">
              <c16:uniqueId val="{00000005-CDDF-42FA-AE3E-FDD4920A8DB4}"/>
            </c:ext>
          </c:extLst>
        </c:ser>
        <c:ser>
          <c:idx val="6"/>
          <c:order val="6"/>
          <c:tx>
            <c:strRef>
              <c:f>'Первый лист'!$D$51</c:f>
              <c:strCache>
                <c:ptCount val="1"/>
                <c:pt idx="0">
                  <c:v>Доходы от продажи материальных и нематериальных активов</c:v>
                </c:pt>
              </c:strCache>
            </c:strRef>
          </c:tx>
          <c:spPr>
            <a:solidFill>
              <a:schemeClr val="accent6">
                <a:lumMod val="80000"/>
                <a:lumOff val="2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лист'!$E$44</c:f>
              <c:numCache>
                <c:formatCode>0.00%</c:formatCode>
                <c:ptCount val="1"/>
                <c:pt idx="0">
                  <c:v>0.2455239041786639</c:v>
                </c:pt>
              </c:numCache>
            </c:numRef>
          </c:cat>
          <c:val>
            <c:numRef>
              <c:f>'Первый лист'!$E$51</c:f>
              <c:numCache>
                <c:formatCode>0.00%</c:formatCode>
                <c:ptCount val="1"/>
                <c:pt idx="0">
                  <c:v>0.12928207076981538</c:v>
                </c:pt>
              </c:numCache>
            </c:numRef>
          </c:val>
          <c:extLst xmlns:c16r2="http://schemas.microsoft.com/office/drawing/2015/06/chart">
            <c:ext xmlns:c16="http://schemas.microsoft.com/office/drawing/2014/chart" uri="{C3380CC4-5D6E-409C-BE32-E72D297353CC}">
              <c16:uniqueId val="{00000006-CDDF-42FA-AE3E-FDD4920A8DB4}"/>
            </c:ext>
          </c:extLst>
        </c:ser>
        <c:ser>
          <c:idx val="7"/>
          <c:order val="7"/>
          <c:tx>
            <c:strRef>
              <c:f>'Первый лист'!$D$52</c:f>
              <c:strCache>
                <c:ptCount val="1"/>
                <c:pt idx="0">
                  <c:v>Безвозмездные поступления</c:v>
                </c:pt>
              </c:strCache>
            </c:strRef>
          </c:tx>
          <c:spPr>
            <a:solidFill>
              <a:schemeClr val="accent5">
                <a:lumMod val="80000"/>
                <a:lumOff val="2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лист'!$E$44</c:f>
              <c:numCache>
                <c:formatCode>0.00%</c:formatCode>
                <c:ptCount val="1"/>
                <c:pt idx="0">
                  <c:v>0.2455239041786639</c:v>
                </c:pt>
              </c:numCache>
            </c:numRef>
          </c:cat>
          <c:val>
            <c:numRef>
              <c:f>'Первый лист'!$E$52</c:f>
              <c:numCache>
                <c:formatCode>0.00%</c:formatCode>
                <c:ptCount val="1"/>
                <c:pt idx="0">
                  <c:v>0.36378747131644856</c:v>
                </c:pt>
              </c:numCache>
            </c:numRef>
          </c:val>
          <c:extLst xmlns:c16r2="http://schemas.microsoft.com/office/drawing/2015/06/chart">
            <c:ext xmlns:c16="http://schemas.microsoft.com/office/drawing/2014/chart" uri="{C3380CC4-5D6E-409C-BE32-E72D297353CC}">
              <c16:uniqueId val="{00000007-CDDF-42FA-AE3E-FDD4920A8DB4}"/>
            </c:ext>
          </c:extLst>
        </c:ser>
        <c:ser>
          <c:idx val="8"/>
          <c:order val="8"/>
          <c:tx>
            <c:strRef>
              <c:f>'Первый лист'!$D$53</c:f>
              <c:strCache>
                <c:ptCount val="1"/>
                <c:pt idx="0">
                  <c:v>Безвозмездные поступления от других бюджетов бюджетной системы Российской Федерации</c:v>
                </c:pt>
              </c:strCache>
            </c:strRef>
          </c:tx>
          <c:spPr>
            <a:solidFill>
              <a:schemeClr val="accent4">
                <a:lumMod val="80000"/>
                <a:lumOff val="2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лист'!$E$44</c:f>
              <c:numCache>
                <c:formatCode>0.00%</c:formatCode>
                <c:ptCount val="1"/>
                <c:pt idx="0">
                  <c:v>0.2455239041786639</c:v>
                </c:pt>
              </c:numCache>
            </c:numRef>
          </c:cat>
          <c:val>
            <c:numRef>
              <c:f>'Первый лист'!$E$53</c:f>
              <c:numCache>
                <c:formatCode>0.00%</c:formatCode>
                <c:ptCount val="1"/>
                <c:pt idx="0">
                  <c:v>0.46141879448691181</c:v>
                </c:pt>
              </c:numCache>
            </c:numRef>
          </c:val>
          <c:extLst xmlns:c16r2="http://schemas.microsoft.com/office/drawing/2015/06/chart">
            <c:ext xmlns:c16="http://schemas.microsoft.com/office/drawing/2014/chart" uri="{C3380CC4-5D6E-409C-BE32-E72D297353CC}">
              <c16:uniqueId val="{00000008-CDDF-42FA-AE3E-FDD4920A8DB4}"/>
            </c:ext>
          </c:extLst>
        </c:ser>
        <c:ser>
          <c:idx val="9"/>
          <c:order val="9"/>
          <c:tx>
            <c:strRef>
              <c:f>'Первый лист'!$D$54</c:f>
              <c:strCache>
                <c:ptCount val="1"/>
                <c:pt idx="0">
                  <c:v>Дотации бюджетам бюджетной системы Российской Федерации</c:v>
                </c:pt>
              </c:strCache>
            </c:strRef>
          </c:tx>
          <c:spPr>
            <a:solidFill>
              <a:schemeClr val="accent6">
                <a:lumMod val="80000"/>
              </a:schemeClr>
            </a:solidFill>
            <a:ln>
              <a:noFill/>
            </a:ln>
            <a:effectLst/>
          </c:spP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лист'!$E$44</c:f>
              <c:numCache>
                <c:formatCode>0.00%</c:formatCode>
                <c:ptCount val="1"/>
                <c:pt idx="0">
                  <c:v>0.2455239041786639</c:v>
                </c:pt>
              </c:numCache>
            </c:numRef>
          </c:cat>
          <c:val>
            <c:numRef>
              <c:f>'Первый лист'!$E$54</c:f>
              <c:numCache>
                <c:formatCode>0.00%</c:formatCode>
                <c:ptCount val="1"/>
                <c:pt idx="0">
                  <c:v>9.2357751501775789E-2</c:v>
                </c:pt>
              </c:numCache>
            </c:numRef>
          </c:val>
          <c:extLst xmlns:c16r2="http://schemas.microsoft.com/office/drawing/2015/06/chart">
            <c:ext xmlns:c16="http://schemas.microsoft.com/office/drawing/2014/chart" uri="{C3380CC4-5D6E-409C-BE32-E72D297353CC}">
              <c16:uniqueId val="{00000009-CDDF-42FA-AE3E-FDD4920A8DB4}"/>
            </c:ext>
          </c:extLst>
        </c:ser>
        <c:ser>
          <c:idx val="10"/>
          <c:order val="10"/>
          <c:tx>
            <c:strRef>
              <c:f>'Первый лист'!$D$55</c:f>
              <c:strCache>
                <c:ptCount val="1"/>
                <c:pt idx="0">
                  <c:v>Субсидии бюджетам бюджетной системы Российской Федерации  </c:v>
                </c:pt>
              </c:strCache>
            </c:strRef>
          </c:tx>
          <c:spPr>
            <a:solidFill>
              <a:schemeClr val="accent5">
                <a:lumMod val="8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лист'!$E$44</c:f>
              <c:numCache>
                <c:formatCode>0.00%</c:formatCode>
                <c:ptCount val="1"/>
                <c:pt idx="0">
                  <c:v>0.2455239041786639</c:v>
                </c:pt>
              </c:numCache>
            </c:numRef>
          </c:cat>
          <c:val>
            <c:numRef>
              <c:f>'Первый лист'!$E$55</c:f>
              <c:numCache>
                <c:formatCode>0.00%</c:formatCode>
                <c:ptCount val="1"/>
                <c:pt idx="0">
                  <c:v>0.30929584618307776</c:v>
                </c:pt>
              </c:numCache>
            </c:numRef>
          </c:val>
          <c:extLst xmlns:c16r2="http://schemas.microsoft.com/office/drawing/2015/06/chart">
            <c:ext xmlns:c16="http://schemas.microsoft.com/office/drawing/2014/chart" uri="{C3380CC4-5D6E-409C-BE32-E72D297353CC}">
              <c16:uniqueId val="{0000000A-CDDF-42FA-AE3E-FDD4920A8DB4}"/>
            </c:ext>
          </c:extLst>
        </c:ser>
        <c:ser>
          <c:idx val="11"/>
          <c:order val="11"/>
          <c:tx>
            <c:strRef>
              <c:f>'Первый лист'!$D$56</c:f>
              <c:strCache>
                <c:ptCount val="1"/>
                <c:pt idx="0">
                  <c:v>Иные  межбюджетные трансферты</c:v>
                </c:pt>
              </c:strCache>
            </c:strRef>
          </c:tx>
          <c:spPr>
            <a:solidFill>
              <a:schemeClr val="accent4">
                <a:lumMod val="8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лист'!$E$44</c:f>
              <c:numCache>
                <c:formatCode>0.00%</c:formatCode>
                <c:ptCount val="1"/>
                <c:pt idx="0">
                  <c:v>0.2455239041786639</c:v>
                </c:pt>
              </c:numCache>
            </c:numRef>
          </c:cat>
          <c:val>
            <c:numRef>
              <c:f>'Первый лист'!$E$56</c:f>
              <c:numCache>
                <c:formatCode>0.00%</c:formatCode>
                <c:ptCount val="1"/>
                <c:pt idx="0">
                  <c:v>5.9765196802057913E-2</c:v>
                </c:pt>
              </c:numCache>
            </c:numRef>
          </c:val>
          <c:extLst xmlns:c16r2="http://schemas.microsoft.com/office/drawing/2015/06/chart">
            <c:ext xmlns:c16="http://schemas.microsoft.com/office/drawing/2014/chart" uri="{C3380CC4-5D6E-409C-BE32-E72D297353CC}">
              <c16:uniqueId val="{0000000B-CDDF-42FA-AE3E-FDD4920A8DB4}"/>
            </c:ext>
          </c:extLst>
        </c:ser>
        <c:dLbls/>
        <c:gapWidth val="250"/>
        <c:overlap val="100"/>
        <c:axId val="55462912"/>
        <c:axId val="55481088"/>
      </c:barChart>
      <c:catAx>
        <c:axId val="55462912"/>
        <c:scaling>
          <c:orientation val="minMax"/>
        </c:scaling>
        <c:delete val="1"/>
        <c:axPos val="b"/>
        <c:numFmt formatCode="0.00%" sourceLinked="1"/>
        <c:majorTickMark val="none"/>
        <c:tickLblPos val="none"/>
        <c:crossAx val="55481088"/>
        <c:crosses val="autoZero"/>
        <c:auto val="1"/>
        <c:lblAlgn val="ctr"/>
        <c:lblOffset val="100"/>
      </c:catAx>
      <c:valAx>
        <c:axId val="55481088"/>
        <c:scaling>
          <c:orientation val="minMax"/>
        </c:scaling>
        <c:delete val="1"/>
        <c:axPos val="l"/>
        <c:numFmt formatCode="0%" sourceLinked="1"/>
        <c:majorTickMark val="none"/>
        <c:tickLblPos val="none"/>
        <c:crossAx val="55462912"/>
        <c:crosses val="autoZero"/>
        <c:crossBetween val="between"/>
      </c:valAx>
      <c:spPr>
        <a:noFill/>
        <a:ln>
          <a:noFill/>
        </a:ln>
        <a:effectLst/>
      </c:spPr>
    </c:plotArea>
    <c:legend>
      <c:legendPos val="r"/>
      <c:legendEntry>
        <c:idx val="3"/>
        <c:txPr>
          <a:bodyPr rot="0" spcFirstLastPara="1" vertOverflow="ellipsis" vert="horz" wrap="square" anchor="ctr" anchorCtr="1"/>
          <a:lstStyle/>
          <a:p>
            <a:pPr algn="just">
              <a:lnSpc>
                <a:spcPts val="900"/>
              </a:lnSpc>
              <a:defRPr lang="en-US" sz="1100" b="0" i="0" u="none" strike="noStrike" kern="1200" baseline="0">
                <a:solidFill>
                  <a:schemeClr val="tx1">
                    <a:lumMod val="75000"/>
                    <a:lumOff val="25000"/>
                  </a:schemeClr>
                </a:solidFill>
                <a:latin typeface="PF Din Text Comp Pro" panose="02000506020000020004" pitchFamily="2" charset="0"/>
                <a:ea typeface="+mn-ea"/>
                <a:cs typeface="+mn-cs"/>
              </a:defRPr>
            </a:pPr>
            <a:endParaRPr lang="ru-RU"/>
          </a:p>
        </c:txPr>
      </c:legendEntry>
      <c:legendEntry>
        <c:idx val="6"/>
        <c:txPr>
          <a:bodyPr rot="0" spcFirstLastPara="1" vertOverflow="ellipsis" vert="horz" wrap="square" anchor="ctr" anchorCtr="1"/>
          <a:lstStyle/>
          <a:p>
            <a:pPr algn="just">
              <a:lnSpc>
                <a:spcPts val="900"/>
              </a:lnSpc>
              <a:defRPr lang="en-US" sz="1100" b="0" i="0" u="none" strike="noStrike" kern="1200" baseline="0">
                <a:solidFill>
                  <a:schemeClr val="tx1">
                    <a:lumMod val="75000"/>
                    <a:lumOff val="25000"/>
                  </a:schemeClr>
                </a:solidFill>
                <a:latin typeface="PF Din Text Comp Pro" panose="02000506020000020004" pitchFamily="2" charset="0"/>
                <a:ea typeface="+mn-ea"/>
                <a:cs typeface="+mn-cs"/>
              </a:defRPr>
            </a:pPr>
            <a:endParaRPr lang="ru-RU"/>
          </a:p>
        </c:txPr>
      </c:legendEntry>
      <c:legendEntry>
        <c:idx val="7"/>
        <c:txPr>
          <a:bodyPr rot="0" spcFirstLastPara="1" vertOverflow="ellipsis" vert="horz" wrap="square" anchor="ctr" anchorCtr="1"/>
          <a:lstStyle/>
          <a:p>
            <a:pPr algn="just">
              <a:lnSpc>
                <a:spcPts val="900"/>
              </a:lnSpc>
              <a:defRPr lang="en-US" sz="1100" b="0" i="0" u="none" strike="noStrike" kern="1200" baseline="0">
                <a:solidFill>
                  <a:schemeClr val="tx1">
                    <a:lumMod val="75000"/>
                    <a:lumOff val="25000"/>
                  </a:schemeClr>
                </a:solidFill>
                <a:latin typeface="PF Din Text Comp Pro" panose="02000506020000020004" pitchFamily="2" charset="0"/>
                <a:ea typeface="+mn-ea"/>
                <a:cs typeface="+mn-cs"/>
              </a:defRPr>
            </a:pPr>
            <a:endParaRPr lang="ru-RU"/>
          </a:p>
        </c:txPr>
      </c:legendEntry>
      <c:layout>
        <c:manualLayout>
          <c:xMode val="edge"/>
          <c:yMode val="edge"/>
          <c:x val="0.29220888894733238"/>
          <c:y val="0.11544748400639535"/>
          <c:w val="0.70538745223142663"/>
          <c:h val="0.86595482801315404"/>
        </c:manualLayout>
      </c:layout>
      <c:spPr>
        <a:noFill/>
        <a:ln>
          <a:noFill/>
        </a:ln>
        <a:effectLst/>
      </c:spPr>
      <c:txPr>
        <a:bodyPr rot="0" spcFirstLastPara="1" vertOverflow="ellipsis" vert="horz" wrap="square" anchor="ctr" anchorCtr="1"/>
        <a:lstStyle/>
        <a:p>
          <a:pPr algn="just">
            <a:defRPr lang="en-US" sz="1100" b="0" i="0" u="none" strike="noStrike" kern="1200" baseline="0">
              <a:solidFill>
                <a:schemeClr val="tx1">
                  <a:lumMod val="75000"/>
                  <a:lumOff val="25000"/>
                </a:schemeClr>
              </a:solidFill>
              <a:latin typeface="PF Din Text Comp Pro" panose="02000506020000020004" pitchFamily="2" charset="0"/>
              <a:ea typeface="+mn-ea"/>
              <a:cs typeface="+mn-cs"/>
            </a:defRPr>
          </a:pPr>
          <a:endParaRPr lang="ru-RU"/>
        </a:p>
      </c:txPr>
    </c:legend>
    <c:plotVisOnly val="1"/>
    <c:dispBlanksAs val="gap"/>
  </c:chart>
  <c:spPr>
    <a:noFill/>
    <a:ln>
      <a:noFill/>
    </a:ln>
    <a:effectLst/>
  </c:spPr>
  <c:txPr>
    <a:bodyPr/>
    <a:lstStyle/>
    <a:p>
      <a:pPr>
        <a:defRPr/>
      </a:pPr>
      <a:endParaRPr lang="ru-RU"/>
    </a:p>
  </c:txPr>
  <c:externalData r:id="rId1"/>
</c:chartSpace>
</file>

<file path=ppt/charts/chart27.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defTabSz="1422637" rtl="0" fontAlgn="auto">
              <a:lnSpc>
                <a:spcPts val="1500"/>
              </a:lnSpc>
              <a:spcBef>
                <a:spcPts val="600"/>
              </a:spcBef>
              <a:spcAft>
                <a:spcPts val="0"/>
              </a:spcAft>
              <a:defRPr lang="ru-RU" sz="1200" b="1" i="0" u="none" strike="noStrike" kern="0" spc="15" baseline="0" dirty="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ПРОФИЦИТ, ДЕФИЦИТ (-) МЕСТНОГО БЮДЖЕТА, ТЫСЯЧА РУБЛЕЙ</a:t>
            </a:r>
          </a:p>
        </c:rich>
      </c:tx>
      <c:layout/>
      <c:spPr>
        <a:noFill/>
        <a:ln>
          <a:noFill/>
        </a:ln>
        <a:effectLst/>
      </c:spPr>
    </c:title>
    <c:plotArea>
      <c:layout>
        <c:manualLayout>
          <c:layoutTarget val="inner"/>
          <c:xMode val="edge"/>
          <c:yMode val="edge"/>
          <c:x val="2.1762785636561477E-2"/>
          <c:y val="0.30138138138138243"/>
          <c:w val="0.95212187159956663"/>
          <c:h val="0.67059059059059334"/>
        </c:manualLayout>
      </c:layout>
      <c:lineChart>
        <c:grouping val="standard"/>
        <c:ser>
          <c:idx val="0"/>
          <c:order val="0"/>
          <c:tx>
            <c:strRef>
              <c:f>'Первый лист'!$B$2</c:f>
              <c:strCache>
                <c:ptCount val="1"/>
                <c:pt idx="0">
                  <c:v>Профицит, дефицит (-) бюджета муниципального образования (местного бюджета),фактически  исполнено, тысяча рублей</c:v>
                </c:pt>
              </c:strCache>
            </c:strRef>
          </c:tx>
          <c:spPr>
            <a:ln w="28575" cap="rnd">
              <a:solidFill>
                <a:srgbClr val="025931"/>
              </a:solidFill>
              <a:round/>
            </a:ln>
            <a:effectLst/>
          </c:spPr>
          <c:marker>
            <c:symbol val="circle"/>
            <c:size val="5"/>
            <c:spPr>
              <a:solidFill>
                <a:srgbClr val="025931"/>
              </a:solidFill>
              <a:ln w="9525">
                <a:noFill/>
              </a:ln>
              <a:effectLst/>
            </c:spPr>
          </c:marker>
          <c:dLbls>
            <c:dLbl>
              <c:idx val="1"/>
              <c:delete val="1"/>
              <c:extLst xmlns:c16r2="http://schemas.microsoft.com/office/drawing/2015/06/chart">
                <c:ext xmlns:c16="http://schemas.microsoft.com/office/drawing/2014/chart" uri="{C3380CC4-5D6E-409C-BE32-E72D297353CC}">
                  <c16:uniqueId val="{00000000-E440-46B3-862E-DE37A2B7204B}"/>
                </c:ext>
                <c:ext xmlns:c15="http://schemas.microsoft.com/office/drawing/2012/chart" uri="{CE6537A1-D6FC-4f65-9D91-7224C49458BB}"/>
              </c:extLst>
            </c:dLbl>
            <c:dLbl>
              <c:idx val="7"/>
              <c:delete val="1"/>
              <c:extLst xmlns:c16r2="http://schemas.microsoft.com/office/drawing/2015/06/chart">
                <c:ext xmlns:c16="http://schemas.microsoft.com/office/drawing/2014/chart" uri="{C3380CC4-5D6E-409C-BE32-E72D297353CC}">
                  <c16:uniqueId val="{00000001-E440-46B3-862E-DE37A2B7204B}"/>
                </c:ex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лист'!$A$6:$A$14</c:f>
              <c:numCache>
                <c:formatCode>General</c:formatCode>
                <c:ptCount val="9"/>
                <c:pt idx="0">
                  <c:v>2011</c:v>
                </c:pt>
                <c:pt idx="1">
                  <c:v>2012</c:v>
                </c:pt>
                <c:pt idx="2">
                  <c:v>2013</c:v>
                </c:pt>
                <c:pt idx="3">
                  <c:v>2014</c:v>
                </c:pt>
                <c:pt idx="4">
                  <c:v>2015</c:v>
                </c:pt>
                <c:pt idx="5">
                  <c:v>2016</c:v>
                </c:pt>
                <c:pt idx="6">
                  <c:v>2017</c:v>
                </c:pt>
                <c:pt idx="7">
                  <c:v>2018</c:v>
                </c:pt>
                <c:pt idx="8">
                  <c:v>2019</c:v>
                </c:pt>
              </c:numCache>
            </c:numRef>
          </c:cat>
          <c:val>
            <c:numRef>
              <c:f>'Первый лист'!$B$6:$B$14</c:f>
              <c:numCache>
                <c:formatCode>General</c:formatCode>
                <c:ptCount val="9"/>
                <c:pt idx="0">
                  <c:v>95242</c:v>
                </c:pt>
                <c:pt idx="1">
                  <c:v>-27837</c:v>
                </c:pt>
                <c:pt idx="2">
                  <c:v>13416.6</c:v>
                </c:pt>
                <c:pt idx="3">
                  <c:v>43455.8</c:v>
                </c:pt>
                <c:pt idx="4">
                  <c:v>-120066.3</c:v>
                </c:pt>
                <c:pt idx="5">
                  <c:v>180177.6</c:v>
                </c:pt>
                <c:pt idx="6">
                  <c:v>-212002.8</c:v>
                </c:pt>
                <c:pt idx="7">
                  <c:v>-19390.599999999955</c:v>
                </c:pt>
                <c:pt idx="8">
                  <c:v>-3401.7</c:v>
                </c:pt>
              </c:numCache>
            </c:numRef>
          </c:val>
          <c:extLst xmlns:c16r2="http://schemas.microsoft.com/office/drawing/2015/06/chart">
            <c:ext xmlns:c16="http://schemas.microsoft.com/office/drawing/2014/chart" uri="{C3380CC4-5D6E-409C-BE32-E72D297353CC}">
              <c16:uniqueId val="{00000002-E440-46B3-862E-DE37A2B7204B}"/>
            </c:ext>
          </c:extLst>
        </c:ser>
        <c:dLbls/>
        <c:marker val="1"/>
        <c:axId val="55582720"/>
        <c:axId val="55584256"/>
      </c:lineChart>
      <c:catAx>
        <c:axId val="55582720"/>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crossAx val="55584256"/>
        <c:crosses val="autoZero"/>
        <c:auto val="1"/>
        <c:lblAlgn val="ctr"/>
        <c:lblOffset val="100"/>
      </c:catAx>
      <c:valAx>
        <c:axId val="55584256"/>
        <c:scaling>
          <c:orientation val="minMax"/>
        </c:scaling>
        <c:delete val="1"/>
        <c:axPos val="l"/>
        <c:numFmt formatCode="General" sourceLinked="1"/>
        <c:majorTickMark val="none"/>
        <c:tickLblPos val="none"/>
        <c:crossAx val="55582720"/>
        <c:crosses val="autoZero"/>
        <c:crossBetween val="between"/>
      </c:valAx>
      <c:spPr>
        <a:noFill/>
        <a:ln w="25400">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28.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defTabSz="1422637" rtl="0" fontAlgn="auto">
              <a:lnSpc>
                <a:spcPct val="100000"/>
              </a:lnSpc>
              <a:spcBef>
                <a:spcPts val="0"/>
              </a:spcBef>
              <a:spcAft>
                <a:spcPts val="600"/>
              </a:spcAft>
              <a:defRPr lang="ru-RU" sz="1200" b="1" i="0" u="none" strike="noStrike" kern="0" spc="15" baseline="0" dirty="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СТРУКТУРА РАСХОДОВ МЕСТНОГО БЮДЖЕТА, % В 2019 ГОДУ</a:t>
            </a:r>
          </a:p>
        </c:rich>
      </c:tx>
      <c:layout/>
      <c:spPr>
        <a:noFill/>
        <a:ln>
          <a:noFill/>
        </a:ln>
        <a:effectLst/>
      </c:spPr>
    </c:title>
    <c:plotArea>
      <c:layout>
        <c:manualLayout>
          <c:layoutTarget val="inner"/>
          <c:xMode val="edge"/>
          <c:yMode val="edge"/>
          <c:x val="3.1426339468996374E-2"/>
          <c:y val="0.16479184893554968"/>
          <c:w val="0.40109643167457332"/>
          <c:h val="0.77410505978419475"/>
        </c:manualLayout>
      </c:layout>
      <c:barChart>
        <c:barDir val="col"/>
        <c:grouping val="percentStacked"/>
        <c:ser>
          <c:idx val="0"/>
          <c:order val="0"/>
          <c:tx>
            <c:strRef>
              <c:f>бюджет!$I$7</c:f>
              <c:strCache>
                <c:ptCount val="1"/>
                <c:pt idx="0">
                  <c:v>Национальная безопасность и правоохранительная деятельность</c:v>
                </c:pt>
              </c:strCache>
            </c:strRef>
          </c:tx>
          <c:spPr>
            <a:solidFill>
              <a:schemeClr val="accent6"/>
            </a:solidFill>
            <a:ln>
              <a:noFill/>
            </a:ln>
            <a:effectLst/>
          </c:spPr>
          <c:cat>
            <c:numRef>
              <c:f>бюджет!$J$6</c:f>
              <c:numCache>
                <c:formatCode>0.00%</c:formatCode>
                <c:ptCount val="1"/>
                <c:pt idx="0">
                  <c:v>8.5574005222298424E-2</c:v>
                </c:pt>
              </c:numCache>
            </c:numRef>
          </c:cat>
          <c:val>
            <c:numRef>
              <c:f>бюджет!$J$7</c:f>
              <c:numCache>
                <c:formatCode>0.00%</c:formatCode>
                <c:ptCount val="1"/>
                <c:pt idx="0">
                  <c:v>4.4776821290533533E-3</c:v>
                </c:pt>
              </c:numCache>
            </c:numRef>
          </c:val>
          <c:extLst xmlns:c16r2="http://schemas.microsoft.com/office/drawing/2015/06/chart">
            <c:ext xmlns:c16="http://schemas.microsoft.com/office/drawing/2014/chart" uri="{C3380CC4-5D6E-409C-BE32-E72D297353CC}">
              <c16:uniqueId val="{00000000-B3AA-4451-92A6-6A7479F2B227}"/>
            </c:ext>
          </c:extLst>
        </c:ser>
        <c:ser>
          <c:idx val="1"/>
          <c:order val="1"/>
          <c:tx>
            <c:strRef>
              <c:f>бюджет!$I$8</c:f>
              <c:strCache>
                <c:ptCount val="1"/>
                <c:pt idx="0">
                  <c:v>Национальная экономика</c:v>
                </c:pt>
              </c:strCache>
            </c:strRef>
          </c:tx>
          <c:spPr>
            <a:solidFill>
              <a:schemeClr val="accent5"/>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бюджет!$J$6</c:f>
              <c:numCache>
                <c:formatCode>0.00%</c:formatCode>
                <c:ptCount val="1"/>
                <c:pt idx="0">
                  <c:v>8.5574005222298424E-2</c:v>
                </c:pt>
              </c:numCache>
            </c:numRef>
          </c:cat>
          <c:val>
            <c:numRef>
              <c:f>бюджет!$J$8</c:f>
              <c:numCache>
                <c:formatCode>0.00%</c:formatCode>
                <c:ptCount val="1"/>
                <c:pt idx="0">
                  <c:v>0.24136124732344091</c:v>
                </c:pt>
              </c:numCache>
            </c:numRef>
          </c:val>
          <c:extLst xmlns:c16r2="http://schemas.microsoft.com/office/drawing/2015/06/chart">
            <c:ext xmlns:c16="http://schemas.microsoft.com/office/drawing/2014/chart" uri="{C3380CC4-5D6E-409C-BE32-E72D297353CC}">
              <c16:uniqueId val="{00000001-B3AA-4451-92A6-6A7479F2B227}"/>
            </c:ext>
          </c:extLst>
        </c:ser>
        <c:ser>
          <c:idx val="2"/>
          <c:order val="2"/>
          <c:tx>
            <c:strRef>
              <c:f>бюджет!$I$9</c:f>
              <c:strCache>
                <c:ptCount val="1"/>
                <c:pt idx="0">
                  <c:v>Дорожное хозяйство (дорожные фонды)</c:v>
                </c:pt>
              </c:strCache>
            </c:strRef>
          </c:tx>
          <c:spPr>
            <a:solidFill>
              <a:schemeClr val="accent4"/>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бюджет!$J$6</c:f>
              <c:numCache>
                <c:formatCode>0.00%</c:formatCode>
                <c:ptCount val="1"/>
                <c:pt idx="0">
                  <c:v>8.5574005222298424E-2</c:v>
                </c:pt>
              </c:numCache>
            </c:numRef>
          </c:cat>
          <c:val>
            <c:numRef>
              <c:f>бюджет!$J$9</c:f>
              <c:numCache>
                <c:formatCode>0.00%</c:formatCode>
                <c:ptCount val="1"/>
                <c:pt idx="0">
                  <c:v>0.23853003620311583</c:v>
                </c:pt>
              </c:numCache>
            </c:numRef>
          </c:val>
          <c:extLst xmlns:c16r2="http://schemas.microsoft.com/office/drawing/2015/06/chart">
            <c:ext xmlns:c16="http://schemas.microsoft.com/office/drawing/2014/chart" uri="{C3380CC4-5D6E-409C-BE32-E72D297353CC}">
              <c16:uniqueId val="{00000002-B3AA-4451-92A6-6A7479F2B227}"/>
            </c:ext>
          </c:extLst>
        </c:ser>
        <c:ser>
          <c:idx val="3"/>
          <c:order val="3"/>
          <c:tx>
            <c:strRef>
              <c:f>бюджет!$I$10</c:f>
              <c:strCache>
                <c:ptCount val="1"/>
                <c:pt idx="0">
                  <c:v>Другие вопросы в области национальной экономики</c:v>
                </c:pt>
              </c:strCache>
            </c:strRef>
          </c:tx>
          <c:spPr>
            <a:solidFill>
              <a:schemeClr val="accent6">
                <a:lumMod val="60000"/>
              </a:schemeClr>
            </a:solidFill>
            <a:ln>
              <a:noFill/>
            </a:ln>
            <a:effectLst/>
          </c:spPr>
          <c:cat>
            <c:numRef>
              <c:f>бюджет!$J$6</c:f>
              <c:numCache>
                <c:formatCode>0.00%</c:formatCode>
                <c:ptCount val="1"/>
                <c:pt idx="0">
                  <c:v>8.5574005222298424E-2</c:v>
                </c:pt>
              </c:numCache>
            </c:numRef>
          </c:cat>
          <c:val>
            <c:numRef>
              <c:f>бюджет!$J$10</c:f>
              <c:numCache>
                <c:formatCode>0.00%</c:formatCode>
                <c:ptCount val="1"/>
                <c:pt idx="0">
                  <c:v>2.8312111203247477E-3</c:v>
                </c:pt>
              </c:numCache>
            </c:numRef>
          </c:val>
          <c:extLst xmlns:c16r2="http://schemas.microsoft.com/office/drawing/2015/06/chart">
            <c:ext xmlns:c16="http://schemas.microsoft.com/office/drawing/2014/chart" uri="{C3380CC4-5D6E-409C-BE32-E72D297353CC}">
              <c16:uniqueId val="{00000003-B3AA-4451-92A6-6A7479F2B227}"/>
            </c:ext>
          </c:extLst>
        </c:ser>
        <c:ser>
          <c:idx val="4"/>
          <c:order val="4"/>
          <c:tx>
            <c:strRef>
              <c:f>бюджет!$I$11</c:f>
              <c:strCache>
                <c:ptCount val="1"/>
                <c:pt idx="0">
                  <c:v>Жилищно-коммунальное хозяйство</c:v>
                </c:pt>
              </c:strCache>
            </c:strRef>
          </c:tx>
          <c:spPr>
            <a:solidFill>
              <a:schemeClr val="accent5">
                <a:lumMod val="6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бюджет!$J$6</c:f>
              <c:numCache>
                <c:formatCode>0.00%</c:formatCode>
                <c:ptCount val="1"/>
                <c:pt idx="0">
                  <c:v>8.5574005222298424E-2</c:v>
                </c:pt>
              </c:numCache>
            </c:numRef>
          </c:cat>
          <c:val>
            <c:numRef>
              <c:f>бюджет!$J$11</c:f>
              <c:numCache>
                <c:formatCode>0.00%</c:formatCode>
                <c:ptCount val="1"/>
                <c:pt idx="0">
                  <c:v>0.37871865409165734</c:v>
                </c:pt>
              </c:numCache>
            </c:numRef>
          </c:val>
          <c:extLst xmlns:c16r2="http://schemas.microsoft.com/office/drawing/2015/06/chart">
            <c:ext xmlns:c16="http://schemas.microsoft.com/office/drawing/2014/chart" uri="{C3380CC4-5D6E-409C-BE32-E72D297353CC}">
              <c16:uniqueId val="{00000004-B3AA-4451-92A6-6A7479F2B227}"/>
            </c:ext>
          </c:extLst>
        </c:ser>
        <c:ser>
          <c:idx val="5"/>
          <c:order val="5"/>
          <c:tx>
            <c:strRef>
              <c:f>бюджет!$I$12</c:f>
              <c:strCache>
                <c:ptCount val="1"/>
                <c:pt idx="0">
                  <c:v>Образование</c:v>
                </c:pt>
              </c:strCache>
            </c:strRef>
          </c:tx>
          <c:spPr>
            <a:solidFill>
              <a:schemeClr val="accent4">
                <a:lumMod val="60000"/>
              </a:schemeClr>
            </a:solidFill>
            <a:ln>
              <a:noFill/>
            </a:ln>
            <a:effectLst/>
          </c:spPr>
          <c:cat>
            <c:numRef>
              <c:f>бюджет!$J$6</c:f>
              <c:numCache>
                <c:formatCode>0.00%</c:formatCode>
                <c:ptCount val="1"/>
                <c:pt idx="0">
                  <c:v>8.5574005222298424E-2</c:v>
                </c:pt>
              </c:numCache>
            </c:numRef>
          </c:cat>
          <c:val>
            <c:numRef>
              <c:f>бюджет!$J$12</c:f>
              <c:numCache>
                <c:formatCode>0.00%</c:formatCode>
                <c:ptCount val="1"/>
                <c:pt idx="0">
                  <c:v>1.441660764149202E-3</c:v>
                </c:pt>
              </c:numCache>
            </c:numRef>
          </c:val>
          <c:extLst xmlns:c16r2="http://schemas.microsoft.com/office/drawing/2015/06/chart">
            <c:ext xmlns:c16="http://schemas.microsoft.com/office/drawing/2014/chart" uri="{C3380CC4-5D6E-409C-BE32-E72D297353CC}">
              <c16:uniqueId val="{00000005-B3AA-4451-92A6-6A7479F2B227}"/>
            </c:ext>
          </c:extLst>
        </c:ser>
        <c:ser>
          <c:idx val="6"/>
          <c:order val="6"/>
          <c:tx>
            <c:strRef>
              <c:f>бюджет!$I$13</c:f>
              <c:strCache>
                <c:ptCount val="1"/>
                <c:pt idx="0">
                  <c:v>Культура, кинематография</c:v>
                </c:pt>
              </c:strCache>
            </c:strRef>
          </c:tx>
          <c:spPr>
            <a:solidFill>
              <a:schemeClr val="accent6">
                <a:lumMod val="80000"/>
                <a:lumOff val="2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бюджет!$J$6</c:f>
              <c:numCache>
                <c:formatCode>0.00%</c:formatCode>
                <c:ptCount val="1"/>
                <c:pt idx="0">
                  <c:v>8.5574005222298424E-2</c:v>
                </c:pt>
              </c:numCache>
            </c:numRef>
          </c:cat>
          <c:val>
            <c:numRef>
              <c:f>бюджет!$J$13</c:f>
              <c:numCache>
                <c:formatCode>0.00%</c:formatCode>
                <c:ptCount val="1"/>
                <c:pt idx="0">
                  <c:v>0.13427236167455617</c:v>
                </c:pt>
              </c:numCache>
            </c:numRef>
          </c:val>
          <c:extLst xmlns:c16r2="http://schemas.microsoft.com/office/drawing/2015/06/chart">
            <c:ext xmlns:c16="http://schemas.microsoft.com/office/drawing/2014/chart" uri="{C3380CC4-5D6E-409C-BE32-E72D297353CC}">
              <c16:uniqueId val="{00000006-B3AA-4451-92A6-6A7479F2B227}"/>
            </c:ext>
          </c:extLst>
        </c:ser>
        <c:ser>
          <c:idx val="7"/>
          <c:order val="7"/>
          <c:tx>
            <c:strRef>
              <c:f>бюджет!$I$14</c:f>
              <c:strCache>
                <c:ptCount val="1"/>
                <c:pt idx="0">
                  <c:v>Физическая культура и спорт</c:v>
                </c:pt>
              </c:strCache>
            </c:strRef>
          </c:tx>
          <c:spPr>
            <a:solidFill>
              <a:schemeClr val="accent5">
                <a:lumMod val="80000"/>
                <a:lumOff val="2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бюджет!$J$6</c:f>
              <c:numCache>
                <c:formatCode>0.00%</c:formatCode>
                <c:ptCount val="1"/>
                <c:pt idx="0">
                  <c:v>8.5574005222298424E-2</c:v>
                </c:pt>
              </c:numCache>
            </c:numRef>
          </c:cat>
          <c:val>
            <c:numRef>
              <c:f>бюджет!$J$14</c:f>
              <c:numCache>
                <c:formatCode>0.00%</c:formatCode>
                <c:ptCount val="1"/>
                <c:pt idx="0">
                  <c:v>0.10281165609963221</c:v>
                </c:pt>
              </c:numCache>
            </c:numRef>
          </c:val>
          <c:extLst xmlns:c16r2="http://schemas.microsoft.com/office/drawing/2015/06/chart">
            <c:ext xmlns:c16="http://schemas.microsoft.com/office/drawing/2014/chart" uri="{C3380CC4-5D6E-409C-BE32-E72D297353CC}">
              <c16:uniqueId val="{00000007-B3AA-4451-92A6-6A7479F2B227}"/>
            </c:ext>
          </c:extLst>
        </c:ser>
        <c:ser>
          <c:idx val="8"/>
          <c:order val="8"/>
          <c:tx>
            <c:strRef>
              <c:f>бюджет!$I$15</c:f>
              <c:strCache>
                <c:ptCount val="1"/>
                <c:pt idx="0">
                  <c:v>Социальная политика</c:v>
                </c:pt>
              </c:strCache>
            </c:strRef>
          </c:tx>
          <c:spPr>
            <a:solidFill>
              <a:schemeClr val="accent4">
                <a:lumMod val="80000"/>
                <a:lumOff val="20000"/>
              </a:schemeClr>
            </a:solidFill>
            <a:ln>
              <a:noFill/>
            </a:ln>
            <a:effectLst/>
          </c:spPr>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бюджет!$J$6</c:f>
              <c:numCache>
                <c:formatCode>0.00%</c:formatCode>
                <c:ptCount val="1"/>
                <c:pt idx="0">
                  <c:v>8.5574005222298424E-2</c:v>
                </c:pt>
              </c:numCache>
            </c:numRef>
          </c:cat>
          <c:val>
            <c:numRef>
              <c:f>бюджет!$J$15</c:f>
              <c:numCache>
                <c:formatCode>0.00%</c:formatCode>
                <c:ptCount val="1"/>
                <c:pt idx="0">
                  <c:v>5.1342914264579612E-2</c:v>
                </c:pt>
              </c:numCache>
            </c:numRef>
          </c:val>
          <c:extLst xmlns:c16r2="http://schemas.microsoft.com/office/drawing/2015/06/chart">
            <c:ext xmlns:c16="http://schemas.microsoft.com/office/drawing/2014/chart" uri="{C3380CC4-5D6E-409C-BE32-E72D297353CC}">
              <c16:uniqueId val="{00000008-B3AA-4451-92A6-6A7479F2B227}"/>
            </c:ext>
          </c:extLst>
        </c:ser>
        <c:dLbls/>
        <c:gapWidth val="434"/>
        <c:overlap val="100"/>
        <c:axId val="55749248"/>
        <c:axId val="55763328"/>
      </c:barChart>
      <c:catAx>
        <c:axId val="55749248"/>
        <c:scaling>
          <c:orientation val="minMax"/>
        </c:scaling>
        <c:delete val="1"/>
        <c:axPos val="b"/>
        <c:numFmt formatCode="0.00%" sourceLinked="1"/>
        <c:majorTickMark val="none"/>
        <c:tickLblPos val="none"/>
        <c:crossAx val="55763328"/>
        <c:crosses val="autoZero"/>
        <c:auto val="1"/>
        <c:lblAlgn val="ctr"/>
        <c:lblOffset val="100"/>
      </c:catAx>
      <c:valAx>
        <c:axId val="55763328"/>
        <c:scaling>
          <c:orientation val="minMax"/>
        </c:scaling>
        <c:delete val="1"/>
        <c:axPos val="l"/>
        <c:numFmt formatCode="0%" sourceLinked="1"/>
        <c:majorTickMark val="none"/>
        <c:tickLblPos val="none"/>
        <c:crossAx val="55749248"/>
        <c:crosses val="autoZero"/>
        <c:crossBetween val="between"/>
      </c:valAx>
      <c:spPr>
        <a:noFill/>
        <a:ln>
          <a:noFill/>
        </a:ln>
        <a:effectLst/>
      </c:spPr>
    </c:plotArea>
    <c:legend>
      <c:legendPos val="r"/>
      <c:layout>
        <c:manualLayout>
          <c:xMode val="edge"/>
          <c:yMode val="edge"/>
          <c:x val="0.27879334881066725"/>
          <c:y val="0.17151283172936746"/>
          <c:w val="0.47638158492051064"/>
          <c:h val="0.76830198308544762"/>
        </c:manualLayout>
      </c:layout>
      <c:spPr>
        <a:noFill/>
        <a:ln>
          <a:noFill/>
        </a:ln>
        <a:effectLst/>
      </c:spPr>
      <c:txPr>
        <a:bodyPr rot="0" spcFirstLastPara="1" vertOverflow="ellipsis" vert="horz" wrap="square" anchor="ctr" anchorCtr="1"/>
        <a:lstStyle/>
        <a:p>
          <a:pPr algn="ctr">
            <a:defRPr lang="en-US" sz="1100" b="0" i="0" u="none" strike="noStrike" kern="1200" baseline="0">
              <a:solidFill>
                <a:schemeClr val="tx1">
                  <a:lumMod val="75000"/>
                  <a:lumOff val="25000"/>
                </a:schemeClr>
              </a:solidFill>
              <a:latin typeface="PF Din Text Comp Pro" panose="02000506020000020004" pitchFamily="2" charset="0"/>
              <a:ea typeface="+mn-ea"/>
              <a:cs typeface="+mn-cs"/>
            </a:defRPr>
          </a:pPr>
          <a:endParaRPr lang="ru-RU"/>
        </a:p>
      </c:txPr>
    </c:legend>
    <c:plotVisOnly val="1"/>
    <c:dispBlanksAs val="gap"/>
  </c:chart>
  <c:spPr>
    <a:noFill/>
    <a:ln>
      <a:noFill/>
    </a:ln>
    <a:effectLst/>
  </c:spPr>
  <c:txPr>
    <a:bodyPr/>
    <a:lstStyle/>
    <a:p>
      <a:pPr>
        <a:defRPr/>
      </a:pPr>
      <a:endParaRPr lang="ru-RU"/>
    </a:p>
  </c:txPr>
  <c:externalData r:id="rId1"/>
</c:chartSpace>
</file>

<file path=ppt/charts/chart29.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defTabSz="1422637" rtl="0" fontAlgn="auto">
              <a:lnSpc>
                <a:spcPts val="1500"/>
              </a:lnSpc>
              <a:spcBef>
                <a:spcPts val="600"/>
              </a:spcBef>
              <a:spcAft>
                <a:spcPts val="0"/>
              </a:spcAft>
              <a:defRPr lang="ru-RU" sz="1200" b="1" i="0" u="none" strike="noStrike" kern="0" spc="15" baseline="0" dirty="0">
                <a:solidFill>
                  <a:schemeClr val="tx1">
                    <a:lumMod val="75000"/>
                    <a:lumOff val="25000"/>
                  </a:schemeClr>
                </a:solidFill>
                <a:latin typeface="PF Din Text Comp Pro" panose="02000506020000020004"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ДИНАМИКА ВВОДА В ЭКСПЛУАТАЦИЮ ЖИЛЫХ ПОМЕЩЕНИЙ, ТЫС. КВ. М</a:t>
            </a:r>
          </a:p>
        </c:rich>
      </c:tx>
      <c:layout/>
      <c:spPr>
        <a:noFill/>
        <a:ln>
          <a:noFill/>
        </a:ln>
        <a:effectLst/>
      </c:spPr>
    </c:title>
    <c:plotArea>
      <c:layout/>
      <c:barChart>
        <c:barDir val="col"/>
        <c:grouping val="stacked"/>
        <c:ser>
          <c:idx val="0"/>
          <c:order val="0"/>
          <c:tx>
            <c:strRef>
              <c:f>'Первый лист'!$A$4</c:f>
              <c:strCache>
                <c:ptCount val="1"/>
                <c:pt idx="0">
                  <c:v>многоквартирные дома</c:v>
                </c:pt>
              </c:strCache>
            </c:strRef>
          </c:tx>
          <c:spPr>
            <a:solidFill>
              <a:schemeClr val="bg1">
                <a:lumMod val="75000"/>
              </a:schemeClr>
            </a:solidFill>
            <a:ln>
              <a:noFill/>
            </a:ln>
            <a:effectLst/>
          </c:spPr>
          <c:dLbls>
            <c:spPr>
              <a:noFill/>
              <a:ln>
                <a:noFill/>
              </a:ln>
              <a:effectLst/>
            </c:spPr>
            <c:txPr>
              <a:bodyPr rot="0" spcFirstLastPara="1" vertOverflow="ellipsis" vert="horz" wrap="square" anchor="ctr" anchorCtr="0"/>
              <a:lstStyle/>
              <a:p>
                <a:pPr algn="ctr" rtl="0">
                  <a:defRPr lang="en-US" sz="900" b="0" i="0" u="none" strike="noStrike" kern="1200" spc="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лист'!$B$2:$K$2</c:f>
              <c:numCache>
                <c:formatCode>General</c:formatCode>
                <c:ptCount val="10"/>
                <c:pt idx="0">
                  <c:v>2006</c:v>
                </c:pt>
                <c:pt idx="1">
                  <c:v>2007</c:v>
                </c:pt>
                <c:pt idx="2">
                  <c:v>2008</c:v>
                </c:pt>
                <c:pt idx="3">
                  <c:v>2009</c:v>
                </c:pt>
                <c:pt idx="4">
                  <c:v>2010</c:v>
                </c:pt>
                <c:pt idx="5">
                  <c:v>2011</c:v>
                </c:pt>
                <c:pt idx="6">
                  <c:v>2012</c:v>
                </c:pt>
                <c:pt idx="7">
                  <c:v>2017</c:v>
                </c:pt>
                <c:pt idx="8">
                  <c:v>2018</c:v>
                </c:pt>
                <c:pt idx="9">
                  <c:v>2019</c:v>
                </c:pt>
              </c:numCache>
            </c:numRef>
          </c:cat>
          <c:val>
            <c:numRef>
              <c:f>'Первый лист'!$B$4:$K$4</c:f>
              <c:numCache>
                <c:formatCode>0.0</c:formatCode>
                <c:ptCount val="10"/>
                <c:pt idx="0">
                  <c:v>64.510000000000005</c:v>
                </c:pt>
                <c:pt idx="1">
                  <c:v>3.1991999999999998</c:v>
                </c:pt>
                <c:pt idx="2">
                  <c:v>4.3982000000000001</c:v>
                </c:pt>
                <c:pt idx="3">
                  <c:v>3.4111999999999987</c:v>
                </c:pt>
                <c:pt idx="4">
                  <c:v>13.6</c:v>
                </c:pt>
                <c:pt idx="5">
                  <c:v>1.1023000000000001</c:v>
                </c:pt>
                <c:pt idx="6">
                  <c:v>3.8763999999999967</c:v>
                </c:pt>
                <c:pt idx="7">
                  <c:v>44.1</c:v>
                </c:pt>
                <c:pt idx="8">
                  <c:v>28.690999999999999</c:v>
                </c:pt>
                <c:pt idx="9">
                  <c:v>4.9020000000000001</c:v>
                </c:pt>
              </c:numCache>
            </c:numRef>
          </c:val>
          <c:extLst xmlns:c16r2="http://schemas.microsoft.com/office/drawing/2015/06/chart">
            <c:ext xmlns:c16="http://schemas.microsoft.com/office/drawing/2014/chart" uri="{C3380CC4-5D6E-409C-BE32-E72D297353CC}">
              <c16:uniqueId val="{00000000-DE03-41C6-ADFB-8827E753B257}"/>
            </c:ext>
          </c:extLst>
        </c:ser>
        <c:ser>
          <c:idx val="1"/>
          <c:order val="1"/>
          <c:tx>
            <c:strRef>
              <c:f>'Первый лист'!$A$5</c:f>
              <c:strCache>
                <c:ptCount val="1"/>
                <c:pt idx="0">
                  <c:v>ИЖС</c:v>
                </c:pt>
              </c:strCache>
            </c:strRef>
          </c:tx>
          <c:spPr>
            <a:solidFill>
              <a:srgbClr val="02884B"/>
            </a:solidFill>
            <a:ln>
              <a:noFill/>
            </a:ln>
            <a:effectLst/>
          </c:spPr>
          <c:dLbls>
            <c:dLbl>
              <c:idx val="0"/>
              <c:layout>
                <c:manualLayout>
                  <c:x val="0"/>
                  <c:y val="-6.0784824766095896E-2"/>
                </c:manualLayout>
              </c:layout>
              <c:showVal val="1"/>
              <c:extLst xmlns:c16r2="http://schemas.microsoft.com/office/drawing/2015/06/chart">
                <c:ext xmlns:c16="http://schemas.microsoft.com/office/drawing/2014/chart" uri="{C3380CC4-5D6E-409C-BE32-E72D297353CC}">
                  <c16:uniqueId val="{00000000-21AD-400B-A7A4-7A5D5B4703E7}"/>
                </c:ext>
                <c:ext xmlns:c15="http://schemas.microsoft.com/office/drawing/2012/chart" uri="{CE6537A1-D6FC-4f65-9D91-7224C49458BB}"/>
              </c:extLst>
            </c:dLbl>
            <c:dLbl>
              <c:idx val="1"/>
              <c:layout>
                <c:manualLayout>
                  <c:x val="-2.622950819672135E-3"/>
                  <c:y val="-4.9733038444987651E-2"/>
                </c:manualLayout>
              </c:layout>
              <c:showVal val="1"/>
              <c:extLst xmlns:c16r2="http://schemas.microsoft.com/office/drawing/2015/06/chart">
                <c:ext xmlns:c16="http://schemas.microsoft.com/office/drawing/2014/chart" uri="{C3380CC4-5D6E-409C-BE32-E72D297353CC}">
                  <c16:uniqueId val="{00000001-21AD-400B-A7A4-7A5D5B4703E7}"/>
                </c:ext>
                <c:ext xmlns:c15="http://schemas.microsoft.com/office/drawing/2012/chart" uri="{CE6537A1-D6FC-4f65-9D91-7224C49458BB}"/>
              </c:extLst>
            </c:dLbl>
            <c:dLbl>
              <c:idx val="4"/>
              <c:layout>
                <c:manualLayout>
                  <c:x val="-5.2459016393443152E-3"/>
                  <c:y val="-2.7629465802770894E-2"/>
                </c:manualLayout>
              </c:layout>
              <c:showVal val="1"/>
              <c:extLst xmlns:c16r2="http://schemas.microsoft.com/office/drawing/2015/06/chart">
                <c:ext xmlns:c16="http://schemas.microsoft.com/office/drawing/2014/chart" uri="{C3380CC4-5D6E-409C-BE32-E72D297353CC}">
                  <c16:uniqueId val="{00000002-21AD-400B-A7A4-7A5D5B4703E7}"/>
                </c:ext>
                <c:ext xmlns:c15="http://schemas.microsoft.com/office/drawing/2012/chart" uri="{CE6537A1-D6FC-4f65-9D91-7224C49458BB}"/>
              </c:extLst>
            </c:dLbl>
            <c:dLbl>
              <c:idx val="5"/>
              <c:layout>
                <c:manualLayout>
                  <c:x val="2.622950819672135E-3"/>
                  <c:y val="-7.183661108720435E-2"/>
                </c:manualLayout>
              </c:layout>
              <c:showVal val="1"/>
              <c:extLst xmlns:c16r2="http://schemas.microsoft.com/office/drawing/2015/06/chart">
                <c:ext xmlns:c16="http://schemas.microsoft.com/office/drawing/2014/chart" uri="{C3380CC4-5D6E-409C-BE32-E72D297353CC}">
                  <c16:uniqueId val="{00000003-21AD-400B-A7A4-7A5D5B4703E7}"/>
                </c:ext>
                <c:ext xmlns:c15="http://schemas.microsoft.com/office/drawing/2012/chart" uri="{CE6537A1-D6FC-4f65-9D91-7224C49458BB}"/>
              </c:extLst>
            </c:dLbl>
            <c:dLbl>
              <c:idx val="6"/>
              <c:layout>
                <c:manualLayout>
                  <c:x val="0"/>
                  <c:y val="-5.5258931605541808E-2"/>
                </c:manualLayout>
              </c:layout>
              <c:showVal val="1"/>
              <c:extLst xmlns:c16r2="http://schemas.microsoft.com/office/drawing/2015/06/chart">
                <c:ext xmlns:c16="http://schemas.microsoft.com/office/drawing/2014/chart" uri="{C3380CC4-5D6E-409C-BE32-E72D297353CC}">
                  <c16:uniqueId val="{00000004-21AD-400B-A7A4-7A5D5B4703E7}"/>
                </c:ext>
                <c:ext xmlns:c15="http://schemas.microsoft.com/office/drawing/2012/chart" uri="{CE6537A1-D6FC-4f65-9D91-7224C49458BB}"/>
              </c:extLst>
            </c:dLbl>
            <c:dLbl>
              <c:idx val="9"/>
              <c:layout>
                <c:manualLayout>
                  <c:x val="-2.622950819672135E-3"/>
                  <c:y val="-6.6310717926650123E-2"/>
                </c:manualLayout>
              </c:layout>
              <c:showVal val="1"/>
              <c:extLst xmlns:c16r2="http://schemas.microsoft.com/office/drawing/2015/06/chart">
                <c:ext xmlns:c16="http://schemas.microsoft.com/office/drawing/2014/chart" uri="{C3380CC4-5D6E-409C-BE32-E72D297353CC}">
                  <c16:uniqueId val="{00000005-21AD-400B-A7A4-7A5D5B4703E7}"/>
                </c:ext>
                <c:ext xmlns:c15="http://schemas.microsoft.com/office/drawing/2012/chart" uri="{CE6537A1-D6FC-4f65-9D91-7224C49458BB}"/>
              </c:extLst>
            </c:dLbl>
            <c:spPr>
              <a:noFill/>
              <a:ln>
                <a:noFill/>
              </a:ln>
              <a:effectLst/>
            </c:spPr>
            <c:txPr>
              <a:bodyPr rot="0" spcFirstLastPara="1" vertOverflow="ellipsis" vert="horz" wrap="square" anchor="ctr" anchorCtr="0"/>
              <a:lstStyle/>
              <a:p>
                <a:pPr algn="ctr" rtl="0">
                  <a:defRPr lang="en-US" sz="900" b="0" i="0" u="none" strike="noStrike" kern="1200" spc="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лист'!$B$2:$K$2</c:f>
              <c:numCache>
                <c:formatCode>General</c:formatCode>
                <c:ptCount val="10"/>
                <c:pt idx="0">
                  <c:v>2006</c:v>
                </c:pt>
                <c:pt idx="1">
                  <c:v>2007</c:v>
                </c:pt>
                <c:pt idx="2">
                  <c:v>2008</c:v>
                </c:pt>
                <c:pt idx="3">
                  <c:v>2009</c:v>
                </c:pt>
                <c:pt idx="4">
                  <c:v>2010</c:v>
                </c:pt>
                <c:pt idx="5">
                  <c:v>2011</c:v>
                </c:pt>
                <c:pt idx="6">
                  <c:v>2012</c:v>
                </c:pt>
                <c:pt idx="7">
                  <c:v>2017</c:v>
                </c:pt>
                <c:pt idx="8">
                  <c:v>2018</c:v>
                </c:pt>
                <c:pt idx="9">
                  <c:v>2019</c:v>
                </c:pt>
              </c:numCache>
            </c:numRef>
          </c:cat>
          <c:val>
            <c:numRef>
              <c:f>'Первый лист'!$B$5:$K$5</c:f>
              <c:numCache>
                <c:formatCode>0.0</c:formatCode>
                <c:ptCount val="10"/>
                <c:pt idx="0">
                  <c:v>1.135</c:v>
                </c:pt>
                <c:pt idx="1">
                  <c:v>3.1991999999999998</c:v>
                </c:pt>
                <c:pt idx="4">
                  <c:v>0.2</c:v>
                </c:pt>
                <c:pt idx="5">
                  <c:v>1.1023000000000001</c:v>
                </c:pt>
                <c:pt idx="6">
                  <c:v>1.0223</c:v>
                </c:pt>
                <c:pt idx="8">
                  <c:v>25.161999999999999</c:v>
                </c:pt>
                <c:pt idx="9">
                  <c:v>4.9020000000000001</c:v>
                </c:pt>
              </c:numCache>
            </c:numRef>
          </c:val>
          <c:extLst xmlns:c16r2="http://schemas.microsoft.com/office/drawing/2015/06/chart">
            <c:ext xmlns:c16="http://schemas.microsoft.com/office/drawing/2014/chart" uri="{C3380CC4-5D6E-409C-BE32-E72D297353CC}">
              <c16:uniqueId val="{00000001-DE03-41C6-ADFB-8827E753B257}"/>
            </c:ext>
          </c:extLst>
        </c:ser>
        <c:dLbls/>
        <c:overlap val="100"/>
        <c:axId val="55867264"/>
        <c:axId val="55868800"/>
      </c:barChart>
      <c:catAx>
        <c:axId val="55867264"/>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a:defRPr lang="en-US" sz="900" b="0" i="0" u="none" strike="noStrike" kern="1200" spc="0" baseline="0">
                <a:solidFill>
                  <a:schemeClr val="tx1"/>
                </a:solidFill>
                <a:latin typeface="PF Din Text Comp Pro" panose="02000506020000020004" pitchFamily="2" charset="0"/>
                <a:ea typeface="+mn-ea"/>
                <a:cs typeface="+mn-cs"/>
              </a:defRPr>
            </a:pPr>
            <a:endParaRPr lang="ru-RU"/>
          </a:p>
        </c:txPr>
        <c:crossAx val="55868800"/>
        <c:crosses val="autoZero"/>
        <c:auto val="1"/>
        <c:lblAlgn val="ctr"/>
        <c:lblOffset val="100"/>
      </c:catAx>
      <c:valAx>
        <c:axId val="55868800"/>
        <c:scaling>
          <c:orientation val="minMax"/>
        </c:scaling>
        <c:delete val="1"/>
        <c:axPos val="l"/>
        <c:numFmt formatCode="0.0" sourceLinked="1"/>
        <c:majorTickMark val="none"/>
        <c:tickLblPos val="none"/>
        <c:crossAx val="55867264"/>
        <c:crosses val="autoZero"/>
        <c:crossBetween val="between"/>
      </c:valAx>
      <c:spPr>
        <a:noFill/>
        <a:ln>
          <a:noFill/>
        </a:ln>
        <a:effectLst/>
      </c:spPr>
    </c:plotArea>
    <c:legend>
      <c:legendPos val="b"/>
      <c:layout/>
      <c:spPr>
        <a:noFill/>
        <a:ln>
          <a:noFill/>
        </a:ln>
        <a:effectLst/>
      </c:spPr>
      <c:txPr>
        <a:bodyPr rot="0" spcFirstLastPara="1" vertOverflow="ellipsis" vert="horz" wrap="square" anchor="ctr" anchorCtr="1"/>
        <a:lstStyle/>
        <a:p>
          <a:pPr algn="ctr" rtl="0">
            <a:defRPr lang="en-US" sz="900" b="0" i="0" u="none" strike="noStrike" kern="1200" spc="0" baseline="0">
              <a:solidFill>
                <a:schemeClr val="tx1"/>
              </a:solidFill>
              <a:latin typeface="PF Din Text Comp Pro" panose="02000506020000020004" pitchFamily="2" charset="0"/>
              <a:ea typeface="+mn-ea"/>
              <a:cs typeface="+mn-cs"/>
            </a:defRPr>
          </a:pPr>
          <a:endParaRPr lang="ru-RU"/>
        </a:p>
      </c:txPr>
    </c:legend>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lgn="ctr" rtl="0">
        <a:defRPr lang="en-US" sz="1100" b="0" i="0" u="none" strike="noStrike" kern="1200" spc="0" baseline="0">
          <a:solidFill>
            <a:prstClr val="black"/>
          </a:solidFill>
          <a:latin typeface="PF Din Text Comp Pro" panose="02000506020000020004" pitchFamily="2" charset="0"/>
          <a:ea typeface="+mn-ea"/>
          <a:cs typeface="+mn-cs"/>
        </a:defRPr>
      </a:pPr>
      <a:endParaRPr lang="ru-RU"/>
    </a:p>
  </c:txPr>
  <c:externalData r:id="rId1"/>
</c:chartSpace>
</file>

<file path=ppt/charts/chart30.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defTabSz="1422637" rtl="0" fontAlgn="auto">
              <a:lnSpc>
                <a:spcPts val="1500"/>
              </a:lnSpc>
              <a:spcBef>
                <a:spcPts val="600"/>
              </a:spcBef>
              <a:spcAft>
                <a:spcPts val="0"/>
              </a:spcAft>
              <a:defRPr lang="ru-RU" sz="1200" b="1" i="0" u="none" strike="noStrike" kern="0" spc="15" baseline="0" dirty="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ЧИСЛО СЕМЕЙ УЛУЧШИВШИХ ЖИЛИЩНЫЕ УСЛОВИЯ В ОТЧЕТНОМ ГОДУ, ЕД.</a:t>
            </a:r>
          </a:p>
        </c:rich>
      </c:tx>
      <c:layout/>
      <c:spPr>
        <a:noFill/>
        <a:ln>
          <a:noFill/>
        </a:ln>
        <a:effectLst/>
      </c:spPr>
    </c:title>
    <c:plotArea>
      <c:layout>
        <c:manualLayout>
          <c:layoutTarget val="inner"/>
          <c:xMode val="edge"/>
          <c:yMode val="edge"/>
          <c:x val="4.0418226410223818E-4"/>
          <c:y val="0.33921295251247097"/>
          <c:w val="0.89019685039370211"/>
          <c:h val="0.56264690871974332"/>
        </c:manualLayout>
      </c:layout>
      <c:lineChart>
        <c:grouping val="standard"/>
        <c:ser>
          <c:idx val="0"/>
          <c:order val="0"/>
          <c:tx>
            <c:strRef>
              <c:f>'Первый лист'!$A$15</c:f>
              <c:strCache>
                <c:ptCount val="1"/>
                <c:pt idx="0">
                  <c:v>Число семей, получивших жилые помещения и улучшивших жилищные условия в отчетном году (с 2008 г.), единица</c:v>
                </c:pt>
              </c:strCache>
            </c:strRef>
          </c:tx>
          <c:spPr>
            <a:ln w="28575" cap="rnd">
              <a:solidFill>
                <a:schemeClr val="bg1">
                  <a:lumMod val="75000"/>
                </a:schemeClr>
              </a:solidFill>
              <a:round/>
            </a:ln>
            <a:effectLst/>
          </c:spPr>
          <c:marker>
            <c:symbol val="circle"/>
            <c:size val="5"/>
            <c:spPr>
              <a:solidFill>
                <a:schemeClr val="bg1">
                  <a:lumMod val="75000"/>
                </a:schemeClr>
              </a:solidFill>
              <a:ln w="9525">
                <a:solidFill>
                  <a:schemeClr val="bg1">
                    <a:lumMod val="75000"/>
                  </a:schemeClr>
                </a:solidFill>
              </a:ln>
              <a:effectLst/>
            </c:spPr>
          </c:marker>
          <c:dLbls>
            <c:spPr>
              <a:noFill/>
              <a:ln>
                <a:noFill/>
              </a:ln>
              <a:effectLst/>
            </c:spPr>
            <c:txPr>
              <a:bodyPr rot="0" spcFirstLastPara="1" vertOverflow="ellipsis" vert="horz" wrap="square" lIns="38100" tIns="19050" rIns="38100" bIns="19050" anchor="ctr" anchorCtr="0">
                <a:spAutoFit/>
              </a:bodyPr>
              <a:lstStyle/>
              <a:p>
                <a:pPr algn="ctr">
                  <a:defRPr lang="en-US" sz="900" b="0" i="0" u="none" strike="noStrike" kern="1200" spc="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'Первый лист'!$B$14:$K$14</c:f>
              <c:numCache>
                <c:formatCode>General</c:formatCode>
                <c:ptCount val="10"/>
                <c:pt idx="0">
                  <c:v>2010</c:v>
                </c:pt>
                <c:pt idx="1">
                  <c:v>2011</c:v>
                </c:pt>
                <c:pt idx="2">
                  <c:v>2012</c:v>
                </c:pt>
                <c:pt idx="3">
                  <c:v>2013</c:v>
                </c:pt>
                <c:pt idx="4">
                  <c:v>2014</c:v>
                </c:pt>
                <c:pt idx="5">
                  <c:v>2015</c:v>
                </c:pt>
                <c:pt idx="6">
                  <c:v>2016</c:v>
                </c:pt>
                <c:pt idx="7">
                  <c:v>2017</c:v>
                </c:pt>
                <c:pt idx="8">
                  <c:v>2018</c:v>
                </c:pt>
                <c:pt idx="9">
                  <c:v>2019</c:v>
                </c:pt>
              </c:numCache>
            </c:numRef>
          </c:cat>
          <c:val>
            <c:numRef>
              <c:f>'Первый лист'!$B$15:$K$15</c:f>
              <c:numCache>
                <c:formatCode>General</c:formatCode>
                <c:ptCount val="10"/>
                <c:pt idx="0">
                  <c:v>58</c:v>
                </c:pt>
                <c:pt idx="1">
                  <c:v>49</c:v>
                </c:pt>
                <c:pt idx="2">
                  <c:v>111</c:v>
                </c:pt>
                <c:pt idx="3">
                  <c:v>73</c:v>
                </c:pt>
                <c:pt idx="4">
                  <c:v>63</c:v>
                </c:pt>
                <c:pt idx="5">
                  <c:v>182</c:v>
                </c:pt>
                <c:pt idx="6">
                  <c:v>82</c:v>
                </c:pt>
                <c:pt idx="7">
                  <c:v>332</c:v>
                </c:pt>
                <c:pt idx="8">
                  <c:v>22</c:v>
                </c:pt>
                <c:pt idx="9">
                  <c:v>48</c:v>
                </c:pt>
              </c:numCache>
            </c:numRef>
          </c:val>
          <c:extLst xmlns:c16r2="http://schemas.microsoft.com/office/drawing/2015/06/chart">
            <c:ext xmlns:c16="http://schemas.microsoft.com/office/drawing/2014/chart" uri="{C3380CC4-5D6E-409C-BE32-E72D297353CC}">
              <c16:uniqueId val="{00000000-3963-4F45-9139-6BC77342051C}"/>
            </c:ext>
          </c:extLst>
        </c:ser>
        <c:dLbls/>
        <c:marker val="1"/>
        <c:axId val="55792384"/>
        <c:axId val="55793920"/>
      </c:lineChart>
      <c:catAx>
        <c:axId val="55792384"/>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rtl="0">
              <a:defRPr lang="en-US" sz="900" b="0" i="0" u="none" strike="noStrike" kern="1200" spc="0" baseline="0">
                <a:solidFill>
                  <a:schemeClr val="tx1"/>
                </a:solidFill>
                <a:latin typeface="PF Din Text Comp Pro" panose="02000506020000020004" pitchFamily="2" charset="0"/>
                <a:ea typeface="+mn-ea"/>
                <a:cs typeface="+mn-cs"/>
              </a:defRPr>
            </a:pPr>
            <a:endParaRPr lang="ru-RU"/>
          </a:p>
        </c:txPr>
        <c:crossAx val="55793920"/>
        <c:crosses val="autoZero"/>
        <c:auto val="1"/>
        <c:lblAlgn val="ctr"/>
        <c:lblOffset val="100"/>
      </c:catAx>
      <c:valAx>
        <c:axId val="55793920"/>
        <c:scaling>
          <c:orientation val="minMax"/>
        </c:scaling>
        <c:delete val="1"/>
        <c:axPos val="l"/>
        <c:numFmt formatCode="General" sourceLinked="1"/>
        <c:majorTickMark val="none"/>
        <c:tickLblPos val="none"/>
        <c:crossAx val="55792384"/>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31.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defTabSz="1422637" rtl="0" fontAlgn="auto">
              <a:lnSpc>
                <a:spcPts val="1500"/>
              </a:lnSpc>
              <a:spcBef>
                <a:spcPts val="600"/>
              </a:spcBef>
              <a:spcAft>
                <a:spcPts val="0"/>
              </a:spcAft>
              <a:defRPr lang="ru-RU" sz="1200" b="1" i="0" u="none" strike="noStrike" kern="0" spc="15" baseline="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ЧИСЛО СЕМЕЙ, СОСТОЯЩИХ НА УЧЕТЕ В КАЧЕСТВЕ НУЖДАЮЩИХСЯ В ЖИЛЫХ ПОМЕЩЕНИЯХ, ЕД.</a:t>
            </a:r>
          </a:p>
        </c:rich>
      </c:tx>
      <c:layout/>
      <c:spPr>
        <a:noFill/>
        <a:ln>
          <a:noFill/>
        </a:ln>
        <a:effectLst/>
      </c:spPr>
    </c:title>
    <c:plotArea>
      <c:layout/>
      <c:lineChart>
        <c:grouping val="standard"/>
        <c:ser>
          <c:idx val="0"/>
          <c:order val="0"/>
          <c:tx>
            <c:strRef>
              <c:f>'Первый лист'!$A$16</c:f>
              <c:strCache>
                <c:ptCount val="1"/>
                <c:pt idx="0">
                  <c:v>Число семей, состоящих на учете в качестве нуждающихся в жилых помещениях на конец года (с 2008 г.), единица</c:v>
                </c:pt>
              </c:strCache>
            </c:strRef>
          </c:tx>
          <c:spPr>
            <a:ln w="28575" cap="rnd">
              <a:solidFill>
                <a:schemeClr val="bg1">
                  <a:lumMod val="75000"/>
                </a:schemeClr>
              </a:solidFill>
              <a:round/>
            </a:ln>
            <a:effectLst/>
          </c:spPr>
          <c:marker>
            <c:symbol val="circle"/>
            <c:size val="5"/>
            <c:spPr>
              <a:solidFill>
                <a:schemeClr val="bg1">
                  <a:lumMod val="75000"/>
                </a:schemeClr>
              </a:solidFill>
              <a:ln w="9525">
                <a:solidFill>
                  <a:schemeClr val="bg1">
                    <a:lumMod val="75000"/>
                  </a:schemeClr>
                </a:solidFill>
              </a:ln>
              <a:effectLst/>
            </c:spPr>
          </c:marker>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spc="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'Первый лист'!$B$13:$K$14</c:f>
              <c:strCache>
                <c:ptCount val="10"/>
                <c:pt idx="0">
                  <c:v>2010</c:v>
                </c:pt>
                <c:pt idx="1">
                  <c:v>2011</c:v>
                </c:pt>
                <c:pt idx="2">
                  <c:v>2012</c:v>
                </c:pt>
                <c:pt idx="3">
                  <c:v>2013</c:v>
                </c:pt>
                <c:pt idx="4">
                  <c:v>2014</c:v>
                </c:pt>
                <c:pt idx="5">
                  <c:v>2015</c:v>
                </c:pt>
                <c:pt idx="6">
                  <c:v>2016</c:v>
                </c:pt>
                <c:pt idx="7">
                  <c:v>2017</c:v>
                </c:pt>
                <c:pt idx="8">
                  <c:v>2018</c:v>
                </c:pt>
                <c:pt idx="9">
                  <c:v>2019</c:v>
                </c:pt>
              </c:strCache>
            </c:strRef>
          </c:cat>
          <c:val>
            <c:numRef>
              <c:f>'Первый лист'!$B$16:$K$16</c:f>
              <c:numCache>
                <c:formatCode>General</c:formatCode>
                <c:ptCount val="10"/>
                <c:pt idx="0">
                  <c:v>562</c:v>
                </c:pt>
                <c:pt idx="1">
                  <c:v>513</c:v>
                </c:pt>
                <c:pt idx="2">
                  <c:v>501</c:v>
                </c:pt>
                <c:pt idx="3">
                  <c:v>457</c:v>
                </c:pt>
                <c:pt idx="4">
                  <c:v>421</c:v>
                </c:pt>
                <c:pt idx="5">
                  <c:v>399</c:v>
                </c:pt>
                <c:pt idx="6">
                  <c:v>388</c:v>
                </c:pt>
                <c:pt idx="7">
                  <c:v>367</c:v>
                </c:pt>
                <c:pt idx="8">
                  <c:v>378</c:v>
                </c:pt>
                <c:pt idx="9">
                  <c:v>351</c:v>
                </c:pt>
              </c:numCache>
            </c:numRef>
          </c:val>
          <c:extLst xmlns:c16r2="http://schemas.microsoft.com/office/drawing/2015/06/chart">
            <c:ext xmlns:c16="http://schemas.microsoft.com/office/drawing/2014/chart" uri="{C3380CC4-5D6E-409C-BE32-E72D297353CC}">
              <c16:uniqueId val="{00000000-0E88-4F6F-AB5B-0D565D7277CC}"/>
            </c:ext>
          </c:extLst>
        </c:ser>
        <c:dLbls/>
        <c:marker val="1"/>
        <c:axId val="55827840"/>
        <c:axId val="55313152"/>
      </c:lineChart>
      <c:catAx>
        <c:axId val="55827840"/>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rtl="0">
              <a:defRPr lang="en-US" sz="900" b="0" i="0" u="none" strike="noStrike" kern="1200" spc="0" baseline="0">
                <a:solidFill>
                  <a:schemeClr val="tx1"/>
                </a:solidFill>
                <a:latin typeface="PF Din Text Comp Pro" panose="02000506020000020004" pitchFamily="2" charset="0"/>
                <a:ea typeface="+mn-ea"/>
                <a:cs typeface="+mn-cs"/>
              </a:defRPr>
            </a:pPr>
            <a:endParaRPr lang="ru-RU"/>
          </a:p>
        </c:txPr>
        <c:crossAx val="55313152"/>
        <c:crosses val="autoZero"/>
        <c:auto val="1"/>
        <c:lblAlgn val="ctr"/>
        <c:lblOffset val="100"/>
      </c:catAx>
      <c:valAx>
        <c:axId val="55313152"/>
        <c:scaling>
          <c:orientation val="minMax"/>
        </c:scaling>
        <c:delete val="1"/>
        <c:axPos val="l"/>
        <c:numFmt formatCode="General" sourceLinked="1"/>
        <c:majorTickMark val="none"/>
        <c:tickLblPos val="none"/>
        <c:crossAx val="55827840"/>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32.xml><?xml version="1.0" encoding="utf-8"?>
<c:chartSpace xmlns:c="http://schemas.openxmlformats.org/drawingml/2006/chart" xmlns:a="http://schemas.openxmlformats.org/drawingml/2006/main" xmlns:r="http://schemas.openxmlformats.org/officeDocument/2006/relationships">
  <c:lang val="ru-RU"/>
  <c:chart>
    <c:title>
      <c:tx>
        <c:rich>
          <a:bodyPr rot="0" spcFirstLastPara="1" vertOverflow="ellipsis" vert="horz" wrap="square" anchor="ctr" anchorCtr="1"/>
          <a:lstStyle/>
          <a:p>
            <a:pPr algn="ctr" defTabSz="1422637" rtl="0" fontAlgn="auto">
              <a:lnSpc>
                <a:spcPts val="1500"/>
              </a:lnSpc>
              <a:spcBef>
                <a:spcPts val="600"/>
              </a:spcBef>
              <a:spcAft>
                <a:spcPts val="0"/>
              </a:spcAft>
              <a:defRPr lang="ru-RU" sz="1200" b="1" i="0" u="none" strike="noStrike" kern="0" spc="15" baseline="0">
                <a:solidFill>
                  <a:schemeClr val="tx1">
                    <a:lumMod val="75000"/>
                    <a:lumOff val="25000"/>
                  </a:schemeClr>
                </a:solidFill>
                <a:latin typeface="PF Din Text Comp Pro" pitchFamily="2" charset="0"/>
                <a:ea typeface="+mn-ea"/>
                <a:cs typeface="Arial" charset="0"/>
              </a:defRPr>
            </a:pPr>
            <a:r>
              <a:rPr lang="ru-RU" sz="1100" b="1" i="0" u="none" strike="noStrike" kern="0" spc="15" baseline="0" dirty="0">
                <a:solidFill>
                  <a:schemeClr val="tx1">
                    <a:lumMod val="75000"/>
                    <a:lumOff val="25000"/>
                  </a:schemeClr>
                </a:solidFill>
                <a:latin typeface="PF Din Text Comp Pro" pitchFamily="2" charset="0"/>
                <a:ea typeface="+mn-ea"/>
                <a:cs typeface="Arial" charset="0"/>
              </a:rPr>
              <a:t>ОБЩАЯ ПЛОЩАДЬ ЖИЛЫХ ПОМЕЩЕНИЙ, ПРИХОДЯЩАЯСЯ В СРЕДНЕМ НА ОДНОГО ЖИТЕЛЯ, КВ.М</a:t>
            </a:r>
          </a:p>
        </c:rich>
      </c:tx>
      <c:layout/>
      <c:spPr>
        <a:noFill/>
        <a:ln>
          <a:noFill/>
        </a:ln>
        <a:effectLst/>
      </c:spPr>
    </c:title>
    <c:plotArea>
      <c:layout/>
      <c:barChart>
        <c:barDir val="bar"/>
        <c:grouping val="clustered"/>
        <c:ser>
          <c:idx val="0"/>
          <c:order val="0"/>
          <c:tx>
            <c:strRef>
              <c:f>'Первый лист'!$A$42</c:f>
              <c:strCache>
                <c:ptCount val="1"/>
                <c:pt idx="0">
                  <c:v>Общая площадь жилых помещений, приходящаяся в среднем на одного жителя</c:v>
                </c:pt>
              </c:strCache>
            </c:strRef>
          </c:tx>
          <c:spPr>
            <a:solidFill>
              <a:schemeClr val="bg1">
                <a:lumMod val="75000"/>
              </a:schemeClr>
            </a:solidFill>
            <a:ln>
              <a:noFill/>
            </a:ln>
            <a:effectLst/>
          </c:spPr>
          <c:dPt>
            <c:idx val="0"/>
            <c:spPr>
              <a:solidFill>
                <a:srgbClr val="02884B"/>
              </a:solidFill>
              <a:ln>
                <a:noFill/>
              </a:ln>
              <a:effectLst/>
            </c:spPr>
            <c:extLst xmlns:c16r2="http://schemas.microsoft.com/office/drawing/2015/06/chart">
              <c:ext xmlns:c16="http://schemas.microsoft.com/office/drawing/2014/chart" uri="{C3380CC4-5D6E-409C-BE32-E72D297353CC}">
                <c16:uniqueId val="{00000002-1244-4504-B9B0-2966316E1D18}"/>
              </c:ext>
            </c:extLst>
          </c:dPt>
          <c:dLbls>
            <c:spPr>
              <a:noFill/>
              <a:ln>
                <a:noFill/>
              </a:ln>
              <a:effectLst/>
            </c:spPr>
            <c:txPr>
              <a:bodyPr rot="0" spcFirstLastPara="1" vertOverflow="ellipsis" vert="horz" wrap="square" lIns="38100" tIns="19050" rIns="38100" bIns="19050" anchor="ctr" anchorCtr="0">
                <a:spAutoFit/>
              </a:bodyPr>
              <a:lstStyle/>
              <a:p>
                <a:pPr algn="ctr" rtl="0">
                  <a:defRPr lang="en-US" sz="900" b="0" i="0" u="none" strike="noStrike" kern="1200" spc="0" baseline="0">
                    <a:solidFill>
                      <a:schemeClr val="tx1"/>
                    </a:solidFill>
                    <a:latin typeface="PF Din Text Comp Pro" panose="02000506020000020004" pitchFamily="2" charset="0"/>
                    <a:ea typeface="+mn-ea"/>
                    <a:cs typeface="+mn-cs"/>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'Первый лист'!$B$41:$J$41</c:f>
              <c:strCache>
                <c:ptCount val="9"/>
                <c:pt idx="0">
                  <c:v>Волхов</c:v>
                </c:pt>
                <c:pt idx="1">
                  <c:v>Нягань</c:v>
                </c:pt>
                <c:pt idx="2">
                  <c:v>Волховский МР</c:v>
                </c:pt>
                <c:pt idx="3">
                  <c:v>Выкса</c:v>
                </c:pt>
                <c:pt idx="4">
                  <c:v>Алапаевск</c:v>
                </c:pt>
                <c:pt idx="5">
                  <c:v>Тутаев</c:v>
                </c:pt>
                <c:pt idx="6">
                  <c:v>Верхняя Салда</c:v>
                </c:pt>
                <c:pt idx="7">
                  <c:v>Ленинградская область</c:v>
                </c:pt>
                <c:pt idx="8">
                  <c:v>Боровичи</c:v>
                </c:pt>
              </c:strCache>
            </c:strRef>
          </c:cat>
          <c:val>
            <c:numRef>
              <c:f>'Первый лист'!$B$42:$J$42</c:f>
              <c:numCache>
                <c:formatCode>General</c:formatCode>
                <c:ptCount val="9"/>
                <c:pt idx="0">
                  <c:v>22.3</c:v>
                </c:pt>
                <c:pt idx="1">
                  <c:v>23.7</c:v>
                </c:pt>
                <c:pt idx="2">
                  <c:v>25.7</c:v>
                </c:pt>
                <c:pt idx="3">
                  <c:v>26.9</c:v>
                </c:pt>
                <c:pt idx="4">
                  <c:v>27.3</c:v>
                </c:pt>
                <c:pt idx="5">
                  <c:v>27.6</c:v>
                </c:pt>
                <c:pt idx="6">
                  <c:v>29.1</c:v>
                </c:pt>
                <c:pt idx="7">
                  <c:v>29.7</c:v>
                </c:pt>
                <c:pt idx="8">
                  <c:v>32.5</c:v>
                </c:pt>
              </c:numCache>
            </c:numRef>
          </c:val>
          <c:extLst xmlns:c16r2="http://schemas.microsoft.com/office/drawing/2015/06/chart">
            <c:ext xmlns:c16="http://schemas.microsoft.com/office/drawing/2014/chart" uri="{C3380CC4-5D6E-409C-BE32-E72D297353CC}">
              <c16:uniqueId val="{00000000-1244-4504-B9B0-2966316E1D18}"/>
            </c:ext>
          </c:extLst>
        </c:ser>
        <c:dLbls/>
        <c:gapWidth val="182"/>
        <c:axId val="55351552"/>
        <c:axId val="55357440"/>
      </c:barChart>
      <c:catAx>
        <c:axId val="55351552"/>
        <c:scaling>
          <c:orientation val="minMax"/>
        </c:scaling>
        <c:axPos val="l"/>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lgn="ctr" rtl="0">
              <a:defRPr lang="en-US" sz="900" b="0" i="0" u="none" strike="noStrike" kern="1200" spc="0" baseline="0">
                <a:solidFill>
                  <a:schemeClr val="tx1"/>
                </a:solidFill>
                <a:latin typeface="PF Din Text Comp Pro" panose="02000506020000020004" pitchFamily="2" charset="0"/>
                <a:ea typeface="+mn-ea"/>
                <a:cs typeface="+mn-cs"/>
              </a:defRPr>
            </a:pPr>
            <a:endParaRPr lang="ru-RU"/>
          </a:p>
        </c:txPr>
        <c:crossAx val="55357440"/>
        <c:crosses val="autoZero"/>
        <c:auto val="1"/>
        <c:lblAlgn val="ctr"/>
        <c:lblOffset val="100"/>
      </c:catAx>
      <c:valAx>
        <c:axId val="55357440"/>
        <c:scaling>
          <c:orientation val="minMax"/>
        </c:scaling>
        <c:delete val="1"/>
        <c:axPos val="b"/>
        <c:numFmt formatCode="General" sourceLinked="1"/>
        <c:majorTickMark val="none"/>
        <c:tickLblPos val="none"/>
        <c:crossAx val="55351552"/>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ru-RU"/>
    </a:p>
  </c:txPr>
  <c:externalData r:id="rId1"/>
</c:chartSpace>
</file>

<file path=ppt/charts/chart33.xml><?xml version="1.0" encoding="utf-8"?>
<c:chartSpace xmlns:c="http://schemas.openxmlformats.org/drawingml/2006/chart" xmlns:a="http://schemas.openxmlformats.org/drawingml/2006/main" xmlns:r="http://schemas.openxmlformats.org/officeDocument/2006/relationships">
  <c:lang val="ru-RU"/>
  <c:chart>
    <c:title>
      <c:tx>
        <c:rich>
          <a:bodyPr rot="0" vert="horz"/>
          <a:lstStyle/>
          <a:p>
            <a:pPr algn="ctr" rtl="0">
              <a:defRPr b="0"/>
            </a:pPr>
            <a:r>
              <a:rPr lang="ru-RU" b="0"/>
              <a:t>Соотношение общей и свободной мощности подстанций</a:t>
            </a:r>
          </a:p>
        </c:rich>
      </c:tx>
      <c:layout>
        <c:manualLayout>
          <c:xMode val="edge"/>
          <c:yMode val="edge"/>
          <c:x val="0.23330000108692128"/>
          <c:y val="8.5421569870421224E-2"/>
        </c:manualLayout>
      </c:layout>
      <c:spPr>
        <a:noFill/>
        <a:ln>
          <a:noFill/>
        </a:ln>
        <a:effectLst/>
      </c:spPr>
    </c:title>
    <c:plotArea>
      <c:layout/>
      <c:barChart>
        <c:barDir val="col"/>
        <c:grouping val="clustered"/>
        <c:ser>
          <c:idx val="0"/>
          <c:order val="0"/>
          <c:tx>
            <c:strRef>
              <c:f>Лист1!$B$45</c:f>
              <c:strCache>
                <c:ptCount val="1"/>
                <c:pt idx="0">
                  <c:v>Общая мощность</c:v>
                </c:pt>
              </c:strCache>
            </c:strRef>
          </c:tx>
          <c:spPr>
            <a:solidFill>
              <a:schemeClr val="accent1">
                <a:lumMod val="60000"/>
                <a:lumOff val="40000"/>
              </a:schemeClr>
            </a:solidFill>
            <a:ln>
              <a:noFill/>
            </a:ln>
            <a:effectLst/>
          </c:spPr>
          <c:dLbls>
            <c:spPr>
              <a:noFill/>
              <a:ln>
                <a:noFill/>
              </a:ln>
              <a:effectLst/>
            </c:spPr>
            <c:txPr>
              <a:bodyPr rot="0" vert="horz"/>
              <a:lstStyle/>
              <a:p>
                <a:pPr>
                  <a:defRPr/>
                </a:pPr>
                <a:endParaRPr lang="ru-RU"/>
              </a:p>
            </c:txPr>
            <c:dLblPos val="outEnd"/>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Лист1!$A$46:$A$49</c:f>
              <c:strCache>
                <c:ptCount val="4"/>
                <c:pt idx="0">
                  <c:v>ПС 110 кВ № 553 «Валим»</c:v>
                </c:pt>
                <c:pt idx="1">
                  <c:v>ПС 110 кВ № 378 «Обитай»</c:v>
                </c:pt>
                <c:pt idx="2">
                  <c:v>ПС 110 кВ № 393 «Волхов»</c:v>
                </c:pt>
                <c:pt idx="3">
                  <c:v>ПС 110 кВ № 499 «Волховстрой-тяговая»</c:v>
                </c:pt>
              </c:strCache>
            </c:strRef>
          </c:cat>
          <c:val>
            <c:numRef>
              <c:f>Лист1!$B$46:$B$49</c:f>
              <c:numCache>
                <c:formatCode>General</c:formatCode>
                <c:ptCount val="4"/>
                <c:pt idx="0">
                  <c:v>16</c:v>
                </c:pt>
                <c:pt idx="1">
                  <c:v>6.3</c:v>
                </c:pt>
                <c:pt idx="2">
                  <c:v>10</c:v>
                </c:pt>
                <c:pt idx="3">
                  <c:v>10</c:v>
                </c:pt>
              </c:numCache>
            </c:numRef>
          </c:val>
          <c:extLst xmlns:c16r2="http://schemas.microsoft.com/office/drawing/2015/06/chart">
            <c:ext xmlns:c16="http://schemas.microsoft.com/office/drawing/2014/chart" uri="{C3380CC4-5D6E-409C-BE32-E72D297353CC}">
              <c16:uniqueId val="{00000000-77D5-42C7-B81F-2A0D72C2ADF9}"/>
            </c:ext>
          </c:extLst>
        </c:ser>
        <c:ser>
          <c:idx val="1"/>
          <c:order val="1"/>
          <c:tx>
            <c:strRef>
              <c:f>Лист1!$C$45</c:f>
              <c:strCache>
                <c:ptCount val="1"/>
                <c:pt idx="0">
                  <c:v>Свободная мощность</c:v>
                </c:pt>
              </c:strCache>
            </c:strRef>
          </c:tx>
          <c:spPr>
            <a:solidFill>
              <a:schemeClr val="accent1">
                <a:lumMod val="75000"/>
              </a:schemeClr>
            </a:solidFill>
            <a:ln>
              <a:noFill/>
            </a:ln>
            <a:effectLst/>
          </c:spPr>
          <c:dLbls>
            <c:spPr>
              <a:noFill/>
              <a:ln>
                <a:noFill/>
              </a:ln>
              <a:effectLst/>
            </c:spPr>
            <c:txPr>
              <a:bodyPr rot="0" vert="horz"/>
              <a:lstStyle/>
              <a:p>
                <a:pPr>
                  <a:defRPr/>
                </a:pPr>
                <a:endParaRPr lang="ru-RU"/>
              </a:p>
            </c:txPr>
            <c:dLblPos val="outEnd"/>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Лист1!$A$46:$A$49</c:f>
              <c:strCache>
                <c:ptCount val="4"/>
                <c:pt idx="0">
                  <c:v>ПС 110 кВ № 553 «Валим»</c:v>
                </c:pt>
                <c:pt idx="1">
                  <c:v>ПС 110 кВ № 378 «Обитай»</c:v>
                </c:pt>
                <c:pt idx="2">
                  <c:v>ПС 110 кВ № 393 «Волхов»</c:v>
                </c:pt>
                <c:pt idx="3">
                  <c:v>ПС 110 кВ № 499 «Волховстрой-тяговая»</c:v>
                </c:pt>
              </c:strCache>
            </c:strRef>
          </c:cat>
          <c:val>
            <c:numRef>
              <c:f>Лист1!$C$46:$C$49</c:f>
              <c:numCache>
                <c:formatCode>General</c:formatCode>
                <c:ptCount val="4"/>
                <c:pt idx="0">
                  <c:v>9.7800000000000011</c:v>
                </c:pt>
                <c:pt idx="1">
                  <c:v>0</c:v>
                </c:pt>
                <c:pt idx="2">
                  <c:v>0.99</c:v>
                </c:pt>
                <c:pt idx="3">
                  <c:v>9.4600000000000026</c:v>
                </c:pt>
              </c:numCache>
            </c:numRef>
          </c:val>
          <c:extLst xmlns:c16r2="http://schemas.microsoft.com/office/drawing/2015/06/chart">
            <c:ext xmlns:c16="http://schemas.microsoft.com/office/drawing/2014/chart" uri="{C3380CC4-5D6E-409C-BE32-E72D297353CC}">
              <c16:uniqueId val="{00000001-77D5-42C7-B81F-2A0D72C2ADF9}"/>
            </c:ext>
          </c:extLst>
        </c:ser>
        <c:dLbls>
          <c:showVal val="1"/>
        </c:dLbls>
        <c:gapWidth val="219"/>
        <c:overlap val="-27"/>
        <c:axId val="182935936"/>
        <c:axId val="182937472"/>
      </c:barChart>
      <c:catAx>
        <c:axId val="182935936"/>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vert="horz"/>
          <a:lstStyle/>
          <a:p>
            <a:pPr>
              <a:defRPr/>
            </a:pPr>
            <a:endParaRPr lang="ru-RU"/>
          </a:p>
        </c:txPr>
        <c:crossAx val="182937472"/>
        <c:crosses val="autoZero"/>
        <c:auto val="1"/>
        <c:lblAlgn val="ctr"/>
        <c:lblOffset val="100"/>
      </c:catAx>
      <c:valAx>
        <c:axId val="182937472"/>
        <c:scaling>
          <c:orientation val="minMax"/>
        </c:scaling>
        <c:axPos val="l"/>
        <c:majorGridlines>
          <c:spPr>
            <a:ln w="9525" cap="flat" cmpd="sng" algn="ctr">
              <a:solidFill>
                <a:schemeClr val="tx1">
                  <a:lumMod val="15000"/>
                  <a:lumOff val="85000"/>
                </a:schemeClr>
              </a:solidFill>
              <a:round/>
            </a:ln>
            <a:effectLst/>
          </c:spPr>
        </c:majorGridlines>
        <c:title>
          <c:tx>
            <c:rich>
              <a:bodyPr rot="-5400000" vert="horz"/>
              <a:lstStyle/>
              <a:p>
                <a:pPr>
                  <a:defRPr b="0"/>
                </a:pPr>
                <a:r>
                  <a:rPr lang="ru-RU" b="0"/>
                  <a:t>МВт</a:t>
                </a:r>
              </a:p>
            </c:rich>
          </c:tx>
          <c:layout/>
          <c:spPr>
            <a:noFill/>
            <a:ln>
              <a:noFill/>
            </a:ln>
            <a:effectLst/>
          </c:spPr>
        </c:title>
        <c:numFmt formatCode="General" sourceLinked="1"/>
        <c:majorTickMark val="none"/>
        <c:tickLblPos val="nextTo"/>
        <c:spPr>
          <a:noFill/>
          <a:ln>
            <a:noFill/>
          </a:ln>
          <a:effectLst/>
        </c:spPr>
        <c:txPr>
          <a:bodyPr rot="-60000000" vert="horz"/>
          <a:lstStyle/>
          <a:p>
            <a:pPr>
              <a:defRPr/>
            </a:pPr>
            <a:endParaRPr lang="ru-RU"/>
          </a:p>
        </c:txPr>
        <c:crossAx val="182935936"/>
        <c:crosses val="autoZero"/>
        <c:crossBetween val="between"/>
      </c:valAx>
      <c:spPr>
        <a:noFill/>
        <a:ln>
          <a:noFill/>
        </a:ln>
        <a:effectLst/>
      </c:spPr>
    </c:plotArea>
    <c:legend>
      <c:legendPos val="b"/>
      <c:layout>
        <c:manualLayout>
          <c:xMode val="edge"/>
          <c:yMode val="edge"/>
          <c:x val="0.12571817790736597"/>
          <c:y val="0.81527826626995814"/>
          <c:w val="0.80377265798851838"/>
          <c:h val="0.18450864551944432"/>
        </c:manualLayout>
      </c:layout>
      <c:spPr>
        <a:noFill/>
        <a:ln>
          <a:noFill/>
        </a:ln>
        <a:effectLst/>
      </c:spPr>
      <c:txPr>
        <a:bodyPr rot="0" vert="horz"/>
        <a:lstStyle/>
        <a:p>
          <a:pPr>
            <a:defRPr/>
          </a:pPr>
          <a:endParaRPr lang="ru-RU"/>
        </a:p>
      </c:txPr>
    </c:legend>
    <c:plotVisOnly val="1"/>
    <c:dispBlanksAs val="gap"/>
  </c:chart>
  <c:spPr>
    <a:noFill/>
    <a:ln>
      <a:noFill/>
    </a:ln>
    <a:effectLst/>
  </c:spPr>
  <c:txPr>
    <a:bodyPr/>
    <a:lstStyle/>
    <a:p>
      <a:pPr>
        <a:defRPr sz="900">
          <a:solidFill>
            <a:schemeClr val="tx1">
              <a:lumMod val="75000"/>
              <a:lumOff val="25000"/>
            </a:schemeClr>
          </a:solidFill>
          <a:latin typeface="PF Din Text Comp Pro" panose="02000506020000020004" pitchFamily="2" charset="0"/>
        </a:defRPr>
      </a:pPr>
      <a:endParaRPr lang="ru-RU"/>
    </a:p>
  </c:txPr>
  <c:externalData r:id="rId1"/>
</c:chartSpace>
</file>

<file path=ppt/charts/chart34.xml><?xml version="1.0" encoding="utf-8"?>
<c:chartSpace xmlns:c="http://schemas.openxmlformats.org/drawingml/2006/chart" xmlns:a="http://schemas.openxmlformats.org/drawingml/2006/main" xmlns:r="http://schemas.openxmlformats.org/officeDocument/2006/relationships">
  <c:lang val="ru-RU"/>
  <c:style val="3"/>
  <c:chart>
    <c:title>
      <c:tx>
        <c:rich>
          <a:bodyPr rot="0" vert="horz"/>
          <a:lstStyle/>
          <a:p>
            <a:pPr>
              <a:defRPr sz="1080">
                <a:solidFill>
                  <a:schemeClr val="tx1">
                    <a:lumMod val="75000"/>
                    <a:lumOff val="25000"/>
                  </a:schemeClr>
                </a:solidFill>
              </a:defRPr>
            </a:pPr>
            <a:r>
              <a:rPr lang="ru-RU" sz="1080">
                <a:solidFill>
                  <a:schemeClr val="tx1">
                    <a:lumMod val="75000"/>
                    <a:lumOff val="25000"/>
                  </a:schemeClr>
                </a:solidFill>
              </a:rPr>
              <a:t>Обеспеченность жилого сектора города природным газом  </a:t>
            </a:r>
          </a:p>
        </c:rich>
      </c:tx>
      <c:layout/>
      <c:spPr>
        <a:noFill/>
        <a:ln>
          <a:noFill/>
        </a:ln>
        <a:effectLst/>
      </c:spPr>
    </c:title>
    <c:view3D>
      <c:depthPercent val="100"/>
      <c:rAngAx val="1"/>
    </c:view3D>
    <c:floor>
      <c:spPr>
        <a:noFill/>
        <a:ln>
          <a:noFill/>
        </a:ln>
        <a:effectLst/>
        <a:sp3d/>
      </c:spPr>
    </c:floor>
    <c:sideWall>
      <c:spPr>
        <a:noFill/>
        <a:ln>
          <a:noFill/>
        </a:ln>
        <a:effectLst/>
        <a:sp3d/>
      </c:spPr>
    </c:sideWall>
    <c:backWall>
      <c:spPr>
        <a:noFill/>
        <a:ln>
          <a:noFill/>
        </a:ln>
        <a:effectLst/>
        <a:sp3d/>
      </c:spPr>
    </c:backWall>
    <c:plotArea>
      <c:layout/>
      <c:bar3DChart>
        <c:barDir val="col"/>
        <c:grouping val="clustered"/>
        <c:ser>
          <c:idx val="0"/>
          <c:order val="0"/>
          <c:tx>
            <c:strRef>
              <c:f>Лист1!$B$55</c:f>
              <c:strCache>
                <c:ptCount val="1"/>
                <c:pt idx="0">
                  <c:v>Количество</c:v>
                </c:pt>
              </c:strCache>
            </c:strRef>
          </c:tx>
          <c:spPr>
            <a:solidFill>
              <a:schemeClr val="accent1">
                <a:lumMod val="20000"/>
                <a:lumOff val="80000"/>
              </a:schemeClr>
            </a:solidFill>
            <a:ln>
              <a:noFill/>
            </a:ln>
            <a:effectLst/>
            <a:sp3d/>
          </c:spPr>
          <c:dLbls>
            <c:spPr>
              <a:noFill/>
              <a:ln>
                <a:noFill/>
              </a:ln>
              <a:effectLst/>
            </c:spPr>
            <c:txPr>
              <a:bodyPr rot="0" vert="horz"/>
              <a:lstStyle/>
              <a:p>
                <a:pPr>
                  <a:defRPr/>
                </a:pPr>
                <a:endParaRPr lang="ru-RU"/>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Лист1!$A$56:$A$57</c:f>
              <c:strCache>
                <c:ptCount val="2"/>
                <c:pt idx="0">
                  <c:v>Газифицированные квартиры </c:v>
                </c:pt>
                <c:pt idx="1">
                  <c:v>Газифицированные индивидуальные жилые дома </c:v>
                </c:pt>
              </c:strCache>
            </c:strRef>
          </c:cat>
          <c:val>
            <c:numRef>
              <c:f>Лист1!$B$56:$B$57</c:f>
              <c:numCache>
                <c:formatCode>General</c:formatCode>
                <c:ptCount val="2"/>
                <c:pt idx="0">
                  <c:v>18048</c:v>
                </c:pt>
                <c:pt idx="1">
                  <c:v>59</c:v>
                </c:pt>
              </c:numCache>
            </c:numRef>
          </c:val>
          <c:extLst xmlns:c16r2="http://schemas.microsoft.com/office/drawing/2015/06/chart">
            <c:ext xmlns:c16="http://schemas.microsoft.com/office/drawing/2014/chart" uri="{C3380CC4-5D6E-409C-BE32-E72D297353CC}">
              <c16:uniqueId val="{00000000-AE44-476F-A700-66225CE2A788}"/>
            </c:ext>
          </c:extLst>
        </c:ser>
        <c:dLbls>
          <c:showVal val="1"/>
        </c:dLbls>
        <c:shape val="box"/>
        <c:axId val="182903552"/>
        <c:axId val="182905088"/>
        <c:axId val="0"/>
      </c:bar3DChart>
      <c:catAx>
        <c:axId val="182903552"/>
        <c:scaling>
          <c:orientation val="minMax"/>
        </c:scaling>
        <c:axPos val="b"/>
        <c:numFmt formatCode="General" sourceLinked="1"/>
        <c:majorTickMark val="none"/>
        <c:tickLblPos val="nextTo"/>
        <c:spPr>
          <a:noFill/>
          <a:ln>
            <a:noFill/>
          </a:ln>
          <a:effectLst/>
        </c:spPr>
        <c:txPr>
          <a:bodyPr rot="-60000000" vert="horz"/>
          <a:lstStyle/>
          <a:p>
            <a:pPr>
              <a:defRPr>
                <a:solidFill>
                  <a:schemeClr val="tx1">
                    <a:lumMod val="75000"/>
                    <a:lumOff val="25000"/>
                  </a:schemeClr>
                </a:solidFill>
              </a:defRPr>
            </a:pPr>
            <a:endParaRPr lang="ru-RU"/>
          </a:p>
        </c:txPr>
        <c:crossAx val="182905088"/>
        <c:crosses val="autoZero"/>
        <c:auto val="1"/>
        <c:lblAlgn val="ctr"/>
        <c:lblOffset val="100"/>
      </c:catAx>
      <c:valAx>
        <c:axId val="182905088"/>
        <c:scaling>
          <c:orientation val="minMax"/>
        </c:scaling>
        <c:axPos val="l"/>
        <c:majorGridlines>
          <c:spPr>
            <a:ln w="9525" cap="flat" cmpd="sng" algn="ctr">
              <a:solidFill>
                <a:schemeClr val="tx1">
                  <a:lumMod val="15000"/>
                  <a:lumOff val="85000"/>
                </a:schemeClr>
              </a:solidFill>
              <a:round/>
            </a:ln>
            <a:effectLst/>
          </c:spPr>
        </c:majorGridlines>
        <c:numFmt formatCode="General" sourceLinked="1"/>
        <c:majorTickMark val="none"/>
        <c:tickLblPos val="nextTo"/>
        <c:spPr>
          <a:noFill/>
          <a:ln>
            <a:noFill/>
          </a:ln>
          <a:effectLst/>
        </c:spPr>
        <c:txPr>
          <a:bodyPr rot="-60000000" vert="horz"/>
          <a:lstStyle/>
          <a:p>
            <a:pPr>
              <a:defRPr>
                <a:solidFill>
                  <a:schemeClr val="tx1">
                    <a:lumMod val="75000"/>
                    <a:lumOff val="25000"/>
                  </a:schemeClr>
                </a:solidFill>
              </a:defRPr>
            </a:pPr>
            <a:endParaRPr lang="ru-RU"/>
          </a:p>
        </c:txPr>
        <c:crossAx val="182903552"/>
        <c:crosses val="autoZero"/>
        <c:crossBetween val="between"/>
      </c:valAx>
      <c:spPr>
        <a:noFill/>
        <a:ln>
          <a:noFill/>
        </a:ln>
        <a:effectLst/>
      </c:spPr>
    </c:plotArea>
    <c:plotVisOnly val="1"/>
    <c:dispBlanksAs val="gap"/>
  </c:chart>
  <c:spPr>
    <a:noFill/>
    <a:ln>
      <a:noFill/>
    </a:ln>
    <a:effectLst/>
  </c:spPr>
  <c:txPr>
    <a:bodyPr/>
    <a:lstStyle/>
    <a:p>
      <a:pPr>
        <a:defRPr sz="900" b="0">
          <a:solidFill>
            <a:schemeClr val="tx1">
              <a:lumMod val="75000"/>
              <a:lumOff val="25000"/>
            </a:schemeClr>
          </a:solidFill>
          <a:latin typeface="PF Din Text Comp Pro" panose="02000506020000020004" pitchFamily="2" charset="0"/>
        </a:defRPr>
      </a:pPr>
      <a:endParaRPr lang="ru-RU"/>
    </a:p>
  </c:txPr>
  <c:externalData r:id="rId1"/>
</c:chartSpace>
</file>

<file path=ppt/charts/chart35.xml><?xml version="1.0" encoding="utf-8"?>
<c:chartSpace xmlns:c="http://schemas.openxmlformats.org/drawingml/2006/chart" xmlns:a="http://schemas.openxmlformats.org/drawingml/2006/main" xmlns:r="http://schemas.openxmlformats.org/officeDocument/2006/relationships">
  <c:lang val="ru-RU"/>
  <c:chart>
    <c:autoTitleDeleted val="1"/>
    <c:plotArea>
      <c:layout/>
      <c:lineChart>
        <c:grouping val="standard"/>
        <c:ser>
          <c:idx val="0"/>
          <c:order val="0"/>
          <c:tx>
            <c:strRef>
              <c:f>Лист1!$B$1</c:f>
              <c:strCache>
                <c:ptCount val="1"/>
                <c:pt idx="0">
                  <c:v>Ряд 1</c:v>
                </c:pt>
              </c:strCache>
            </c:strRef>
          </c:tx>
          <c:spPr>
            <a:ln w="28575" cap="rnd">
              <a:solidFill>
                <a:srgbClr val="025931"/>
              </a:solidFill>
              <a:round/>
            </a:ln>
            <a:effectLst/>
          </c:spPr>
          <c:marker>
            <c:symbol val="none"/>
          </c:marker>
          <c:dLbls>
            <c:dLbl>
              <c:idx val="0"/>
              <c:layout>
                <c:manualLayout>
                  <c:x val="-5.9825908581603811E-2"/>
                  <c:y val="9.0419775588084533E-2"/>
                </c:manualLayout>
              </c:layout>
              <c:dLblPos val="r"/>
              <c:showVal val="1"/>
              <c:extLst xmlns:c16r2="http://schemas.microsoft.com/office/drawing/2015/06/chart">
                <c:ext xmlns:c16="http://schemas.microsoft.com/office/drawing/2014/chart" uri="{C3380CC4-5D6E-409C-BE32-E72D297353CC}">
                  <c16:uniqueId val="{00000000-A488-4E27-8E7C-A5C6A8E277DB}"/>
                </c:ext>
                <c:ext xmlns:c15="http://schemas.microsoft.com/office/drawing/2012/chart" uri="{CE6537A1-D6FC-4f65-9D91-7224C49458BB}"/>
              </c:extLst>
            </c:dLbl>
            <c:dLbl>
              <c:idx val="1"/>
              <c:layout>
                <c:manualLayout>
                  <c:x val="-7.4738133406289819E-2"/>
                  <c:y val="0.25995685481574332"/>
                </c:manualLayout>
              </c:layout>
              <c:dLblPos val="r"/>
              <c:showVal val="1"/>
              <c:extLst xmlns:c16r2="http://schemas.microsoft.com/office/drawing/2015/06/chart">
                <c:ext xmlns:c16="http://schemas.microsoft.com/office/drawing/2014/chart" uri="{C3380CC4-5D6E-409C-BE32-E72D297353CC}">
                  <c16:uniqueId val="{00000001-A488-4E27-8E7C-A5C6A8E277DB}"/>
                </c:ext>
                <c:ext xmlns:c15="http://schemas.microsoft.com/office/drawing/2012/chart" uri="{CE6537A1-D6FC-4f65-9D91-7224C49458BB}"/>
              </c:extLst>
            </c:dLbl>
            <c:dLbl>
              <c:idx val="2"/>
              <c:layout>
                <c:manualLayout>
                  <c:x val="-0.10829063926183355"/>
                  <c:y val="-0.14128089935638224"/>
                </c:manualLayout>
              </c:layout>
              <c:dLblPos val="r"/>
              <c:showVal val="1"/>
              <c:extLst xmlns:c16r2="http://schemas.microsoft.com/office/drawing/2015/06/chart">
                <c:ext xmlns:c16="http://schemas.microsoft.com/office/drawing/2014/chart" uri="{C3380CC4-5D6E-409C-BE32-E72D297353CC}">
                  <c16:uniqueId val="{00000002-A488-4E27-8E7C-A5C6A8E277DB}"/>
                </c:ext>
                <c:ext xmlns:c15="http://schemas.microsoft.com/office/drawing/2012/chart" uri="{CE6537A1-D6FC-4f65-9D91-7224C49458BB}"/>
              </c:extLst>
            </c:dLbl>
            <c:dLbl>
              <c:idx val="3"/>
              <c:layout>
                <c:manualLayout>
                  <c:x val="-7.1010077200118482E-2"/>
                  <c:y val="0.13562966338212673"/>
                </c:manualLayout>
              </c:layout>
              <c:dLblPos val="r"/>
              <c:showVal val="1"/>
              <c:extLst xmlns:c16r2="http://schemas.microsoft.com/office/drawing/2015/06/chart">
                <c:ext xmlns:c16="http://schemas.microsoft.com/office/drawing/2014/chart" uri="{C3380CC4-5D6E-409C-BE32-E72D297353CC}">
                  <c16:uniqueId val="{00000003-A488-4E27-8E7C-A5C6A8E277DB}"/>
                </c:ext>
                <c:ext xmlns:c15="http://schemas.microsoft.com/office/drawing/2012/chart" uri="{CE6537A1-D6FC-4f65-9D91-7224C49458BB}"/>
              </c:extLst>
            </c:dLbl>
            <c:dLbl>
              <c:idx val="4"/>
              <c:layout>
                <c:manualLayout>
                  <c:x val="-0.14929925752971984"/>
                  <c:y val="-0.14693213533063768"/>
                </c:manualLayout>
              </c:layout>
              <c:dLblPos val="r"/>
              <c:showVal val="1"/>
              <c:extLst xmlns:c16r2="http://schemas.microsoft.com/office/drawing/2015/06/chart">
                <c:ext xmlns:c16="http://schemas.microsoft.com/office/drawing/2014/chart" uri="{C3380CC4-5D6E-409C-BE32-E72D297353CC}">
                  <c16:uniqueId val="{00000004-A488-4E27-8E7C-A5C6A8E277DB}"/>
                </c:ext>
                <c:ext xmlns:c15="http://schemas.microsoft.com/office/drawing/2012/chart" uri="{CE6537A1-D6FC-4f65-9D91-7224C49458BB}"/>
              </c:extLst>
            </c:dLbl>
            <c:dLbl>
              <c:idx val="5"/>
              <c:layout>
                <c:manualLayout>
                  <c:x val="-4.5348134401416655E-2"/>
                  <c:y val="-0.11867595545936106"/>
                </c:manualLayout>
              </c:layout>
              <c:dLblPos val="r"/>
              <c:showVal val="1"/>
              <c:extLst xmlns:c16r2="http://schemas.microsoft.com/office/drawing/2015/06/chart">
                <c:ext xmlns:c16="http://schemas.microsoft.com/office/drawing/2014/chart" uri="{C3380CC4-5D6E-409C-BE32-E72D297353CC}">
                  <c16:uniqueId val="{00000005-A488-4E27-8E7C-A5C6A8E277DB}"/>
                </c:ext>
                <c:ext xmlns:c15="http://schemas.microsoft.com/office/drawing/2012/chart" uri="{CE6537A1-D6FC-4f65-9D91-7224C49458BB}"/>
              </c:extLst>
            </c:dLbl>
            <c:dLbl>
              <c:idx val="6"/>
              <c:layout>
                <c:manualLayout>
                  <c:x val="-0.12765745093129499"/>
                  <c:y val="7.3466067665318824E-2"/>
                </c:manualLayout>
              </c:layout>
              <c:dLblPos val="r"/>
              <c:showVal val="1"/>
              <c:extLst xmlns:c16r2="http://schemas.microsoft.com/office/drawing/2015/06/chart">
                <c:ext xmlns:c16="http://schemas.microsoft.com/office/drawing/2014/chart" uri="{C3380CC4-5D6E-409C-BE32-E72D297353CC}">
                  <c16:uniqueId val="{00000008-A488-4E27-8E7C-A5C6A8E277DB}"/>
                </c:ext>
                <c:ext xmlns:c15="http://schemas.microsoft.com/office/drawing/2012/chart" uri="{CE6537A1-D6FC-4f65-9D91-7224C49458BB}"/>
              </c:extLst>
            </c:dLbl>
            <c:spPr>
              <a:noFill/>
              <a:ln>
                <a:noFill/>
              </a:ln>
              <a:effectLst/>
            </c:spPr>
            <c:txPr>
              <a:bodyPr rot="0" vert="horz"/>
              <a:lstStyle/>
              <a:p>
                <a:pPr>
                  <a:defRPr/>
                </a:pPr>
                <a:endParaRPr lang="ru-RU"/>
              </a:p>
            </c:txPr>
            <c:dLblPos val="ct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Лист1!$A$2:$A$8</c:f>
              <c:numCache>
                <c:formatCode>General</c:formatCode>
                <c:ptCount val="7"/>
                <c:pt idx="0">
                  <c:v>2014</c:v>
                </c:pt>
                <c:pt idx="1">
                  <c:v>2015</c:v>
                </c:pt>
                <c:pt idx="2">
                  <c:v>2016</c:v>
                </c:pt>
                <c:pt idx="3">
                  <c:v>2017</c:v>
                </c:pt>
                <c:pt idx="4">
                  <c:v>2018</c:v>
                </c:pt>
                <c:pt idx="5">
                  <c:v>2019</c:v>
                </c:pt>
                <c:pt idx="6">
                  <c:v>2020</c:v>
                </c:pt>
              </c:numCache>
            </c:numRef>
          </c:cat>
          <c:val>
            <c:numRef>
              <c:f>Лист1!$B$2:$B$8</c:f>
              <c:numCache>
                <c:formatCode>#,##0</c:formatCode>
                <c:ptCount val="7"/>
                <c:pt idx="0">
                  <c:v>37791</c:v>
                </c:pt>
                <c:pt idx="1">
                  <c:v>37662</c:v>
                </c:pt>
                <c:pt idx="2">
                  <c:v>37521</c:v>
                </c:pt>
                <c:pt idx="3">
                  <c:v>37239</c:v>
                </c:pt>
                <c:pt idx="4">
                  <c:v>37101</c:v>
                </c:pt>
                <c:pt idx="5">
                  <c:v>36939</c:v>
                </c:pt>
                <c:pt idx="6">
                  <c:v>36570</c:v>
                </c:pt>
              </c:numCache>
            </c:numRef>
          </c:val>
          <c:extLst xmlns:c16r2="http://schemas.microsoft.com/office/drawing/2015/06/chart">
            <c:ext xmlns:c16="http://schemas.microsoft.com/office/drawing/2014/chart" uri="{C3380CC4-5D6E-409C-BE32-E72D297353CC}">
              <c16:uniqueId val="{00000006-A488-4E27-8E7C-A5C6A8E277DB}"/>
            </c:ext>
          </c:extLst>
        </c:ser>
        <c:dLbls>
          <c:showVal val="1"/>
        </c:dLbls>
        <c:marker val="1"/>
        <c:axId val="160076544"/>
        <c:axId val="160078080"/>
      </c:lineChart>
      <c:catAx>
        <c:axId val="160076544"/>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vert="horz"/>
          <a:lstStyle/>
          <a:p>
            <a:pPr>
              <a:defRPr/>
            </a:pPr>
            <a:endParaRPr lang="ru-RU"/>
          </a:p>
        </c:txPr>
        <c:crossAx val="160078080"/>
        <c:crosses val="autoZero"/>
        <c:auto val="1"/>
        <c:lblAlgn val="ctr"/>
        <c:lblOffset val="100"/>
      </c:catAx>
      <c:valAx>
        <c:axId val="160078080"/>
        <c:scaling>
          <c:orientation val="minMax"/>
        </c:scaling>
        <c:axPos val="l"/>
        <c:majorGridlines>
          <c:spPr>
            <a:ln w="9525" cap="flat" cmpd="sng" algn="ctr">
              <a:solidFill>
                <a:schemeClr val="tx1">
                  <a:lumMod val="15000"/>
                  <a:lumOff val="85000"/>
                </a:schemeClr>
              </a:solidFill>
              <a:round/>
            </a:ln>
            <a:effectLst/>
          </c:spPr>
        </c:majorGridlines>
        <c:numFmt formatCode="#,##0" sourceLinked="1"/>
        <c:majorTickMark val="none"/>
        <c:tickLblPos val="nextTo"/>
        <c:spPr>
          <a:noFill/>
          <a:ln>
            <a:noFill/>
          </a:ln>
          <a:effectLst/>
        </c:spPr>
        <c:txPr>
          <a:bodyPr rot="-60000000" vert="horz"/>
          <a:lstStyle/>
          <a:p>
            <a:pPr>
              <a:defRPr/>
            </a:pPr>
            <a:endParaRPr lang="ru-RU"/>
          </a:p>
        </c:txPr>
        <c:crossAx val="160076544"/>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solidFill>
            <a:schemeClr val="tx1">
              <a:lumMod val="75000"/>
              <a:lumOff val="25000"/>
            </a:schemeClr>
          </a:solidFill>
          <a:latin typeface="PF Din Text Comp Pro" panose="02000506020000020004" pitchFamily="2" charset="0"/>
        </a:defRPr>
      </a:pPr>
      <a:endParaRPr lang="ru-RU"/>
    </a:p>
  </c:txPr>
  <c:externalData r:id="rId1"/>
</c:chartSpace>
</file>

<file path=ppt/charts/chart36.xml><?xml version="1.0" encoding="utf-8"?>
<c:chartSpace xmlns:c="http://schemas.openxmlformats.org/drawingml/2006/chart" xmlns:a="http://schemas.openxmlformats.org/drawingml/2006/main" xmlns:r="http://schemas.openxmlformats.org/officeDocument/2006/relationships">
  <c:lang val="ru-RU"/>
  <c:chart>
    <c:autoTitleDeleted val="1"/>
    <c:plotArea>
      <c:layout/>
      <c:lineChart>
        <c:grouping val="standard"/>
        <c:ser>
          <c:idx val="0"/>
          <c:order val="0"/>
          <c:tx>
            <c:strRef>
              <c:f>Лист1!$B$1</c:f>
              <c:strCache>
                <c:ptCount val="1"/>
                <c:pt idx="0">
                  <c:v>Ряд 1</c:v>
                </c:pt>
              </c:strCache>
            </c:strRef>
          </c:tx>
          <c:spPr>
            <a:ln w="28575" cap="rnd">
              <a:solidFill>
                <a:srgbClr val="025931"/>
              </a:solidFill>
              <a:round/>
            </a:ln>
            <a:effectLst/>
          </c:spPr>
          <c:marker>
            <c:symbol val="none"/>
          </c:marker>
          <c:dLbls>
            <c:dLbl>
              <c:idx val="0"/>
              <c:layout>
                <c:manualLayout>
                  <c:x val="-0.11574675167417622"/>
                  <c:y val="-7.9117303639574019E-2"/>
                </c:manualLayout>
              </c:layout>
              <c:dLblPos val="r"/>
              <c:showVal val="1"/>
              <c:extLst xmlns:c16r2="http://schemas.microsoft.com/office/drawing/2015/06/chart">
                <c:ext xmlns:c16="http://schemas.microsoft.com/office/drawing/2014/chart" uri="{C3380CC4-5D6E-409C-BE32-E72D297353CC}">
                  <c16:uniqueId val="{00000009-972B-400C-9037-8138F6183FC2}"/>
                </c:ext>
                <c:ext xmlns:c15="http://schemas.microsoft.com/office/drawing/2012/chart" uri="{CE6537A1-D6FC-4f65-9D91-7224C49458BB}"/>
              </c:extLst>
            </c:dLbl>
            <c:dLbl>
              <c:idx val="1"/>
              <c:layout>
                <c:manualLayout>
                  <c:x val="-9.7106470643318649E-2"/>
                  <c:y val="0.11867595545936092"/>
                </c:manualLayout>
              </c:layout>
              <c:dLblPos val="r"/>
              <c:showVal val="1"/>
              <c:extLst xmlns:c16r2="http://schemas.microsoft.com/office/drawing/2015/06/chart">
                <c:ext xmlns:c16="http://schemas.microsoft.com/office/drawing/2014/chart" uri="{C3380CC4-5D6E-409C-BE32-E72D297353CC}">
                  <c16:uniqueId val="{00000004-972B-400C-9037-8138F6183FC2}"/>
                </c:ext>
                <c:ext xmlns:c15="http://schemas.microsoft.com/office/drawing/2012/chart" uri="{CE6537A1-D6FC-4f65-9D91-7224C49458BB}"/>
              </c:extLst>
            </c:dLbl>
            <c:dLbl>
              <c:idx val="2"/>
              <c:layout>
                <c:manualLayout>
                  <c:x val="-0.10829063926183355"/>
                  <c:y val="-0.14128089935638224"/>
                </c:manualLayout>
              </c:layout>
              <c:dLblPos val="r"/>
              <c:showVal val="1"/>
              <c:extLst xmlns:c16r2="http://schemas.microsoft.com/office/drawing/2015/06/chart">
                <c:ext xmlns:c16="http://schemas.microsoft.com/office/drawing/2014/chart" uri="{C3380CC4-5D6E-409C-BE32-E72D297353CC}">
                  <c16:uniqueId val="{00000005-972B-400C-9037-8138F6183FC2}"/>
                </c:ext>
                <c:ext xmlns:c15="http://schemas.microsoft.com/office/drawing/2012/chart" uri="{CE6537A1-D6FC-4f65-9D91-7224C49458BB}"/>
              </c:extLst>
            </c:dLbl>
            <c:dLbl>
              <c:idx val="3"/>
              <c:layout>
                <c:manualLayout>
                  <c:x val="-7.1010077200118454E-2"/>
                  <c:y val="0.13562966338212673"/>
                </c:manualLayout>
              </c:layout>
              <c:dLblPos val="r"/>
              <c:showVal val="1"/>
              <c:extLst xmlns:c16r2="http://schemas.microsoft.com/office/drawing/2015/06/chart">
                <c:ext xmlns:c16="http://schemas.microsoft.com/office/drawing/2014/chart" uri="{C3380CC4-5D6E-409C-BE32-E72D297353CC}">
                  <c16:uniqueId val="{00000006-972B-400C-9037-8138F6183FC2}"/>
                </c:ext>
                <c:ext xmlns:c15="http://schemas.microsoft.com/office/drawing/2012/chart" uri="{CE6537A1-D6FC-4f65-9D91-7224C49458BB}"/>
              </c:extLst>
            </c:dLbl>
            <c:dLbl>
              <c:idx val="4"/>
              <c:layout>
                <c:manualLayout>
                  <c:x val="-0.14929925752971984"/>
                  <c:y val="-0.14693213533063768"/>
                </c:manualLayout>
              </c:layout>
              <c:dLblPos val="r"/>
              <c:showVal val="1"/>
              <c:extLst xmlns:c16r2="http://schemas.microsoft.com/office/drawing/2015/06/chart">
                <c:ext xmlns:c16="http://schemas.microsoft.com/office/drawing/2014/chart" uri="{C3380CC4-5D6E-409C-BE32-E72D297353CC}">
                  <c16:uniqueId val="{00000007-972B-400C-9037-8138F6183FC2}"/>
                </c:ext>
                <c:ext xmlns:c15="http://schemas.microsoft.com/office/drawing/2012/chart" uri="{CE6537A1-D6FC-4f65-9D91-7224C49458BB}"/>
              </c:extLst>
            </c:dLbl>
            <c:dLbl>
              <c:idx val="5"/>
              <c:layout>
                <c:manualLayout>
                  <c:x val="-1.1795628545873163E-2"/>
                  <c:y val="0.1130247194851058"/>
                </c:manualLayout>
              </c:layout>
              <c:dLblPos val="r"/>
              <c:showVal val="1"/>
              <c:extLst xmlns:c16r2="http://schemas.microsoft.com/office/drawing/2015/06/chart">
                <c:ext xmlns:c16="http://schemas.microsoft.com/office/drawing/2014/chart" uri="{C3380CC4-5D6E-409C-BE32-E72D297353CC}">
                  <c16:uniqueId val="{00000008-972B-400C-9037-8138F6183FC2}"/>
                </c:ext>
                <c:ext xmlns:c15="http://schemas.microsoft.com/office/drawing/2012/chart" uri="{CE6537A1-D6FC-4f65-9D91-7224C49458BB}"/>
              </c:extLst>
            </c:dLbl>
            <c:spPr>
              <a:noFill/>
              <a:ln>
                <a:noFill/>
              </a:ln>
              <a:effectLst/>
            </c:spPr>
            <c:txPr>
              <a:bodyPr rot="0" vert="horz"/>
              <a:lstStyle/>
              <a:p>
                <a:pPr>
                  <a:defRPr/>
                </a:pPr>
                <a:endParaRPr lang="ru-RU"/>
              </a:p>
            </c:txPr>
            <c:dLblPos val="ct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Лист1!$A$2:$A$7</c:f>
              <c:numCache>
                <c:formatCode>General</c:formatCode>
                <c:ptCount val="6"/>
                <c:pt idx="0">
                  <c:v>2017</c:v>
                </c:pt>
                <c:pt idx="1">
                  <c:v>2020</c:v>
                </c:pt>
                <c:pt idx="2">
                  <c:v>2030</c:v>
                </c:pt>
                <c:pt idx="3">
                  <c:v>2035</c:v>
                </c:pt>
                <c:pt idx="4">
                  <c:v>2040</c:v>
                </c:pt>
              </c:numCache>
            </c:numRef>
          </c:cat>
          <c:val>
            <c:numRef>
              <c:f>Лист1!$B$2:$B$7</c:f>
              <c:numCache>
                <c:formatCode>#,##0</c:formatCode>
                <c:ptCount val="6"/>
                <c:pt idx="0">
                  <c:v>110861</c:v>
                </c:pt>
                <c:pt idx="1">
                  <c:v>116440</c:v>
                </c:pt>
                <c:pt idx="2">
                  <c:v>126370</c:v>
                </c:pt>
                <c:pt idx="3">
                  <c:v>137146</c:v>
                </c:pt>
                <c:pt idx="4">
                  <c:v>148842</c:v>
                </c:pt>
                <c:pt idx="5">
                  <c:v>161534</c:v>
                </c:pt>
              </c:numCache>
            </c:numRef>
          </c:val>
          <c:extLst xmlns:c16r2="http://schemas.microsoft.com/office/drawing/2015/06/chart">
            <c:ext xmlns:c16="http://schemas.microsoft.com/office/drawing/2014/chart" uri="{C3380CC4-5D6E-409C-BE32-E72D297353CC}">
              <c16:uniqueId val="{00000000-972B-400C-9037-8138F6183FC2}"/>
            </c:ext>
          </c:extLst>
        </c:ser>
        <c:dLbls>
          <c:showVal val="1"/>
        </c:dLbls>
        <c:marker val="1"/>
        <c:axId val="160254592"/>
        <c:axId val="160276864"/>
      </c:lineChart>
      <c:catAx>
        <c:axId val="160254592"/>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vert="horz"/>
          <a:lstStyle/>
          <a:p>
            <a:pPr>
              <a:defRPr/>
            </a:pPr>
            <a:endParaRPr lang="ru-RU"/>
          </a:p>
        </c:txPr>
        <c:crossAx val="160276864"/>
        <c:crosses val="autoZero"/>
        <c:auto val="1"/>
        <c:lblAlgn val="ctr"/>
        <c:lblOffset val="100"/>
      </c:catAx>
      <c:valAx>
        <c:axId val="160276864"/>
        <c:scaling>
          <c:orientation val="minMax"/>
        </c:scaling>
        <c:axPos val="l"/>
        <c:majorGridlines>
          <c:spPr>
            <a:ln w="9525" cap="flat" cmpd="sng" algn="ctr">
              <a:solidFill>
                <a:schemeClr val="tx1">
                  <a:lumMod val="15000"/>
                  <a:lumOff val="85000"/>
                </a:schemeClr>
              </a:solidFill>
              <a:round/>
            </a:ln>
            <a:effectLst/>
          </c:spPr>
        </c:majorGridlines>
        <c:numFmt formatCode="#,##0" sourceLinked="1"/>
        <c:majorTickMark val="none"/>
        <c:tickLblPos val="nextTo"/>
        <c:spPr>
          <a:noFill/>
          <a:ln>
            <a:noFill/>
          </a:ln>
          <a:effectLst/>
        </c:spPr>
        <c:txPr>
          <a:bodyPr rot="-60000000" vert="horz"/>
          <a:lstStyle/>
          <a:p>
            <a:pPr>
              <a:defRPr/>
            </a:pPr>
            <a:endParaRPr lang="ru-RU"/>
          </a:p>
        </c:txPr>
        <c:crossAx val="160254592"/>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solidFill>
            <a:schemeClr val="tx1">
              <a:lumMod val="75000"/>
              <a:lumOff val="25000"/>
            </a:schemeClr>
          </a:solidFill>
          <a:latin typeface="PF Din Text Comp Pro" panose="02000506020000020004" pitchFamily="2" charset="0"/>
        </a:defRPr>
      </a:pPr>
      <a:endParaRPr lang="ru-RU"/>
    </a:p>
  </c:txPr>
  <c:externalData r:id="rId1"/>
</c:chartSpace>
</file>

<file path=ppt/charts/chart37.xml><?xml version="1.0" encoding="utf-8"?>
<c:chartSpace xmlns:c="http://schemas.openxmlformats.org/drawingml/2006/chart" xmlns:a="http://schemas.openxmlformats.org/drawingml/2006/main" xmlns:r="http://schemas.openxmlformats.org/officeDocument/2006/relationships">
  <c:lang val="ru-RU"/>
  <c:chart>
    <c:autoTitleDeleted val="1"/>
    <c:plotArea>
      <c:layout/>
      <c:lineChart>
        <c:grouping val="standard"/>
        <c:ser>
          <c:idx val="0"/>
          <c:order val="0"/>
          <c:tx>
            <c:strRef>
              <c:f>Лист1!$B$1</c:f>
              <c:strCache>
                <c:ptCount val="1"/>
                <c:pt idx="0">
                  <c:v>Ряд 1</c:v>
                </c:pt>
              </c:strCache>
            </c:strRef>
          </c:tx>
          <c:spPr>
            <a:ln w="28575" cap="rnd">
              <a:solidFill>
                <a:srgbClr val="025931"/>
              </a:solidFill>
              <a:round/>
            </a:ln>
            <a:effectLst/>
          </c:spPr>
          <c:marker>
            <c:symbol val="none"/>
          </c:marker>
          <c:dLbls>
            <c:dLbl>
              <c:idx val="0"/>
              <c:layout>
                <c:manualLayout>
                  <c:x val="-5.9825908581603811E-2"/>
                  <c:y val="9.0419775588084533E-2"/>
                </c:manualLayout>
              </c:layout>
              <c:dLblPos val="r"/>
              <c:showVal val="1"/>
              <c:extLst xmlns:c16r2="http://schemas.microsoft.com/office/drawing/2015/06/chart">
                <c:ext xmlns:c16="http://schemas.microsoft.com/office/drawing/2014/chart" uri="{C3380CC4-5D6E-409C-BE32-E72D297353CC}">
                  <c16:uniqueId val="{00000000-4EAA-45E3-A276-13A7111EDF04}"/>
                </c:ext>
                <c:ext xmlns:c15="http://schemas.microsoft.com/office/drawing/2012/chart" uri="{CE6537A1-D6FC-4f65-9D91-7224C49458BB}"/>
              </c:extLst>
            </c:dLbl>
            <c:dLbl>
              <c:idx val="1"/>
              <c:layout>
                <c:manualLayout>
                  <c:x val="-7.4738133406289819E-2"/>
                  <c:y val="0.19214202312467957"/>
                </c:manualLayout>
              </c:layout>
              <c:dLblPos val="r"/>
              <c:showVal val="1"/>
              <c:extLst xmlns:c16r2="http://schemas.microsoft.com/office/drawing/2015/06/chart">
                <c:ext xmlns:c16="http://schemas.microsoft.com/office/drawing/2014/chart" uri="{C3380CC4-5D6E-409C-BE32-E72D297353CC}">
                  <c16:uniqueId val="{00000001-4EAA-45E3-A276-13A7111EDF04}"/>
                </c:ext>
                <c:ext xmlns:c15="http://schemas.microsoft.com/office/drawing/2012/chart" uri="{CE6537A1-D6FC-4f65-9D91-7224C49458BB}"/>
              </c:extLst>
            </c:dLbl>
            <c:dLbl>
              <c:idx val="2"/>
              <c:layout>
                <c:manualLayout>
                  <c:x val="-0.17539565097291993"/>
                  <c:y val="-5.0861123768297545E-2"/>
                </c:manualLayout>
              </c:layout>
              <c:dLblPos val="r"/>
              <c:showVal val="1"/>
              <c:extLst xmlns:c16r2="http://schemas.microsoft.com/office/drawing/2015/06/chart">
                <c:ext xmlns:c16="http://schemas.microsoft.com/office/drawing/2014/chart" uri="{C3380CC4-5D6E-409C-BE32-E72D297353CC}">
                  <c16:uniqueId val="{00000002-4EAA-45E3-A276-13A7111EDF04}"/>
                </c:ext>
                <c:ext xmlns:c15="http://schemas.microsoft.com/office/drawing/2012/chart" uri="{CE6537A1-D6FC-4f65-9D91-7224C49458BB}"/>
              </c:extLst>
            </c:dLbl>
            <c:dLbl>
              <c:idx val="3"/>
              <c:layout>
                <c:manualLayout>
                  <c:x val="-8.2194245818632744E-2"/>
                  <c:y val="0.16953707922765837"/>
                </c:manualLayout>
              </c:layout>
              <c:dLblPos val="r"/>
              <c:showVal val="1"/>
              <c:extLst xmlns:c16r2="http://schemas.microsoft.com/office/drawing/2015/06/chart">
                <c:ext xmlns:c16="http://schemas.microsoft.com/office/drawing/2014/chart" uri="{C3380CC4-5D6E-409C-BE32-E72D297353CC}">
                  <c16:uniqueId val="{00000003-4EAA-45E3-A276-13A7111EDF04}"/>
                </c:ext>
                <c:ext xmlns:c15="http://schemas.microsoft.com/office/drawing/2012/chart" uri="{CE6537A1-D6FC-4f65-9D91-7224C49458BB}"/>
              </c:extLst>
            </c:dLbl>
            <c:dLbl>
              <c:idx val="4"/>
              <c:layout>
                <c:manualLayout>
                  <c:x val="-0.14929925752971984"/>
                  <c:y val="-0.14693213533063768"/>
                </c:manualLayout>
              </c:layout>
              <c:dLblPos val="r"/>
              <c:showVal val="1"/>
              <c:extLst xmlns:c16r2="http://schemas.microsoft.com/office/drawing/2015/06/chart">
                <c:ext xmlns:c16="http://schemas.microsoft.com/office/drawing/2014/chart" uri="{C3380CC4-5D6E-409C-BE32-E72D297353CC}">
                  <c16:uniqueId val="{00000004-4EAA-45E3-A276-13A7111EDF04}"/>
                </c:ext>
                <c:ext xmlns:c15="http://schemas.microsoft.com/office/drawing/2012/chart" uri="{CE6537A1-D6FC-4f65-9D91-7224C49458BB}"/>
              </c:extLst>
            </c:dLbl>
            <c:dLbl>
              <c:idx val="5"/>
              <c:layout>
                <c:manualLayout>
                  <c:x val="-4.5348134401416593E-2"/>
                  <c:y val="-0.11867595545936099"/>
                </c:manualLayout>
              </c:layout>
              <c:dLblPos val="r"/>
              <c:showVal val="1"/>
              <c:extLst xmlns:c16r2="http://schemas.microsoft.com/office/drawing/2015/06/chart">
                <c:ext xmlns:c16="http://schemas.microsoft.com/office/drawing/2014/chart" uri="{C3380CC4-5D6E-409C-BE32-E72D297353CC}">
                  <c16:uniqueId val="{00000005-4EAA-45E3-A276-13A7111EDF04}"/>
                </c:ext>
                <c:ext xmlns:c15="http://schemas.microsoft.com/office/drawing/2012/chart" uri="{CE6537A1-D6FC-4f65-9D91-7224C49458BB}"/>
              </c:extLst>
            </c:dLbl>
            <c:dLbl>
              <c:idx val="6"/>
              <c:layout>
                <c:manualLayout>
                  <c:x val="-0.12765745093129499"/>
                  <c:y val="7.346606766531881E-2"/>
                </c:manualLayout>
              </c:layout>
              <c:dLblPos val="r"/>
              <c:showVal val="1"/>
              <c:extLst xmlns:c16r2="http://schemas.microsoft.com/office/drawing/2015/06/chart">
                <c:ext xmlns:c16="http://schemas.microsoft.com/office/drawing/2014/chart" uri="{C3380CC4-5D6E-409C-BE32-E72D297353CC}">
                  <c16:uniqueId val="{00000006-4EAA-45E3-A276-13A7111EDF04}"/>
                </c:ext>
                <c:ext xmlns:c15="http://schemas.microsoft.com/office/drawing/2012/chart" uri="{CE6537A1-D6FC-4f65-9D91-7224C49458BB}"/>
              </c:extLst>
            </c:dLbl>
            <c:dLbl>
              <c:idx val="7"/>
              <c:layout>
                <c:manualLayout>
                  <c:x val="-5.4662697509922857E-2"/>
                  <c:y val="-0.12997842740787174"/>
                </c:manualLayout>
              </c:layout>
              <c:dLblPos val="r"/>
              <c:showVal val="1"/>
              <c:extLst xmlns:c16r2="http://schemas.microsoft.com/office/drawing/2015/06/chart">
                <c:ext xmlns:c16="http://schemas.microsoft.com/office/drawing/2014/chart" uri="{C3380CC4-5D6E-409C-BE32-E72D297353CC}">
                  <c16:uniqueId val="{00000009-4EAA-45E3-A276-13A7111EDF04}"/>
                </c:ext>
                <c:ext xmlns:c15="http://schemas.microsoft.com/office/drawing/2012/chart" uri="{CE6537A1-D6FC-4f65-9D91-7224C49458BB}"/>
              </c:extLst>
            </c:dLbl>
            <c:dLbl>
              <c:idx val="8"/>
              <c:layout>
                <c:manualLayout>
                  <c:x val="-0.11803965301483796"/>
                  <c:y val="0.12997842740787149"/>
                </c:manualLayout>
              </c:layout>
              <c:dLblPos val="r"/>
              <c:showVal val="1"/>
              <c:extLst xmlns:c16r2="http://schemas.microsoft.com/office/drawing/2015/06/chart">
                <c:ext xmlns:c16="http://schemas.microsoft.com/office/drawing/2014/chart" uri="{C3380CC4-5D6E-409C-BE32-E72D297353CC}">
                  <c16:uniqueId val="{0000000A-4EAA-45E3-A276-13A7111EDF04}"/>
                </c:ext>
                <c:ext xmlns:c15="http://schemas.microsoft.com/office/drawing/2012/chart" uri="{CE6537A1-D6FC-4f65-9D91-7224C49458BB}"/>
              </c:extLst>
            </c:dLbl>
            <c:dLbl>
              <c:idx val="9"/>
              <c:layout>
                <c:manualLayout>
                  <c:x val="-4.8504066076420459E-2"/>
                  <c:y val="0.10737348351085042"/>
                </c:manualLayout>
              </c:layout>
              <c:dLblPos val="r"/>
              <c:showVal val="1"/>
              <c:extLst xmlns:c16r2="http://schemas.microsoft.com/office/drawing/2015/06/chart">
                <c:ext xmlns:c16="http://schemas.microsoft.com/office/drawing/2014/chart" uri="{C3380CC4-5D6E-409C-BE32-E72D297353CC}">
                  <c16:uniqueId val="{0000000B-4EAA-45E3-A276-13A7111EDF04}"/>
                </c:ext>
                <c:ext xmlns:c15="http://schemas.microsoft.com/office/drawing/2012/chart" uri="{CE6537A1-D6FC-4f65-9D91-7224C49458BB}"/>
              </c:extLst>
            </c:dLbl>
            <c:dLbl>
              <c:idx val="10"/>
              <c:layout>
                <c:manualLayout>
                  <c:x val="-4.5588549994554667E-2"/>
                  <c:y val="-2.260494389702121E-2"/>
                </c:manualLayout>
              </c:layout>
              <c:dLblPos val="r"/>
              <c:showVal val="1"/>
              <c:extLst xmlns:c16r2="http://schemas.microsoft.com/office/drawing/2015/06/chart">
                <c:ext xmlns:c16="http://schemas.microsoft.com/office/drawing/2014/chart" uri="{C3380CC4-5D6E-409C-BE32-E72D297353CC}">
                  <c16:uniqueId val="{0000000C-4EAA-45E3-A276-13A7111EDF04}"/>
                </c:ext>
                <c:ext xmlns:c15="http://schemas.microsoft.com/office/drawing/2012/chart" uri="{CE6537A1-D6FC-4f65-9D91-7224C49458BB}"/>
              </c:extLst>
            </c:dLbl>
            <c:spPr>
              <a:noFill/>
              <a:ln>
                <a:noFill/>
              </a:ln>
              <a:effectLst/>
            </c:spPr>
            <c:txPr>
              <a:bodyPr rot="0" vert="horz"/>
              <a:lstStyle/>
              <a:p>
                <a:pPr>
                  <a:defRPr/>
                </a:pPr>
                <a:endParaRPr lang="ru-RU"/>
              </a:p>
            </c:txPr>
            <c:dLblPos val="ct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Лист1!$A$2:$A$12</c:f>
              <c:numCache>
                <c:formatCode>General</c:formatCode>
                <c:ptCount val="11"/>
                <c:pt idx="0">
                  <c:v>2006</c:v>
                </c:pt>
                <c:pt idx="1">
                  <c:v>2007</c:v>
                </c:pt>
                <c:pt idx="2">
                  <c:v>2008</c:v>
                </c:pt>
                <c:pt idx="3">
                  <c:v>2009</c:v>
                </c:pt>
                <c:pt idx="4">
                  <c:v>2010</c:v>
                </c:pt>
                <c:pt idx="5">
                  <c:v>2011</c:v>
                </c:pt>
                <c:pt idx="6">
                  <c:v>2012</c:v>
                </c:pt>
                <c:pt idx="7">
                  <c:v>2013</c:v>
                </c:pt>
                <c:pt idx="8">
                  <c:v>2014</c:v>
                </c:pt>
                <c:pt idx="9">
                  <c:v>2017</c:v>
                </c:pt>
                <c:pt idx="10">
                  <c:v>2018</c:v>
                </c:pt>
              </c:numCache>
            </c:numRef>
          </c:cat>
          <c:val>
            <c:numRef>
              <c:f>Лист1!$B$2:$B$12</c:f>
              <c:numCache>
                <c:formatCode>#,##0</c:formatCode>
                <c:ptCount val="11"/>
                <c:pt idx="0">
                  <c:v>35860</c:v>
                </c:pt>
                <c:pt idx="1">
                  <c:v>37109</c:v>
                </c:pt>
                <c:pt idx="2">
                  <c:v>37466</c:v>
                </c:pt>
                <c:pt idx="3">
                  <c:v>37816</c:v>
                </c:pt>
                <c:pt idx="4">
                  <c:v>37680</c:v>
                </c:pt>
                <c:pt idx="5">
                  <c:v>37662</c:v>
                </c:pt>
                <c:pt idx="6">
                  <c:v>37597</c:v>
                </c:pt>
                <c:pt idx="7" formatCode="General">
                  <c:v>37461</c:v>
                </c:pt>
                <c:pt idx="8" formatCode="General">
                  <c:v>36994</c:v>
                </c:pt>
                <c:pt idx="9" formatCode="General">
                  <c:v>37388</c:v>
                </c:pt>
                <c:pt idx="10" formatCode="General">
                  <c:v>38313</c:v>
                </c:pt>
              </c:numCache>
            </c:numRef>
          </c:val>
          <c:extLst xmlns:c16r2="http://schemas.microsoft.com/office/drawing/2015/06/chart">
            <c:ext xmlns:c16="http://schemas.microsoft.com/office/drawing/2014/chart" uri="{C3380CC4-5D6E-409C-BE32-E72D297353CC}">
              <c16:uniqueId val="{00000007-4EAA-45E3-A276-13A7111EDF04}"/>
            </c:ext>
          </c:extLst>
        </c:ser>
        <c:dLbls>
          <c:showVal val="1"/>
        </c:dLbls>
        <c:marker val="1"/>
        <c:axId val="159971968"/>
        <c:axId val="159998336"/>
      </c:lineChart>
      <c:catAx>
        <c:axId val="159971968"/>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vert="horz"/>
          <a:lstStyle/>
          <a:p>
            <a:pPr>
              <a:defRPr/>
            </a:pPr>
            <a:endParaRPr lang="ru-RU"/>
          </a:p>
        </c:txPr>
        <c:crossAx val="159998336"/>
        <c:crosses val="autoZero"/>
        <c:auto val="1"/>
        <c:lblAlgn val="ctr"/>
        <c:lblOffset val="100"/>
      </c:catAx>
      <c:valAx>
        <c:axId val="159998336"/>
        <c:scaling>
          <c:orientation val="minMax"/>
        </c:scaling>
        <c:axPos val="l"/>
        <c:majorGridlines>
          <c:spPr>
            <a:ln w="9525" cap="flat" cmpd="sng" algn="ctr">
              <a:solidFill>
                <a:schemeClr val="tx1">
                  <a:lumMod val="15000"/>
                  <a:lumOff val="85000"/>
                </a:schemeClr>
              </a:solidFill>
              <a:round/>
            </a:ln>
            <a:effectLst/>
          </c:spPr>
        </c:majorGridlines>
        <c:numFmt formatCode="#,##0" sourceLinked="1"/>
        <c:majorTickMark val="none"/>
        <c:tickLblPos val="nextTo"/>
        <c:spPr>
          <a:noFill/>
          <a:ln>
            <a:noFill/>
          </a:ln>
          <a:effectLst/>
        </c:spPr>
        <c:txPr>
          <a:bodyPr rot="-60000000" vert="horz"/>
          <a:lstStyle/>
          <a:p>
            <a:pPr>
              <a:defRPr/>
            </a:pPr>
            <a:endParaRPr lang="ru-RU"/>
          </a:p>
        </c:txPr>
        <c:crossAx val="159971968"/>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solidFill>
            <a:schemeClr val="tx1">
              <a:lumMod val="75000"/>
              <a:lumOff val="25000"/>
            </a:schemeClr>
          </a:solidFill>
          <a:latin typeface="PF Din Text Comp Pro" panose="02000506020000020004" pitchFamily="2" charset="0"/>
        </a:defRPr>
      </a:pPr>
      <a:endParaRPr lang="ru-RU"/>
    </a:p>
  </c:txPr>
  <c:externalData r:id="rId1"/>
</c:chartSpace>
</file>

<file path=ppt/charts/chart38.xml><?xml version="1.0" encoding="utf-8"?>
<c:chartSpace xmlns:c="http://schemas.openxmlformats.org/drawingml/2006/chart" xmlns:a="http://schemas.openxmlformats.org/drawingml/2006/main" xmlns:r="http://schemas.openxmlformats.org/officeDocument/2006/relationships">
  <c:lang val="ru-RU"/>
  <c:chart>
    <c:autoTitleDeleted val="1"/>
    <c:plotArea>
      <c:layout>
        <c:manualLayout>
          <c:layoutTarget val="inner"/>
          <c:xMode val="edge"/>
          <c:yMode val="edge"/>
          <c:x val="0.18876498891417026"/>
          <c:y val="9.7794861024093363E-2"/>
          <c:w val="0.77022639281794358"/>
          <c:h val="0.76823257817394752"/>
        </c:manualLayout>
      </c:layout>
      <c:lineChart>
        <c:grouping val="standard"/>
        <c:ser>
          <c:idx val="0"/>
          <c:order val="0"/>
          <c:tx>
            <c:strRef>
              <c:f>Лист1!$B$1</c:f>
              <c:strCache>
                <c:ptCount val="1"/>
                <c:pt idx="0">
                  <c:v>Ряд 1</c:v>
                </c:pt>
              </c:strCache>
            </c:strRef>
          </c:tx>
          <c:spPr>
            <a:ln w="28575" cap="rnd">
              <a:solidFill>
                <a:srgbClr val="025931"/>
              </a:solidFill>
              <a:round/>
            </a:ln>
            <a:effectLst/>
          </c:spPr>
          <c:marker>
            <c:symbol val="none"/>
          </c:marker>
          <c:dLbls>
            <c:dLbl>
              <c:idx val="0"/>
              <c:layout>
                <c:manualLayout>
                  <c:x val="-0.11574675167417622"/>
                  <c:y val="-7.9117303639574019E-2"/>
                </c:manualLayout>
              </c:layout>
              <c:dLblPos val="r"/>
              <c:showVal val="1"/>
              <c:extLst xmlns:c16r2="http://schemas.microsoft.com/office/drawing/2015/06/chart">
                <c:ext xmlns:c16="http://schemas.microsoft.com/office/drawing/2014/chart" uri="{C3380CC4-5D6E-409C-BE32-E72D297353CC}">
                  <c16:uniqueId val="{00000000-F64D-496A-9D23-E89D81C6FD76}"/>
                </c:ext>
                <c:ext xmlns:c15="http://schemas.microsoft.com/office/drawing/2012/chart" uri="{CE6537A1-D6FC-4f65-9D91-7224C49458BB}"/>
              </c:extLst>
            </c:dLbl>
            <c:dLbl>
              <c:idx val="1"/>
              <c:layout>
                <c:manualLayout>
                  <c:x val="-9.7106470643318649E-2"/>
                  <c:y val="0.11867595545936092"/>
                </c:manualLayout>
              </c:layout>
              <c:dLblPos val="r"/>
              <c:showVal val="1"/>
              <c:extLst xmlns:c16r2="http://schemas.microsoft.com/office/drawing/2015/06/chart">
                <c:ext xmlns:c16="http://schemas.microsoft.com/office/drawing/2014/chart" uri="{C3380CC4-5D6E-409C-BE32-E72D297353CC}">
                  <c16:uniqueId val="{00000001-F64D-496A-9D23-E89D81C6FD76}"/>
                </c:ext>
                <c:ext xmlns:c15="http://schemas.microsoft.com/office/drawing/2012/chart" uri="{CE6537A1-D6FC-4f65-9D91-7224C49458BB}"/>
              </c:extLst>
            </c:dLbl>
            <c:dLbl>
              <c:idx val="2"/>
              <c:layout>
                <c:manualLayout>
                  <c:x val="-0.10829063926183355"/>
                  <c:y val="-0.14128089935638224"/>
                </c:manualLayout>
              </c:layout>
              <c:dLblPos val="r"/>
              <c:showVal val="1"/>
              <c:extLst xmlns:c16r2="http://schemas.microsoft.com/office/drawing/2015/06/chart">
                <c:ext xmlns:c16="http://schemas.microsoft.com/office/drawing/2014/chart" uri="{C3380CC4-5D6E-409C-BE32-E72D297353CC}">
                  <c16:uniqueId val="{00000002-F64D-496A-9D23-E89D81C6FD76}"/>
                </c:ext>
                <c:ext xmlns:c15="http://schemas.microsoft.com/office/drawing/2012/chart" uri="{CE6537A1-D6FC-4f65-9D91-7224C49458BB}"/>
              </c:extLst>
            </c:dLbl>
            <c:dLbl>
              <c:idx val="3"/>
              <c:layout>
                <c:manualLayout>
                  <c:x val="-7.1010077200118454E-2"/>
                  <c:y val="0.13562966338212673"/>
                </c:manualLayout>
              </c:layout>
              <c:dLblPos val="r"/>
              <c:showVal val="1"/>
              <c:extLst xmlns:c16r2="http://schemas.microsoft.com/office/drawing/2015/06/chart">
                <c:ext xmlns:c16="http://schemas.microsoft.com/office/drawing/2014/chart" uri="{C3380CC4-5D6E-409C-BE32-E72D297353CC}">
                  <c16:uniqueId val="{00000003-F64D-496A-9D23-E89D81C6FD76}"/>
                </c:ext>
                <c:ext xmlns:c15="http://schemas.microsoft.com/office/drawing/2012/chart" uri="{CE6537A1-D6FC-4f65-9D91-7224C49458BB}"/>
              </c:extLst>
            </c:dLbl>
            <c:dLbl>
              <c:idx val="4"/>
              <c:layout>
                <c:manualLayout>
                  <c:x val="-0.14929925752971984"/>
                  <c:y val="-0.14693213533063768"/>
                </c:manualLayout>
              </c:layout>
              <c:dLblPos val="r"/>
              <c:showVal val="1"/>
              <c:extLst xmlns:c16r2="http://schemas.microsoft.com/office/drawing/2015/06/chart">
                <c:ext xmlns:c16="http://schemas.microsoft.com/office/drawing/2014/chart" uri="{C3380CC4-5D6E-409C-BE32-E72D297353CC}">
                  <c16:uniqueId val="{00000004-F64D-496A-9D23-E89D81C6FD76}"/>
                </c:ext>
                <c:ext xmlns:c15="http://schemas.microsoft.com/office/drawing/2012/chart" uri="{CE6537A1-D6FC-4f65-9D91-7224C49458BB}"/>
              </c:extLst>
            </c:dLbl>
            <c:dLbl>
              <c:idx val="5"/>
              <c:layout>
                <c:manualLayout>
                  <c:x val="-1.1795628545873163E-2"/>
                  <c:y val="0.1130247194851058"/>
                </c:manualLayout>
              </c:layout>
              <c:dLblPos val="r"/>
              <c:showVal val="1"/>
              <c:extLst xmlns:c16r2="http://schemas.microsoft.com/office/drawing/2015/06/chart">
                <c:ext xmlns:c16="http://schemas.microsoft.com/office/drawing/2014/chart" uri="{C3380CC4-5D6E-409C-BE32-E72D297353CC}">
                  <c16:uniqueId val="{00000005-F64D-496A-9D23-E89D81C6FD76}"/>
                </c:ext>
                <c:ext xmlns:c15="http://schemas.microsoft.com/office/drawing/2012/chart" uri="{CE6537A1-D6FC-4f65-9D91-7224C49458BB}"/>
              </c:extLst>
            </c:dLbl>
            <c:spPr>
              <a:noFill/>
              <a:ln>
                <a:noFill/>
              </a:ln>
              <a:effectLst/>
            </c:spPr>
            <c:txPr>
              <a:bodyPr rot="0" vert="horz"/>
              <a:lstStyle/>
              <a:p>
                <a:pPr>
                  <a:defRPr/>
                </a:pPr>
                <a:endParaRPr lang="ru-RU"/>
              </a:p>
            </c:txPr>
            <c:dLblPos val="ct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Лист1!$A$2:$A$6</c:f>
              <c:numCache>
                <c:formatCode>General</c:formatCode>
                <c:ptCount val="5"/>
                <c:pt idx="0">
                  <c:v>2001</c:v>
                </c:pt>
                <c:pt idx="1">
                  <c:v>2008</c:v>
                </c:pt>
                <c:pt idx="2">
                  <c:v>2011</c:v>
                </c:pt>
                <c:pt idx="3">
                  <c:v>2015</c:v>
                </c:pt>
                <c:pt idx="4">
                  <c:v>2020</c:v>
                </c:pt>
              </c:numCache>
            </c:numRef>
          </c:cat>
          <c:val>
            <c:numRef>
              <c:f>Лист1!$B$2:$B$6</c:f>
              <c:numCache>
                <c:formatCode>#,##0</c:formatCode>
                <c:ptCount val="5"/>
                <c:pt idx="0">
                  <c:v>40183</c:v>
                </c:pt>
                <c:pt idx="1">
                  <c:v>42333</c:v>
                </c:pt>
                <c:pt idx="2">
                  <c:v>44932</c:v>
                </c:pt>
                <c:pt idx="3">
                  <c:v>45776</c:v>
                </c:pt>
                <c:pt idx="4">
                  <c:v>48414</c:v>
                </c:pt>
              </c:numCache>
            </c:numRef>
          </c:val>
          <c:extLst xmlns:c16r2="http://schemas.microsoft.com/office/drawing/2015/06/chart">
            <c:ext xmlns:c16="http://schemas.microsoft.com/office/drawing/2014/chart" uri="{C3380CC4-5D6E-409C-BE32-E72D297353CC}">
              <c16:uniqueId val="{00000006-F64D-496A-9D23-E89D81C6FD76}"/>
            </c:ext>
          </c:extLst>
        </c:ser>
        <c:dLbls>
          <c:showVal val="1"/>
        </c:dLbls>
        <c:marker val="1"/>
        <c:axId val="160862592"/>
        <c:axId val="160864128"/>
      </c:lineChart>
      <c:catAx>
        <c:axId val="160862592"/>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vert="horz"/>
          <a:lstStyle/>
          <a:p>
            <a:pPr>
              <a:defRPr/>
            </a:pPr>
            <a:endParaRPr lang="ru-RU"/>
          </a:p>
        </c:txPr>
        <c:crossAx val="160864128"/>
        <c:crosses val="autoZero"/>
        <c:auto val="1"/>
        <c:lblAlgn val="ctr"/>
        <c:lblOffset val="100"/>
      </c:catAx>
      <c:valAx>
        <c:axId val="160864128"/>
        <c:scaling>
          <c:orientation val="minMax"/>
        </c:scaling>
        <c:axPos val="l"/>
        <c:majorGridlines>
          <c:spPr>
            <a:ln w="9525" cap="flat" cmpd="sng" algn="ctr">
              <a:solidFill>
                <a:schemeClr val="tx1">
                  <a:lumMod val="15000"/>
                  <a:lumOff val="85000"/>
                </a:schemeClr>
              </a:solidFill>
              <a:round/>
            </a:ln>
            <a:effectLst/>
          </c:spPr>
        </c:majorGridlines>
        <c:numFmt formatCode="#,##0" sourceLinked="1"/>
        <c:majorTickMark val="none"/>
        <c:tickLblPos val="nextTo"/>
        <c:spPr>
          <a:noFill/>
          <a:ln>
            <a:noFill/>
          </a:ln>
          <a:effectLst/>
        </c:spPr>
        <c:txPr>
          <a:bodyPr rot="-60000000" vert="horz"/>
          <a:lstStyle/>
          <a:p>
            <a:pPr>
              <a:defRPr/>
            </a:pPr>
            <a:endParaRPr lang="ru-RU"/>
          </a:p>
        </c:txPr>
        <c:crossAx val="160862592"/>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solidFill>
            <a:schemeClr val="tx1">
              <a:lumMod val="75000"/>
              <a:lumOff val="25000"/>
            </a:schemeClr>
          </a:solidFill>
          <a:latin typeface="PF Din Text Comp Pro" panose="02000506020000020004" pitchFamily="2" charset="0"/>
        </a:defRPr>
      </a:pPr>
      <a:endParaRPr lang="ru-RU"/>
    </a:p>
  </c:txPr>
  <c:externalData r:id="rId1"/>
</c:chartSpace>
</file>

<file path=ppt/charts/chart39.xml><?xml version="1.0" encoding="utf-8"?>
<c:chartSpace xmlns:c="http://schemas.openxmlformats.org/drawingml/2006/chart" xmlns:a="http://schemas.openxmlformats.org/drawingml/2006/main" xmlns:r="http://schemas.openxmlformats.org/officeDocument/2006/relationships">
  <c:lang val="ru-RU"/>
  <c:chart>
    <c:autoTitleDeleted val="1"/>
    <c:plotArea>
      <c:layout/>
      <c:lineChart>
        <c:grouping val="standard"/>
        <c:ser>
          <c:idx val="0"/>
          <c:order val="0"/>
          <c:tx>
            <c:strRef>
              <c:f>Лист1!$B$1</c:f>
              <c:strCache>
                <c:ptCount val="1"/>
                <c:pt idx="0">
                  <c:v>Ряд 1</c:v>
                </c:pt>
              </c:strCache>
            </c:strRef>
          </c:tx>
          <c:spPr>
            <a:ln w="28575" cap="rnd">
              <a:solidFill>
                <a:srgbClr val="025931"/>
              </a:solidFill>
              <a:round/>
            </a:ln>
            <a:effectLst/>
          </c:spPr>
          <c:marker>
            <c:symbol val="none"/>
          </c:marker>
          <c:dLbls>
            <c:dLbl>
              <c:idx val="0"/>
              <c:layout>
                <c:manualLayout>
                  <c:x val="-5.9825908581603811E-2"/>
                  <c:y val="9.0419775588084533E-2"/>
                </c:manualLayout>
              </c:layout>
              <c:dLblPos val="r"/>
              <c:showVal val="1"/>
              <c:extLst xmlns:c16r2="http://schemas.microsoft.com/office/drawing/2015/06/chart">
                <c:ext xmlns:c16="http://schemas.microsoft.com/office/drawing/2014/chart" uri="{C3380CC4-5D6E-409C-BE32-E72D297353CC}">
                  <c16:uniqueId val="{00000000-A488-4E27-8E7C-A5C6A8E277DB}"/>
                </c:ext>
                <c:ext xmlns:c15="http://schemas.microsoft.com/office/drawing/2012/chart" uri="{CE6537A1-D6FC-4f65-9D91-7224C49458BB}"/>
              </c:extLst>
            </c:dLbl>
            <c:dLbl>
              <c:idx val="1"/>
              <c:layout>
                <c:manualLayout>
                  <c:x val="-6.7282020993946978E-2"/>
                  <c:y val="0.10737348351085042"/>
                </c:manualLayout>
              </c:layout>
              <c:dLblPos val="r"/>
              <c:showVal val="1"/>
              <c:extLst xmlns:c16r2="http://schemas.microsoft.com/office/drawing/2015/06/chart">
                <c:ext xmlns:c16="http://schemas.microsoft.com/office/drawing/2014/chart" uri="{C3380CC4-5D6E-409C-BE32-E72D297353CC}">
                  <c16:uniqueId val="{00000001-A488-4E27-8E7C-A5C6A8E277DB}"/>
                </c:ext>
                <c:ext xmlns:c15="http://schemas.microsoft.com/office/drawing/2012/chart" uri="{CE6537A1-D6FC-4f65-9D91-7224C49458BB}"/>
              </c:extLst>
            </c:dLbl>
            <c:dLbl>
              <c:idx val="2"/>
              <c:layout>
                <c:manualLayout>
                  <c:x val="-0.10829063926183355"/>
                  <c:y val="-0.14128089935638224"/>
                </c:manualLayout>
              </c:layout>
              <c:dLblPos val="r"/>
              <c:showVal val="1"/>
              <c:extLst xmlns:c16r2="http://schemas.microsoft.com/office/drawing/2015/06/chart">
                <c:ext xmlns:c16="http://schemas.microsoft.com/office/drawing/2014/chart" uri="{C3380CC4-5D6E-409C-BE32-E72D297353CC}">
                  <c16:uniqueId val="{00000002-A488-4E27-8E7C-A5C6A8E277DB}"/>
                </c:ext>
                <c:ext xmlns:c15="http://schemas.microsoft.com/office/drawing/2012/chart" uri="{CE6537A1-D6FC-4f65-9D91-7224C49458BB}"/>
              </c:extLst>
            </c:dLbl>
            <c:dLbl>
              <c:idx val="3"/>
              <c:layout>
                <c:manualLayout>
                  <c:x val="-0.11201869546800461"/>
                  <c:y val="-7.9117303639573991E-2"/>
                </c:manualLayout>
              </c:layout>
              <c:dLblPos val="r"/>
              <c:showVal val="1"/>
              <c:extLst xmlns:c16r2="http://schemas.microsoft.com/office/drawing/2015/06/chart">
                <c:ext xmlns:c16="http://schemas.microsoft.com/office/drawing/2014/chart" uri="{C3380CC4-5D6E-409C-BE32-E72D297353CC}">
                  <c16:uniqueId val="{00000003-A488-4E27-8E7C-A5C6A8E277DB}"/>
                </c:ext>
                <c:ext xmlns:c15="http://schemas.microsoft.com/office/drawing/2012/chart" uri="{CE6537A1-D6FC-4f65-9D91-7224C49458BB}"/>
              </c:extLst>
            </c:dLbl>
            <c:dLbl>
              <c:idx val="4"/>
              <c:layout>
                <c:manualLayout>
                  <c:x val="-6.7282020993947075E-2"/>
                  <c:y val="0.15537072107991115"/>
                </c:manualLayout>
              </c:layout>
              <c:dLblPos val="r"/>
              <c:showVal val="1"/>
              <c:extLst xmlns:c16r2="http://schemas.microsoft.com/office/drawing/2015/06/chart">
                <c:ext xmlns:c16="http://schemas.microsoft.com/office/drawing/2014/chart" uri="{C3380CC4-5D6E-409C-BE32-E72D297353CC}">
                  <c16:uniqueId val="{00000004-A488-4E27-8E7C-A5C6A8E277DB}"/>
                </c:ext>
                <c:ext xmlns:c15="http://schemas.microsoft.com/office/drawing/2012/chart" uri="{CE6537A1-D6FC-4f65-9D91-7224C49458BB}"/>
              </c:extLst>
            </c:dLbl>
            <c:dLbl>
              <c:idx val="5"/>
              <c:layout>
                <c:manualLayout>
                  <c:x val="-4.5348134401416593E-2"/>
                  <c:y val="-0.11867595545936099"/>
                </c:manualLayout>
              </c:layout>
              <c:dLblPos val="r"/>
              <c:showVal val="1"/>
              <c:extLst xmlns:c16r2="http://schemas.microsoft.com/office/drawing/2015/06/chart">
                <c:ext xmlns:c16="http://schemas.microsoft.com/office/drawing/2014/chart" uri="{C3380CC4-5D6E-409C-BE32-E72D297353CC}">
                  <c16:uniqueId val="{00000005-A488-4E27-8E7C-A5C6A8E277DB}"/>
                </c:ext>
                <c:ext xmlns:c15="http://schemas.microsoft.com/office/drawing/2012/chart" uri="{CE6537A1-D6FC-4f65-9D91-7224C49458BB}"/>
              </c:extLst>
            </c:dLbl>
            <c:dLbl>
              <c:idx val="6"/>
              <c:layout>
                <c:manualLayout>
                  <c:x val="-0.12765745093129499"/>
                  <c:y val="7.346606766531881E-2"/>
                </c:manualLayout>
              </c:layout>
              <c:dLblPos val="r"/>
              <c:showVal val="1"/>
              <c:extLst xmlns:c16r2="http://schemas.microsoft.com/office/drawing/2015/06/chart">
                <c:ext xmlns:c16="http://schemas.microsoft.com/office/drawing/2014/chart" uri="{C3380CC4-5D6E-409C-BE32-E72D297353CC}">
                  <c16:uniqueId val="{00000008-A488-4E27-8E7C-A5C6A8E277DB}"/>
                </c:ext>
                <c:ext xmlns:c15="http://schemas.microsoft.com/office/drawing/2012/chart" uri="{CE6537A1-D6FC-4f65-9D91-7224C49458BB}"/>
              </c:extLst>
            </c:dLbl>
            <c:spPr>
              <a:noFill/>
              <a:ln>
                <a:noFill/>
              </a:ln>
              <a:effectLst/>
            </c:spPr>
            <c:txPr>
              <a:bodyPr rot="0" vert="horz"/>
              <a:lstStyle/>
              <a:p>
                <a:pPr>
                  <a:defRPr/>
                </a:pPr>
                <a:endParaRPr lang="ru-RU"/>
              </a:p>
            </c:txPr>
            <c:dLblPos val="ct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Лист1!$A$2:$A$6</c:f>
              <c:numCache>
                <c:formatCode>General</c:formatCode>
                <c:ptCount val="5"/>
                <c:pt idx="0">
                  <c:v>1990</c:v>
                </c:pt>
                <c:pt idx="1">
                  <c:v>2000</c:v>
                </c:pt>
                <c:pt idx="2">
                  <c:v>2010</c:v>
                </c:pt>
                <c:pt idx="3">
                  <c:v>2018</c:v>
                </c:pt>
                <c:pt idx="4">
                  <c:v>2020</c:v>
                </c:pt>
              </c:numCache>
            </c:numRef>
          </c:cat>
          <c:val>
            <c:numRef>
              <c:f>Лист1!$B$2:$B$6</c:f>
              <c:numCache>
                <c:formatCode>#,##0</c:formatCode>
                <c:ptCount val="5"/>
                <c:pt idx="0">
                  <c:v>20500</c:v>
                </c:pt>
                <c:pt idx="1">
                  <c:v>52101</c:v>
                </c:pt>
                <c:pt idx="2">
                  <c:v>76730</c:v>
                </c:pt>
                <c:pt idx="3">
                  <c:v>97369</c:v>
                </c:pt>
                <c:pt idx="4">
                  <c:v>103222</c:v>
                </c:pt>
              </c:numCache>
            </c:numRef>
          </c:val>
          <c:extLst xmlns:c16r2="http://schemas.microsoft.com/office/drawing/2015/06/chart">
            <c:ext xmlns:c16="http://schemas.microsoft.com/office/drawing/2014/chart" uri="{C3380CC4-5D6E-409C-BE32-E72D297353CC}">
              <c16:uniqueId val="{00000006-A488-4E27-8E7C-A5C6A8E277DB}"/>
            </c:ext>
          </c:extLst>
        </c:ser>
        <c:dLbls>
          <c:showVal val="1"/>
        </c:dLbls>
        <c:marker val="1"/>
        <c:axId val="161045888"/>
        <c:axId val="161072256"/>
      </c:lineChart>
      <c:catAx>
        <c:axId val="161045888"/>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vert="horz"/>
          <a:lstStyle/>
          <a:p>
            <a:pPr>
              <a:defRPr/>
            </a:pPr>
            <a:endParaRPr lang="ru-RU"/>
          </a:p>
        </c:txPr>
        <c:crossAx val="161072256"/>
        <c:crosses val="autoZero"/>
        <c:auto val="1"/>
        <c:lblAlgn val="ctr"/>
        <c:lblOffset val="100"/>
      </c:catAx>
      <c:valAx>
        <c:axId val="161072256"/>
        <c:scaling>
          <c:orientation val="minMax"/>
        </c:scaling>
        <c:axPos val="l"/>
        <c:majorGridlines>
          <c:spPr>
            <a:ln w="9525" cap="flat" cmpd="sng" algn="ctr">
              <a:solidFill>
                <a:schemeClr val="tx1">
                  <a:lumMod val="15000"/>
                  <a:lumOff val="85000"/>
                </a:schemeClr>
              </a:solidFill>
              <a:round/>
            </a:ln>
            <a:effectLst/>
          </c:spPr>
        </c:majorGridlines>
        <c:numFmt formatCode="#,##0" sourceLinked="1"/>
        <c:majorTickMark val="none"/>
        <c:tickLblPos val="nextTo"/>
        <c:spPr>
          <a:noFill/>
          <a:ln>
            <a:noFill/>
          </a:ln>
          <a:effectLst/>
        </c:spPr>
        <c:txPr>
          <a:bodyPr rot="-60000000" vert="horz"/>
          <a:lstStyle/>
          <a:p>
            <a:pPr>
              <a:defRPr/>
            </a:pPr>
            <a:endParaRPr lang="ru-RU"/>
          </a:p>
        </c:txPr>
        <c:crossAx val="161045888"/>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solidFill>
            <a:schemeClr val="tx1">
              <a:lumMod val="75000"/>
              <a:lumOff val="25000"/>
            </a:schemeClr>
          </a:solidFill>
          <a:latin typeface="PF Din Text Comp Pro" panose="02000506020000020004" pitchFamily="2" charset="0"/>
        </a:defRPr>
      </a:pPr>
      <a:endParaRPr lang="ru-RU"/>
    </a:p>
  </c:txPr>
  <c:externalData r:id="rId1"/>
</c:chartSpace>
</file>

<file path=ppt/charts/chart40.xml><?xml version="1.0" encoding="utf-8"?>
<c:chartSpace xmlns:c="http://schemas.openxmlformats.org/drawingml/2006/chart" xmlns:a="http://schemas.openxmlformats.org/drawingml/2006/main" xmlns:r="http://schemas.openxmlformats.org/officeDocument/2006/relationships">
  <c:lang val="ru-RU"/>
  <c:chart>
    <c:autoTitleDeleted val="1"/>
    <c:plotArea>
      <c:layout/>
      <c:lineChart>
        <c:grouping val="standard"/>
        <c:ser>
          <c:idx val="0"/>
          <c:order val="0"/>
          <c:tx>
            <c:strRef>
              <c:f>Лист1!$B$1</c:f>
              <c:strCache>
                <c:ptCount val="1"/>
                <c:pt idx="0">
                  <c:v>Ряд 1</c:v>
                </c:pt>
              </c:strCache>
            </c:strRef>
          </c:tx>
          <c:spPr>
            <a:ln w="28575" cap="rnd">
              <a:solidFill>
                <a:srgbClr val="025931"/>
              </a:solidFill>
              <a:round/>
            </a:ln>
            <a:effectLst/>
          </c:spPr>
          <c:marker>
            <c:symbol val="none"/>
          </c:marker>
          <c:dLbls>
            <c:dLbl>
              <c:idx val="0"/>
              <c:layout>
                <c:manualLayout>
                  <c:x val="-7.8466189612461323E-2"/>
                  <c:y val="0.18649078715042514"/>
                </c:manualLayout>
              </c:layout>
              <c:dLblPos val="r"/>
              <c:showVal val="1"/>
              <c:extLst xmlns:c16r2="http://schemas.microsoft.com/office/drawing/2015/06/chart">
                <c:ext xmlns:c16="http://schemas.microsoft.com/office/drawing/2014/chart" uri="{C3380CC4-5D6E-409C-BE32-E72D297353CC}">
                  <c16:uniqueId val="{00000000-A488-4E27-8E7C-A5C6A8E277DB}"/>
                </c:ext>
                <c:ext xmlns:c15="http://schemas.microsoft.com/office/drawing/2012/chart" uri="{CE6537A1-D6FC-4f65-9D91-7224C49458BB}"/>
              </c:extLst>
            </c:dLbl>
            <c:dLbl>
              <c:idx val="1"/>
              <c:layout>
                <c:manualLayout>
                  <c:x val="-5.9825908581603783E-2"/>
                  <c:y val="0.10737348351085042"/>
                </c:manualLayout>
              </c:layout>
              <c:dLblPos val="r"/>
              <c:showVal val="1"/>
              <c:extLst xmlns:c16r2="http://schemas.microsoft.com/office/drawing/2015/06/chart">
                <c:ext xmlns:c16="http://schemas.microsoft.com/office/drawing/2014/chart" uri="{C3380CC4-5D6E-409C-BE32-E72D297353CC}">
                  <c16:uniqueId val="{00000001-A488-4E27-8E7C-A5C6A8E277DB}"/>
                </c:ext>
                <c:ext xmlns:c15="http://schemas.microsoft.com/office/drawing/2012/chart" uri="{CE6537A1-D6FC-4f65-9D91-7224C49458BB}"/>
              </c:extLst>
            </c:dLbl>
            <c:dLbl>
              <c:idx val="2"/>
              <c:layout>
                <c:manualLayout>
                  <c:x val="-0.10829063926183355"/>
                  <c:y val="-0.14128089935638224"/>
                </c:manualLayout>
              </c:layout>
              <c:dLblPos val="r"/>
              <c:showVal val="1"/>
              <c:extLst xmlns:c16r2="http://schemas.microsoft.com/office/drawing/2015/06/chart">
                <c:ext xmlns:c16="http://schemas.microsoft.com/office/drawing/2014/chart" uri="{C3380CC4-5D6E-409C-BE32-E72D297353CC}">
                  <c16:uniqueId val="{00000002-A488-4E27-8E7C-A5C6A8E277DB}"/>
                </c:ext>
                <c:ext xmlns:c15="http://schemas.microsoft.com/office/drawing/2012/chart" uri="{CE6537A1-D6FC-4f65-9D91-7224C49458BB}"/>
              </c:extLst>
            </c:dLbl>
            <c:dLbl>
              <c:idx val="3"/>
              <c:layout>
                <c:manualLayout>
                  <c:x val="-0.11201869546800461"/>
                  <c:y val="-7.9117303639573991E-2"/>
                </c:manualLayout>
              </c:layout>
              <c:dLblPos val="r"/>
              <c:showVal val="1"/>
              <c:extLst xmlns:c16r2="http://schemas.microsoft.com/office/drawing/2015/06/chart">
                <c:ext xmlns:c16="http://schemas.microsoft.com/office/drawing/2014/chart" uri="{C3380CC4-5D6E-409C-BE32-E72D297353CC}">
                  <c16:uniqueId val="{00000003-A488-4E27-8E7C-A5C6A8E277DB}"/>
                </c:ext>
                <c:ext xmlns:c15="http://schemas.microsoft.com/office/drawing/2012/chart" uri="{CE6537A1-D6FC-4f65-9D91-7224C49458BB}"/>
              </c:extLst>
            </c:dLbl>
            <c:dLbl>
              <c:idx val="4"/>
              <c:layout>
                <c:manualLayout>
                  <c:x val="-6.7282020993947075E-2"/>
                  <c:y val="0.15537072107991115"/>
                </c:manualLayout>
              </c:layout>
              <c:dLblPos val="r"/>
              <c:showVal val="1"/>
              <c:extLst xmlns:c16r2="http://schemas.microsoft.com/office/drawing/2015/06/chart">
                <c:ext xmlns:c16="http://schemas.microsoft.com/office/drawing/2014/chart" uri="{C3380CC4-5D6E-409C-BE32-E72D297353CC}">
                  <c16:uniqueId val="{00000004-A488-4E27-8E7C-A5C6A8E277DB}"/>
                </c:ext>
                <c:ext xmlns:c15="http://schemas.microsoft.com/office/drawing/2012/chart" uri="{CE6537A1-D6FC-4f65-9D91-7224C49458BB}"/>
              </c:extLst>
            </c:dLbl>
            <c:dLbl>
              <c:idx val="5"/>
              <c:layout>
                <c:manualLayout>
                  <c:x val="-4.5348134401416593E-2"/>
                  <c:y val="-0.11867595545936099"/>
                </c:manualLayout>
              </c:layout>
              <c:dLblPos val="r"/>
              <c:showVal val="1"/>
              <c:extLst xmlns:c16r2="http://schemas.microsoft.com/office/drawing/2015/06/chart">
                <c:ext xmlns:c16="http://schemas.microsoft.com/office/drawing/2014/chart" uri="{C3380CC4-5D6E-409C-BE32-E72D297353CC}">
                  <c16:uniqueId val="{00000005-A488-4E27-8E7C-A5C6A8E277DB}"/>
                </c:ext>
                <c:ext xmlns:c15="http://schemas.microsoft.com/office/drawing/2012/chart" uri="{CE6537A1-D6FC-4f65-9D91-7224C49458BB}"/>
              </c:extLst>
            </c:dLbl>
            <c:dLbl>
              <c:idx val="6"/>
              <c:layout>
                <c:manualLayout>
                  <c:x val="-0.12765745093129499"/>
                  <c:y val="7.346606766531881E-2"/>
                </c:manualLayout>
              </c:layout>
              <c:dLblPos val="r"/>
              <c:showVal val="1"/>
              <c:extLst xmlns:c16r2="http://schemas.microsoft.com/office/drawing/2015/06/chart">
                <c:ext xmlns:c16="http://schemas.microsoft.com/office/drawing/2014/chart" uri="{C3380CC4-5D6E-409C-BE32-E72D297353CC}">
                  <c16:uniqueId val="{00000008-A488-4E27-8E7C-A5C6A8E277DB}"/>
                </c:ext>
                <c:ext xmlns:c15="http://schemas.microsoft.com/office/drawing/2012/chart" uri="{CE6537A1-D6FC-4f65-9D91-7224C49458BB}"/>
              </c:extLst>
            </c:dLbl>
            <c:spPr>
              <a:noFill/>
              <a:ln>
                <a:noFill/>
              </a:ln>
              <a:effectLst/>
            </c:spPr>
            <c:txPr>
              <a:bodyPr rot="0" vert="horz"/>
              <a:lstStyle/>
              <a:p>
                <a:pPr>
                  <a:defRPr/>
                </a:pPr>
                <a:endParaRPr lang="ru-RU"/>
              </a:p>
            </c:txPr>
            <c:dLblPos val="ct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Лист1!$A$2:$A$6</c:f>
              <c:numCache>
                <c:formatCode>General</c:formatCode>
                <c:ptCount val="5"/>
                <c:pt idx="0">
                  <c:v>1981</c:v>
                </c:pt>
                <c:pt idx="1">
                  <c:v>1991</c:v>
                </c:pt>
                <c:pt idx="2">
                  <c:v>2001</c:v>
                </c:pt>
                <c:pt idx="3">
                  <c:v>2011</c:v>
                </c:pt>
                <c:pt idx="4">
                  <c:v>2019</c:v>
                </c:pt>
              </c:numCache>
            </c:numRef>
          </c:cat>
          <c:val>
            <c:numRef>
              <c:f>Лист1!$B$2:$B$6</c:f>
              <c:numCache>
                <c:formatCode>#,##0</c:formatCode>
                <c:ptCount val="5"/>
                <c:pt idx="0">
                  <c:v>52600</c:v>
                </c:pt>
                <c:pt idx="1">
                  <c:v>53300</c:v>
                </c:pt>
                <c:pt idx="2">
                  <c:v>53400</c:v>
                </c:pt>
                <c:pt idx="3">
                  <c:v>61607</c:v>
                </c:pt>
                <c:pt idx="4">
                  <c:v>72218</c:v>
                </c:pt>
              </c:numCache>
            </c:numRef>
          </c:val>
          <c:extLst xmlns:c16r2="http://schemas.microsoft.com/office/drawing/2015/06/chart">
            <c:ext xmlns:c16="http://schemas.microsoft.com/office/drawing/2014/chart" uri="{C3380CC4-5D6E-409C-BE32-E72D297353CC}">
              <c16:uniqueId val="{00000006-A488-4E27-8E7C-A5C6A8E277DB}"/>
            </c:ext>
          </c:extLst>
        </c:ser>
        <c:dLbls>
          <c:showVal val="1"/>
        </c:dLbls>
        <c:marker val="1"/>
        <c:axId val="161355264"/>
        <c:axId val="161356800"/>
      </c:lineChart>
      <c:catAx>
        <c:axId val="161355264"/>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vert="horz"/>
          <a:lstStyle/>
          <a:p>
            <a:pPr>
              <a:defRPr/>
            </a:pPr>
            <a:endParaRPr lang="ru-RU"/>
          </a:p>
        </c:txPr>
        <c:crossAx val="161356800"/>
        <c:crosses val="autoZero"/>
        <c:auto val="1"/>
        <c:lblAlgn val="ctr"/>
        <c:lblOffset val="100"/>
      </c:catAx>
      <c:valAx>
        <c:axId val="161356800"/>
        <c:scaling>
          <c:orientation val="minMax"/>
        </c:scaling>
        <c:axPos val="l"/>
        <c:majorGridlines>
          <c:spPr>
            <a:ln w="9525" cap="flat" cmpd="sng" algn="ctr">
              <a:solidFill>
                <a:schemeClr val="tx1">
                  <a:lumMod val="15000"/>
                  <a:lumOff val="85000"/>
                </a:schemeClr>
              </a:solidFill>
              <a:round/>
            </a:ln>
            <a:effectLst/>
          </c:spPr>
        </c:majorGridlines>
        <c:numFmt formatCode="#,##0" sourceLinked="1"/>
        <c:majorTickMark val="none"/>
        <c:tickLblPos val="nextTo"/>
        <c:spPr>
          <a:noFill/>
          <a:ln>
            <a:noFill/>
          </a:ln>
          <a:effectLst/>
        </c:spPr>
        <c:txPr>
          <a:bodyPr rot="-60000000" vert="horz"/>
          <a:lstStyle/>
          <a:p>
            <a:pPr>
              <a:defRPr/>
            </a:pPr>
            <a:endParaRPr lang="ru-RU"/>
          </a:p>
        </c:txPr>
        <c:crossAx val="161355264"/>
        <c:crosses val="autoZero"/>
        <c:crossBetween val="between"/>
      </c:valAx>
      <c:spPr>
        <a:noFill/>
        <a:ln>
          <a:noFill/>
        </a:ln>
        <a:effectLst/>
      </c:spPr>
    </c:plotArea>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solidFill>
            <a:schemeClr val="tx1">
              <a:lumMod val="75000"/>
              <a:lumOff val="25000"/>
            </a:schemeClr>
          </a:solidFill>
          <a:latin typeface="PF Din Text Comp Pro" panose="02000506020000020004" pitchFamily="2" charset="0"/>
        </a:defRPr>
      </a:pPr>
      <a:endParaRPr lang="ru-RU"/>
    </a:p>
  </c:txPr>
  <c:externalData r:id="rId1"/>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1" y="1"/>
            <a:ext cx="2946400" cy="496888"/>
          </a:xfrm>
          <a:prstGeom prst="rect">
            <a:avLst/>
          </a:prstGeom>
        </p:spPr>
        <p:txBody>
          <a:bodyPr vert="horz" lIns="91439" tIns="45719" rIns="91439" bIns="45719" rtlCol="0"/>
          <a:lstStyle>
            <a:lvl1pPr algn="l">
              <a:defRPr sz="1200"/>
            </a:lvl1pPr>
          </a:lstStyle>
          <a:p>
            <a:endParaRPr lang="ru-RU"/>
          </a:p>
        </p:txBody>
      </p:sp>
      <p:sp>
        <p:nvSpPr>
          <p:cNvPr id="3" name="Дата 2"/>
          <p:cNvSpPr>
            <a:spLocks noGrp="1"/>
          </p:cNvSpPr>
          <p:nvPr>
            <p:ph type="dt" sz="quarter" idx="1"/>
          </p:nvPr>
        </p:nvSpPr>
        <p:spPr>
          <a:xfrm>
            <a:off x="3849689" y="1"/>
            <a:ext cx="2946400" cy="496888"/>
          </a:xfrm>
          <a:prstGeom prst="rect">
            <a:avLst/>
          </a:prstGeom>
        </p:spPr>
        <p:txBody>
          <a:bodyPr vert="horz" lIns="91439" tIns="45719" rIns="91439" bIns="45719" rtlCol="0"/>
          <a:lstStyle>
            <a:lvl1pPr algn="r">
              <a:defRPr sz="1200"/>
            </a:lvl1pPr>
          </a:lstStyle>
          <a:p>
            <a:fld id="{7EA2D165-BAA4-4264-94BA-5F49F3577D45}" type="datetimeFigureOut">
              <a:rPr lang="ru-RU" smtClean="0"/>
              <a:pPr/>
              <a:t>01.07.2021</a:t>
            </a:fld>
            <a:endParaRPr lang="ru-RU"/>
          </a:p>
        </p:txBody>
      </p:sp>
      <p:sp>
        <p:nvSpPr>
          <p:cNvPr id="4" name="Нижний колонтитул 3"/>
          <p:cNvSpPr>
            <a:spLocks noGrp="1"/>
          </p:cNvSpPr>
          <p:nvPr>
            <p:ph type="ftr" sz="quarter" idx="2"/>
          </p:nvPr>
        </p:nvSpPr>
        <p:spPr>
          <a:xfrm>
            <a:off x="1" y="9429751"/>
            <a:ext cx="2946400" cy="496888"/>
          </a:xfrm>
          <a:prstGeom prst="rect">
            <a:avLst/>
          </a:prstGeom>
        </p:spPr>
        <p:txBody>
          <a:bodyPr vert="horz" lIns="91439" tIns="45719" rIns="91439" bIns="45719" rtlCol="0" anchor="b"/>
          <a:lstStyle>
            <a:lvl1pPr algn="l">
              <a:defRPr sz="1200"/>
            </a:lvl1pPr>
          </a:lstStyle>
          <a:p>
            <a:endParaRPr lang="ru-RU"/>
          </a:p>
        </p:txBody>
      </p:sp>
      <p:sp>
        <p:nvSpPr>
          <p:cNvPr id="5" name="Номер слайда 4"/>
          <p:cNvSpPr>
            <a:spLocks noGrp="1"/>
          </p:cNvSpPr>
          <p:nvPr>
            <p:ph type="sldNum" sz="quarter" idx="3"/>
          </p:nvPr>
        </p:nvSpPr>
        <p:spPr>
          <a:xfrm>
            <a:off x="3849689" y="9429751"/>
            <a:ext cx="2946400" cy="496888"/>
          </a:xfrm>
          <a:prstGeom prst="rect">
            <a:avLst/>
          </a:prstGeom>
        </p:spPr>
        <p:txBody>
          <a:bodyPr vert="horz" lIns="91439" tIns="45719" rIns="91439" bIns="45719" rtlCol="0" anchor="b"/>
          <a:lstStyle>
            <a:lvl1pPr algn="r">
              <a:defRPr sz="1200"/>
            </a:lvl1pPr>
          </a:lstStyle>
          <a:p>
            <a:fld id="{64587771-B4B8-4DE1-86B0-3E19FF4BEA59}" type="slidenum">
              <a:rPr lang="ru-RU" smtClean="0"/>
              <a:pPr/>
              <a:t>‹#›</a:t>
            </a:fld>
            <a:endParaRPr lang="ru-RU"/>
          </a:p>
        </p:txBody>
      </p:sp>
    </p:spTree>
    <p:extLst>
      <p:ext uri="{BB962C8B-B14F-4D97-AF65-F5344CB8AC3E}">
        <p14:creationId xmlns:p14="http://schemas.microsoft.com/office/powerpoint/2010/main" xmlns="" val="35126237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5" y="1"/>
            <a:ext cx="2945660" cy="496411"/>
          </a:xfrm>
          <a:prstGeom prst="rect">
            <a:avLst/>
          </a:prstGeom>
        </p:spPr>
        <p:txBody>
          <a:bodyPr vert="horz" lIns="91439" tIns="45719" rIns="91439" bIns="45719" rtlCol="0"/>
          <a:lstStyle>
            <a:lvl1pPr algn="l" defTabSz="1005948" fontAlgn="auto">
              <a:spcBef>
                <a:spcPts val="0"/>
              </a:spcBef>
              <a:spcAft>
                <a:spcPts val="0"/>
              </a:spcAft>
              <a:defRPr sz="1200">
                <a:latin typeface="+mn-lt"/>
                <a:cs typeface="+mn-cs"/>
              </a:defRPr>
            </a:lvl1pPr>
          </a:lstStyle>
          <a:p>
            <a:pPr>
              <a:defRPr/>
            </a:pPr>
            <a:endParaRPr lang="ru-RU"/>
          </a:p>
        </p:txBody>
      </p:sp>
      <p:sp>
        <p:nvSpPr>
          <p:cNvPr id="3" name="Дата 2"/>
          <p:cNvSpPr>
            <a:spLocks noGrp="1"/>
          </p:cNvSpPr>
          <p:nvPr>
            <p:ph type="dt" idx="1"/>
          </p:nvPr>
        </p:nvSpPr>
        <p:spPr>
          <a:xfrm>
            <a:off x="3850448" y="1"/>
            <a:ext cx="2945660" cy="496411"/>
          </a:xfrm>
          <a:prstGeom prst="rect">
            <a:avLst/>
          </a:prstGeom>
        </p:spPr>
        <p:txBody>
          <a:bodyPr vert="horz" lIns="91439" tIns="45719" rIns="91439" bIns="45719" rtlCol="0"/>
          <a:lstStyle>
            <a:lvl1pPr algn="r" defTabSz="1005948" fontAlgn="auto">
              <a:spcBef>
                <a:spcPts val="0"/>
              </a:spcBef>
              <a:spcAft>
                <a:spcPts val="0"/>
              </a:spcAft>
              <a:defRPr sz="1200" smtClean="0">
                <a:latin typeface="+mn-lt"/>
                <a:cs typeface="+mn-cs"/>
              </a:defRPr>
            </a:lvl1pPr>
          </a:lstStyle>
          <a:p>
            <a:pPr>
              <a:defRPr/>
            </a:pPr>
            <a:fld id="{BB7F5218-AFEA-4E06-B974-277B7F1513B6}" type="datetimeFigureOut">
              <a:rPr lang="ru-RU"/>
              <a:pPr>
                <a:defRPr/>
              </a:pPr>
              <a:t>01.07.2021</a:t>
            </a:fld>
            <a:endParaRPr lang="ru-RU"/>
          </a:p>
        </p:txBody>
      </p:sp>
      <p:sp>
        <p:nvSpPr>
          <p:cNvPr id="4" name="Образ слайда 3"/>
          <p:cNvSpPr>
            <a:spLocks noGrp="1" noRot="1" noChangeAspect="1"/>
          </p:cNvSpPr>
          <p:nvPr>
            <p:ph type="sldImg" idx="2"/>
          </p:nvPr>
        </p:nvSpPr>
        <p:spPr>
          <a:xfrm>
            <a:off x="766763" y="744538"/>
            <a:ext cx="5264150" cy="3724275"/>
          </a:xfrm>
          <a:prstGeom prst="rect">
            <a:avLst/>
          </a:prstGeom>
          <a:noFill/>
          <a:ln w="12700">
            <a:solidFill>
              <a:prstClr val="black"/>
            </a:solidFill>
          </a:ln>
        </p:spPr>
        <p:txBody>
          <a:bodyPr vert="horz" lIns="91439" tIns="45719" rIns="91439" bIns="45719" rtlCol="0" anchor="ctr"/>
          <a:lstStyle/>
          <a:p>
            <a:pPr lvl="0"/>
            <a:endParaRPr lang="ru-RU" noProof="0"/>
          </a:p>
        </p:txBody>
      </p:sp>
      <p:sp>
        <p:nvSpPr>
          <p:cNvPr id="5" name="Заметки 4"/>
          <p:cNvSpPr>
            <a:spLocks noGrp="1"/>
          </p:cNvSpPr>
          <p:nvPr>
            <p:ph type="body" sz="quarter" idx="3"/>
          </p:nvPr>
        </p:nvSpPr>
        <p:spPr>
          <a:xfrm>
            <a:off x="679768" y="4715907"/>
            <a:ext cx="5438140" cy="4467702"/>
          </a:xfrm>
          <a:prstGeom prst="rect">
            <a:avLst/>
          </a:prstGeom>
        </p:spPr>
        <p:txBody>
          <a:bodyPr vert="horz" lIns="91439" tIns="45719" rIns="91439" bIns="45719" rtlCol="0"/>
          <a:lstStyle/>
          <a:p>
            <a:pPr lvl="0"/>
            <a:r>
              <a:rPr lang="ru-RU" noProof="0"/>
              <a:t>Образец текста</a:t>
            </a:r>
          </a:p>
          <a:p>
            <a:pPr lvl="1"/>
            <a:r>
              <a:rPr lang="ru-RU" noProof="0"/>
              <a:t>Второй уровень</a:t>
            </a:r>
          </a:p>
          <a:p>
            <a:pPr lvl="2"/>
            <a:r>
              <a:rPr lang="ru-RU" noProof="0"/>
              <a:t>Третий уровень</a:t>
            </a:r>
          </a:p>
          <a:p>
            <a:pPr lvl="3"/>
            <a:r>
              <a:rPr lang="ru-RU" noProof="0"/>
              <a:t>Четвертый уровень</a:t>
            </a:r>
          </a:p>
          <a:p>
            <a:pPr lvl="4"/>
            <a:r>
              <a:rPr lang="ru-RU" noProof="0"/>
              <a:t>Пятый уровень</a:t>
            </a:r>
          </a:p>
        </p:txBody>
      </p:sp>
      <p:sp>
        <p:nvSpPr>
          <p:cNvPr id="6" name="Нижний колонтитул 5"/>
          <p:cNvSpPr>
            <a:spLocks noGrp="1"/>
          </p:cNvSpPr>
          <p:nvPr>
            <p:ph type="ftr" sz="quarter" idx="4"/>
          </p:nvPr>
        </p:nvSpPr>
        <p:spPr>
          <a:xfrm>
            <a:off x="5" y="9430092"/>
            <a:ext cx="2945660" cy="496411"/>
          </a:xfrm>
          <a:prstGeom prst="rect">
            <a:avLst/>
          </a:prstGeom>
        </p:spPr>
        <p:txBody>
          <a:bodyPr vert="horz" lIns="91439" tIns="45719" rIns="91439" bIns="45719" rtlCol="0" anchor="b"/>
          <a:lstStyle>
            <a:lvl1pPr algn="l" defTabSz="1005948" fontAlgn="auto">
              <a:spcBef>
                <a:spcPts val="0"/>
              </a:spcBef>
              <a:spcAft>
                <a:spcPts val="0"/>
              </a:spcAft>
              <a:defRPr sz="1200">
                <a:latin typeface="+mn-lt"/>
                <a:cs typeface="+mn-cs"/>
              </a:defRPr>
            </a:lvl1pPr>
          </a:lstStyle>
          <a:p>
            <a:pPr>
              <a:defRPr/>
            </a:pPr>
            <a:endParaRPr lang="ru-RU"/>
          </a:p>
        </p:txBody>
      </p:sp>
      <p:sp>
        <p:nvSpPr>
          <p:cNvPr id="7" name="Номер слайда 6"/>
          <p:cNvSpPr>
            <a:spLocks noGrp="1"/>
          </p:cNvSpPr>
          <p:nvPr>
            <p:ph type="sldNum" sz="quarter" idx="5"/>
          </p:nvPr>
        </p:nvSpPr>
        <p:spPr>
          <a:xfrm>
            <a:off x="3850448" y="9430092"/>
            <a:ext cx="2945660" cy="496411"/>
          </a:xfrm>
          <a:prstGeom prst="rect">
            <a:avLst/>
          </a:prstGeom>
        </p:spPr>
        <p:txBody>
          <a:bodyPr vert="horz" lIns="91439" tIns="45719" rIns="91439" bIns="45719" rtlCol="0" anchor="b"/>
          <a:lstStyle>
            <a:lvl1pPr algn="r" defTabSz="1005948" fontAlgn="auto">
              <a:spcBef>
                <a:spcPts val="0"/>
              </a:spcBef>
              <a:spcAft>
                <a:spcPts val="0"/>
              </a:spcAft>
              <a:defRPr sz="1200" smtClean="0">
                <a:latin typeface="+mn-lt"/>
                <a:cs typeface="+mn-cs"/>
              </a:defRPr>
            </a:lvl1pPr>
          </a:lstStyle>
          <a:p>
            <a:pPr>
              <a:defRPr/>
            </a:pPr>
            <a:fld id="{826F3121-9A2D-4F69-9DB4-B827D545D97A}" type="slidenum">
              <a:rPr lang="ru-RU"/>
              <a:pPr>
                <a:defRPr/>
              </a:pPr>
              <a:t>‹#›</a:t>
            </a:fld>
            <a:endParaRPr lang="ru-RU"/>
          </a:p>
        </p:txBody>
      </p:sp>
    </p:spTree>
    <p:extLst>
      <p:ext uri="{BB962C8B-B14F-4D97-AF65-F5344CB8AC3E}">
        <p14:creationId xmlns:p14="http://schemas.microsoft.com/office/powerpoint/2010/main" xmlns="" val="1626136429"/>
      </p:ext>
    </p:extLst>
  </p:cSld>
  <p:clrMap bg1="lt1" tx1="dk1" bg2="lt2" tx2="dk2" accent1="accent1" accent2="accent2" accent3="accent3" accent4="accent4" accent5="accent5" accent6="accent6" hlink="hlink" folHlink="folHlink"/>
  <p:notesStyle>
    <a:lvl1pPr algn="l" defTabSz="912795" rtl="0" fontAlgn="base">
      <a:spcBef>
        <a:spcPct val="30000"/>
      </a:spcBef>
      <a:spcAft>
        <a:spcPct val="0"/>
      </a:spcAft>
      <a:defRPr sz="1200" kern="1200">
        <a:solidFill>
          <a:schemeClr val="tx1"/>
        </a:solidFill>
        <a:latin typeface="+mn-lt"/>
        <a:ea typeface="+mn-ea"/>
        <a:cs typeface="+mn-cs"/>
      </a:defRPr>
    </a:lvl1pPr>
    <a:lvl2pPr marL="455604" algn="l" defTabSz="912795" rtl="0" fontAlgn="base">
      <a:spcBef>
        <a:spcPct val="30000"/>
      </a:spcBef>
      <a:spcAft>
        <a:spcPct val="0"/>
      </a:spcAft>
      <a:defRPr sz="1200" kern="1200">
        <a:solidFill>
          <a:schemeClr val="tx1"/>
        </a:solidFill>
        <a:latin typeface="+mn-lt"/>
        <a:ea typeface="+mn-ea"/>
        <a:cs typeface="+mn-cs"/>
      </a:defRPr>
    </a:lvl2pPr>
    <a:lvl3pPr marL="912795" algn="l" defTabSz="912795" rtl="0" fontAlgn="base">
      <a:spcBef>
        <a:spcPct val="30000"/>
      </a:spcBef>
      <a:spcAft>
        <a:spcPct val="0"/>
      </a:spcAft>
      <a:defRPr sz="1200" kern="1200">
        <a:solidFill>
          <a:schemeClr val="tx1"/>
        </a:solidFill>
        <a:latin typeface="+mn-lt"/>
        <a:ea typeface="+mn-ea"/>
        <a:cs typeface="+mn-cs"/>
      </a:defRPr>
    </a:lvl3pPr>
    <a:lvl4pPr marL="1369986" algn="l" defTabSz="912795" rtl="0" fontAlgn="base">
      <a:spcBef>
        <a:spcPct val="30000"/>
      </a:spcBef>
      <a:spcAft>
        <a:spcPct val="0"/>
      </a:spcAft>
      <a:defRPr sz="1200" kern="1200">
        <a:solidFill>
          <a:schemeClr val="tx1"/>
        </a:solidFill>
        <a:latin typeface="+mn-lt"/>
        <a:ea typeface="+mn-ea"/>
        <a:cs typeface="+mn-cs"/>
      </a:defRPr>
    </a:lvl4pPr>
    <a:lvl5pPr marL="1827178" algn="l" defTabSz="912795" rtl="0" fontAlgn="base">
      <a:spcBef>
        <a:spcPct val="30000"/>
      </a:spcBef>
      <a:spcAft>
        <a:spcPct val="0"/>
      </a:spcAft>
      <a:defRPr sz="1200" kern="1200">
        <a:solidFill>
          <a:schemeClr val="tx1"/>
        </a:solidFill>
        <a:latin typeface="+mn-lt"/>
        <a:ea typeface="+mn-ea"/>
        <a:cs typeface="+mn-cs"/>
      </a:defRPr>
    </a:lvl5pPr>
    <a:lvl6pPr marL="2285824" algn="l" defTabSz="914330" rtl="0" eaLnBrk="1" latinLnBrk="0" hangingPunct="1">
      <a:defRPr sz="1200" kern="1200">
        <a:solidFill>
          <a:schemeClr val="tx1"/>
        </a:solidFill>
        <a:latin typeface="+mn-lt"/>
        <a:ea typeface="+mn-ea"/>
        <a:cs typeface="+mn-cs"/>
      </a:defRPr>
    </a:lvl6pPr>
    <a:lvl7pPr marL="2742989" algn="l" defTabSz="914330" rtl="0" eaLnBrk="1" latinLnBrk="0" hangingPunct="1">
      <a:defRPr sz="1200" kern="1200">
        <a:solidFill>
          <a:schemeClr val="tx1"/>
        </a:solidFill>
        <a:latin typeface="+mn-lt"/>
        <a:ea typeface="+mn-ea"/>
        <a:cs typeface="+mn-cs"/>
      </a:defRPr>
    </a:lvl7pPr>
    <a:lvl8pPr marL="3200154" algn="l" defTabSz="914330" rtl="0" eaLnBrk="1" latinLnBrk="0" hangingPunct="1">
      <a:defRPr sz="1200" kern="1200">
        <a:solidFill>
          <a:schemeClr val="tx1"/>
        </a:solidFill>
        <a:latin typeface="+mn-lt"/>
        <a:ea typeface="+mn-ea"/>
        <a:cs typeface="+mn-cs"/>
      </a:defRPr>
    </a:lvl8pPr>
    <a:lvl9pPr marL="3657320" algn="l" defTabSz="91433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183.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184.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185.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186.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187.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188.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189.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190.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191.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192.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193.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194.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195.xml.rels><?xml version="1.0" encoding="UTF-8" standalone="yes"?>
<Relationships xmlns="http://schemas.openxmlformats.org/package/2006/relationships"><Relationship Id="rId2" Type="http://schemas.openxmlformats.org/officeDocument/2006/relationships/slide" Target="../slides/slide195.xml"/><Relationship Id="rId1" Type="http://schemas.openxmlformats.org/officeDocument/2006/relationships/notesMaster" Target="../notesMasters/notesMaster1.xml"/></Relationships>
</file>

<file path=ppt/notesSlides/_rels/notesSlide196.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197.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198.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199.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200.xml.rels><?xml version="1.0" encoding="UTF-8" standalone="yes"?>
<Relationships xmlns="http://schemas.openxmlformats.org/package/2006/relationships"><Relationship Id="rId2" Type="http://schemas.openxmlformats.org/officeDocument/2006/relationships/slide" Target="../slides/slide200.xml"/><Relationship Id="rId1" Type="http://schemas.openxmlformats.org/officeDocument/2006/relationships/notesMaster" Target="../notesMasters/notesMaster1.xml"/></Relationships>
</file>

<file path=ppt/notesSlides/_rels/notesSlide201.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_rels/notesSlide202.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203.xml.rels><?xml version="1.0" encoding="UTF-8" standalone="yes"?>
<Relationships xmlns="http://schemas.openxmlformats.org/package/2006/relationships"><Relationship Id="rId2" Type="http://schemas.openxmlformats.org/officeDocument/2006/relationships/slide" Target="../slides/slide203.xml"/><Relationship Id="rId1" Type="http://schemas.openxmlformats.org/officeDocument/2006/relationships/notesMaster" Target="../notesMasters/notesMaster1.xml"/></Relationships>
</file>

<file path=ppt/notesSlides/_rels/notesSlide204.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205.xml.rels><?xml version="1.0" encoding="UTF-8" standalone="yes"?>
<Relationships xmlns="http://schemas.openxmlformats.org/package/2006/relationships"><Relationship Id="rId2" Type="http://schemas.openxmlformats.org/officeDocument/2006/relationships/slide" Target="../slides/slide205.xml"/><Relationship Id="rId1" Type="http://schemas.openxmlformats.org/officeDocument/2006/relationships/notesMaster" Target="../notesMasters/notesMaster1.xml"/></Relationships>
</file>

<file path=ppt/notesSlides/_rels/notesSlide206.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207.xml.rels><?xml version="1.0" encoding="UTF-8" standalone="yes"?>
<Relationships xmlns="http://schemas.openxmlformats.org/package/2006/relationships"><Relationship Id="rId2" Type="http://schemas.openxmlformats.org/officeDocument/2006/relationships/slide" Target="../slides/slide207.xml"/><Relationship Id="rId1" Type="http://schemas.openxmlformats.org/officeDocument/2006/relationships/notesMaster" Target="../notesMasters/notesMaster1.xml"/></Relationships>
</file>

<file path=ppt/notesSlides/_rels/notesSlide208.xml.rels><?xml version="1.0" encoding="UTF-8" standalone="yes"?>
<Relationships xmlns="http://schemas.openxmlformats.org/package/2006/relationships"><Relationship Id="rId2" Type="http://schemas.openxmlformats.org/officeDocument/2006/relationships/slide" Target="../slides/slide208.xml"/><Relationship Id="rId1" Type="http://schemas.openxmlformats.org/officeDocument/2006/relationships/notesMaster" Target="../notesMasters/notesMaster1.xml"/></Relationships>
</file>

<file path=ppt/notesSlides/_rels/notesSlide209.xml.rels><?xml version="1.0" encoding="UTF-8" standalone="yes"?>
<Relationships xmlns="http://schemas.openxmlformats.org/package/2006/relationships"><Relationship Id="rId2" Type="http://schemas.openxmlformats.org/officeDocument/2006/relationships/slide" Target="../slides/slide209.xml"/><Relationship Id="rId1" Type="http://schemas.openxmlformats.org/officeDocument/2006/relationships/notesMaster" Target="../notesMasters/notesMaster1.xml"/></Relationships>
</file>

<file path=ppt/notesSlides/_rels/notesSlide210.xml.rels><?xml version="1.0" encoding="UTF-8" standalone="yes"?>
<Relationships xmlns="http://schemas.openxmlformats.org/package/2006/relationships"><Relationship Id="rId2" Type="http://schemas.openxmlformats.org/officeDocument/2006/relationships/slide" Target="../slides/slide210.xml"/><Relationship Id="rId1" Type="http://schemas.openxmlformats.org/officeDocument/2006/relationships/notesMaster" Target="../notesMasters/notesMaster1.xml"/></Relationships>
</file>

<file path=ppt/notesSlides/_rels/notesSlide211.xml.rels><?xml version="1.0" encoding="UTF-8" standalone="yes"?>
<Relationships xmlns="http://schemas.openxmlformats.org/package/2006/relationships"><Relationship Id="rId2" Type="http://schemas.openxmlformats.org/officeDocument/2006/relationships/slide" Target="../slides/slide211.xml"/><Relationship Id="rId1" Type="http://schemas.openxmlformats.org/officeDocument/2006/relationships/notesMaster" Target="../notesMasters/notesMaster1.xml"/></Relationships>
</file>

<file path=ppt/notesSlides/_rels/notesSlide212.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213.xml.rels><?xml version="1.0" encoding="UTF-8" standalone="yes"?>
<Relationships xmlns="http://schemas.openxmlformats.org/package/2006/relationships"><Relationship Id="rId2" Type="http://schemas.openxmlformats.org/officeDocument/2006/relationships/slide" Target="../slides/slide2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a:p>
        </p:txBody>
      </p:sp>
      <p:sp>
        <p:nvSpPr>
          <p:cNvPr id="4" name="Номер слайда 3"/>
          <p:cNvSpPr>
            <a:spLocks noGrp="1"/>
          </p:cNvSpPr>
          <p:nvPr>
            <p:ph type="sldNum" sz="quarter" idx="10"/>
          </p:nvPr>
        </p:nvSpPr>
        <p:spPr/>
        <p:txBody>
          <a:bodyPr/>
          <a:lstStyle/>
          <a:p>
            <a:pPr>
              <a:defRPr/>
            </a:pPr>
            <a:fld id="{826F3121-9A2D-4F69-9DB4-B827D545D97A}" type="slidenum">
              <a:rPr lang="ru-RU" smtClean="0"/>
              <a:pPr>
                <a:defRPr/>
              </a:pPr>
              <a:t>1</a:t>
            </a:fld>
            <a:endParaRPr lang="ru-RU"/>
          </a:p>
        </p:txBody>
      </p:sp>
    </p:spTree>
    <p:extLst>
      <p:ext uri="{BB962C8B-B14F-4D97-AF65-F5344CB8AC3E}">
        <p14:creationId xmlns:p14="http://schemas.microsoft.com/office/powerpoint/2010/main" xmlns="" val="3632113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2</a:t>
            </a:fld>
            <a:endParaRPr lang="ru-RU" sz="1200"/>
          </a:p>
        </p:txBody>
      </p:sp>
    </p:spTree>
    <p:extLst>
      <p:ext uri="{BB962C8B-B14F-4D97-AF65-F5344CB8AC3E}">
        <p14:creationId xmlns:p14="http://schemas.microsoft.com/office/powerpoint/2010/main" xmlns="" val="2901385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3</a:t>
            </a:fld>
            <a:endParaRPr lang="ru-RU" sz="1200"/>
          </a:p>
        </p:txBody>
      </p:sp>
    </p:spTree>
    <p:extLst>
      <p:ext uri="{BB962C8B-B14F-4D97-AF65-F5344CB8AC3E}">
        <p14:creationId xmlns:p14="http://schemas.microsoft.com/office/powerpoint/2010/main" xmlns="" val="2554052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704072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704072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356942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390148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3522515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7431341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5826218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11</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0001807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213325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5826218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8554319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15</a:t>
            </a:fld>
            <a:endParaRPr lang="ru-RU" sz="1200"/>
          </a:p>
        </p:txBody>
      </p:sp>
    </p:spTree>
    <p:extLst>
      <p:ext uri="{BB962C8B-B14F-4D97-AF65-F5344CB8AC3E}">
        <p14:creationId xmlns:p14="http://schemas.microsoft.com/office/powerpoint/2010/main" xmlns="" val="38752234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2949280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9211450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3081983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9585750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0795532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21</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9097508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9490416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4178550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9412227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9412227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9412227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9412227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19927210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8050811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30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9412227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31</a:t>
            </a:fld>
            <a:endParaRPr lang="ru-RU" sz="1200"/>
          </a:p>
        </p:txBody>
      </p:sp>
    </p:spTree>
    <p:extLst>
      <p:ext uri="{BB962C8B-B14F-4D97-AF65-F5344CB8AC3E}">
        <p14:creationId xmlns:p14="http://schemas.microsoft.com/office/powerpoint/2010/main" xmlns="" val="19382303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32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6391450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33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6400400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34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02984563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35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18574770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36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0561471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37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0561471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38</a:t>
            </a:fld>
            <a:endParaRPr lang="ru-RU" sz="1200"/>
          </a:p>
        </p:txBody>
      </p:sp>
    </p:spTree>
    <p:extLst>
      <p:ext uri="{BB962C8B-B14F-4D97-AF65-F5344CB8AC3E}">
        <p14:creationId xmlns:p14="http://schemas.microsoft.com/office/powerpoint/2010/main" xmlns="" val="29502786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39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31628012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40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03080488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41</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31628012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42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31628012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43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03080488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44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31628012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45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03080488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46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07126432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47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35137186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48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96150485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49</a:t>
            </a:fld>
            <a:endParaRPr lang="ru-RU" sz="1200"/>
          </a:p>
        </p:txBody>
      </p:sp>
    </p:spTree>
    <p:extLst>
      <p:ext uri="{BB962C8B-B14F-4D97-AF65-F5344CB8AC3E}">
        <p14:creationId xmlns:p14="http://schemas.microsoft.com/office/powerpoint/2010/main" xmlns="" val="95970656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50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47230127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51</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78133902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52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47230127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53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06490010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54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71555501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55</a:t>
            </a:fld>
            <a:endParaRPr lang="ru-RU" sz="1200"/>
          </a:p>
        </p:txBody>
      </p:sp>
    </p:spTree>
    <p:extLst>
      <p:ext uri="{BB962C8B-B14F-4D97-AF65-F5344CB8AC3E}">
        <p14:creationId xmlns:p14="http://schemas.microsoft.com/office/powerpoint/2010/main" xmlns="" val="247351657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56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07884711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57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07884711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58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07884711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59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07884711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60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07884711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61</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07884711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62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07884711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63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07884711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64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07884711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65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07884711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66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07884711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67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07884711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68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07884711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69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07884711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70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078847112"/>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71</a:t>
            </a:fld>
            <a:endParaRPr lang="ru-RU" sz="1200"/>
          </a:p>
        </p:txBody>
      </p:sp>
    </p:spTree>
    <p:extLst>
      <p:ext uri="{BB962C8B-B14F-4D97-AF65-F5344CB8AC3E}">
        <p14:creationId xmlns:p14="http://schemas.microsoft.com/office/powerpoint/2010/main" xmlns="" val="2086428077"/>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72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56185918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73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56185918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74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561859188"/>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75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561859188"/>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76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561859188"/>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77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56185918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78</a:t>
            </a:fld>
            <a:endParaRPr lang="ru-RU" sz="1200"/>
          </a:p>
        </p:txBody>
      </p:sp>
    </p:spTree>
    <p:extLst>
      <p:ext uri="{BB962C8B-B14F-4D97-AF65-F5344CB8AC3E}">
        <p14:creationId xmlns:p14="http://schemas.microsoft.com/office/powerpoint/2010/main" xmlns="" val="2891201129"/>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79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587627114"/>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80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587627114"/>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81</a:t>
            </a:fld>
            <a:endParaRPr lang="ru-RU" sz="1200"/>
          </a:p>
        </p:txBody>
      </p:sp>
    </p:spTree>
    <p:extLst>
      <p:ext uri="{BB962C8B-B14F-4D97-AF65-F5344CB8AC3E}">
        <p14:creationId xmlns:p14="http://schemas.microsoft.com/office/powerpoint/2010/main" xmlns="" val="2554052390"/>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82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704072325"/>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83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704072325"/>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84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704072325"/>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85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704072325"/>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86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704072325"/>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87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704072325"/>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88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704072325"/>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89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704072325"/>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90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704072325"/>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91</a:t>
            </a:fld>
            <a:endParaRPr lang="ru-RU" sz="1200"/>
          </a:p>
        </p:txBody>
      </p:sp>
    </p:spTree>
    <p:extLst>
      <p:ext uri="{BB962C8B-B14F-4D97-AF65-F5344CB8AC3E}">
        <p14:creationId xmlns:p14="http://schemas.microsoft.com/office/powerpoint/2010/main" xmlns="" val="959706567"/>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92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715555014"/>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93</a:t>
            </a:fld>
            <a:endParaRPr lang="ru-RU" sz="1200"/>
          </a:p>
        </p:txBody>
      </p:sp>
    </p:spTree>
    <p:extLst>
      <p:ext uri="{BB962C8B-B14F-4D97-AF65-F5344CB8AC3E}">
        <p14:creationId xmlns:p14="http://schemas.microsoft.com/office/powerpoint/2010/main" xmlns="" val="2554052390"/>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94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704072325"/>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95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869284844"/>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96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151240616"/>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97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692832140"/>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98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356942867"/>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99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777705495"/>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100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356942867"/>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101</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674462675"/>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102</a:t>
            </a:fld>
            <a:endParaRPr lang="ru-RU" sz="1200"/>
          </a:p>
        </p:txBody>
      </p:sp>
    </p:spTree>
    <p:extLst>
      <p:ext uri="{BB962C8B-B14F-4D97-AF65-F5344CB8AC3E}">
        <p14:creationId xmlns:p14="http://schemas.microsoft.com/office/powerpoint/2010/main" xmlns="" val="3875223459"/>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103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941222742"/>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104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52456068"/>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105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15395902"/>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106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323597917"/>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107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628206233"/>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108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930453338"/>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109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055760700"/>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110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233378306"/>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111</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574749582"/>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112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569358819"/>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113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99347593"/>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114</a:t>
            </a:fld>
            <a:endParaRPr lang="ru-RU" sz="1200"/>
          </a:p>
        </p:txBody>
      </p:sp>
    </p:spTree>
    <p:extLst>
      <p:ext uri="{BB962C8B-B14F-4D97-AF65-F5344CB8AC3E}">
        <p14:creationId xmlns:p14="http://schemas.microsoft.com/office/powerpoint/2010/main" xmlns="" val="1938230367"/>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115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639145074"/>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116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639145074"/>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117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639145074"/>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118</a:t>
            </a:fld>
            <a:endParaRPr lang="ru-RU" sz="1200"/>
          </a:p>
        </p:txBody>
      </p:sp>
    </p:spTree>
    <p:extLst>
      <p:ext uri="{BB962C8B-B14F-4D97-AF65-F5344CB8AC3E}">
        <p14:creationId xmlns:p14="http://schemas.microsoft.com/office/powerpoint/2010/main" xmlns="" val="295027868"/>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119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796511217"/>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120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513146583"/>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121</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422299993"/>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122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316280120"/>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123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74097092"/>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124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318024079"/>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125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981892929"/>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126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422299993"/>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127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422299993"/>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128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422299993"/>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129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917633639"/>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130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62814692"/>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131</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782228222"/>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132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388986808"/>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133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682073393"/>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134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316280120"/>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135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001361519"/>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136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534155095"/>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137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738373530"/>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138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618255231"/>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139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638371577"/>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140</a:t>
            </a:fld>
            <a:endParaRPr lang="ru-RU" sz="1200"/>
          </a:p>
        </p:txBody>
      </p:sp>
    </p:spTree>
    <p:extLst>
      <p:ext uri="{BB962C8B-B14F-4D97-AF65-F5344CB8AC3E}">
        <p14:creationId xmlns:p14="http://schemas.microsoft.com/office/powerpoint/2010/main" xmlns="" val="2473516575"/>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141</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275578292"/>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142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275578292"/>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143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275578292"/>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144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275578292"/>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145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275578292"/>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146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275578292"/>
      </p:ext>
    </p:extLst>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147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275578292"/>
      </p:ext>
    </p:extLst>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148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275578292"/>
      </p:ext>
    </p:extLst>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149</a:t>
            </a:fld>
            <a:endParaRPr lang="ru-RU" sz="1200"/>
          </a:p>
        </p:txBody>
      </p:sp>
    </p:spTree>
    <p:extLst>
      <p:ext uri="{BB962C8B-B14F-4D97-AF65-F5344CB8AC3E}">
        <p14:creationId xmlns:p14="http://schemas.microsoft.com/office/powerpoint/2010/main" xmlns="" val="2086428077"/>
      </p:ext>
    </p:extLst>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150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561859188"/>
      </p:ext>
    </p:extLst>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151</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561859188"/>
      </p:ext>
    </p:extLst>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152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356942867"/>
      </p:ext>
    </p:extLst>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153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704072325"/>
      </p:ext>
    </p:extLst>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154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303812714"/>
      </p:ext>
    </p:extLst>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155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150760093"/>
      </p:ext>
    </p:extLst>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156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253560075"/>
      </p:ext>
    </p:extLst>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157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202427591"/>
      </p:ext>
    </p:extLst>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158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561859188"/>
      </p:ext>
    </p:extLst>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159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487092804"/>
      </p:ext>
    </p:extLst>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160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729744197"/>
      </p:ext>
    </p:extLst>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161</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553717494"/>
      </p:ext>
    </p:extLst>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162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353190617"/>
      </p:ext>
    </p:extLst>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163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065896612"/>
      </p:ext>
    </p:extLst>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164</a:t>
            </a:fld>
            <a:endParaRPr lang="ru-RU" sz="1200"/>
          </a:p>
        </p:txBody>
      </p:sp>
    </p:spTree>
    <p:extLst>
      <p:ext uri="{BB962C8B-B14F-4D97-AF65-F5344CB8AC3E}">
        <p14:creationId xmlns:p14="http://schemas.microsoft.com/office/powerpoint/2010/main" xmlns="" val="1950404051"/>
      </p:ext>
    </p:extLst>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165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048467206"/>
      </p:ext>
    </p:extLst>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166</a:t>
            </a:fld>
            <a:endParaRPr lang="ru-RU" sz="1200"/>
          </a:p>
        </p:txBody>
      </p:sp>
    </p:spTree>
    <p:extLst>
      <p:ext uri="{BB962C8B-B14F-4D97-AF65-F5344CB8AC3E}">
        <p14:creationId xmlns:p14="http://schemas.microsoft.com/office/powerpoint/2010/main" xmlns="" val="440378645"/>
      </p:ext>
    </p:extLst>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167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788420277"/>
      </p:ext>
    </p:extLst>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168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824573075"/>
      </p:ext>
    </p:extLst>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169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981464534"/>
      </p:ext>
    </p:extLst>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170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849704592"/>
      </p:ext>
    </p:extLst>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171</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648037887"/>
      </p:ext>
    </p:extLst>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172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743703934"/>
      </p:ext>
    </p:extLst>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173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523157374"/>
      </p:ext>
    </p:extLst>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174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584048601"/>
      </p:ext>
    </p:extLst>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175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87850355"/>
      </p:ext>
    </p:extLst>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176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191359482"/>
      </p:ext>
    </p:extLst>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177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831610750"/>
      </p:ext>
    </p:extLst>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178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206051046"/>
      </p:ext>
    </p:extLst>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179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898252526"/>
      </p:ext>
    </p:extLst>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180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96867380"/>
      </p:ext>
    </p:extLst>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181</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695228300"/>
      </p:ext>
    </p:extLst>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182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931348258"/>
      </p:ext>
    </p:extLst>
  </p:cSld>
  <p:clrMapOvr>
    <a:masterClrMapping/>
  </p:clrMapOvr>
</p:notes>
</file>

<file path=ppt/notesSlides/notesSlide1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183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105237565"/>
      </p:ext>
    </p:extLst>
  </p:cSld>
  <p:clrMapOvr>
    <a:masterClrMapping/>
  </p:clrMapOvr>
</p:notes>
</file>

<file path=ppt/notesSlides/notesSlide1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184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997435319"/>
      </p:ext>
    </p:extLst>
  </p:cSld>
  <p:clrMapOvr>
    <a:masterClrMapping/>
  </p:clrMapOvr>
</p:notes>
</file>

<file path=ppt/notesSlides/notesSlide1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185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027235052"/>
      </p:ext>
    </p:extLst>
  </p:cSld>
  <p:clrMapOvr>
    <a:masterClrMapping/>
  </p:clrMapOvr>
</p:notes>
</file>

<file path=ppt/notesSlides/notesSlide1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186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807958098"/>
      </p:ext>
    </p:extLst>
  </p:cSld>
  <p:clrMapOvr>
    <a:masterClrMapping/>
  </p:clrMapOvr>
</p:notes>
</file>

<file path=ppt/notesSlides/notesSlide1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187</a:t>
            </a:fld>
            <a:endParaRPr lang="ru-RU" sz="1200"/>
          </a:p>
        </p:txBody>
      </p:sp>
    </p:spTree>
    <p:extLst>
      <p:ext uri="{BB962C8B-B14F-4D97-AF65-F5344CB8AC3E}">
        <p14:creationId xmlns:p14="http://schemas.microsoft.com/office/powerpoint/2010/main" xmlns="" val="1856340964"/>
      </p:ext>
    </p:extLst>
  </p:cSld>
  <p:clrMapOvr>
    <a:masterClrMapping/>
  </p:clrMapOvr>
</p:notes>
</file>

<file path=ppt/notesSlides/notesSlide1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188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901681995"/>
      </p:ext>
    </p:extLst>
  </p:cSld>
  <p:clrMapOvr>
    <a:masterClrMapping/>
  </p:clrMapOvr>
</p:notes>
</file>

<file path=ppt/notesSlides/notesSlide1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189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898339939"/>
      </p:ext>
    </p:extLst>
  </p:cSld>
  <p:clrMapOvr>
    <a:masterClrMapping/>
  </p:clrMapOvr>
</p:notes>
</file>

<file path=ppt/notesSlides/notesSlide1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190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36399093"/>
      </p:ext>
    </p:extLst>
  </p:cSld>
  <p:clrMapOvr>
    <a:masterClrMapping/>
  </p:clrMapOvr>
</p:notes>
</file>

<file path=ppt/notesSlides/notesSlide1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191</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819240057"/>
      </p:ext>
    </p:extLst>
  </p:cSld>
  <p:clrMapOvr>
    <a:masterClrMapping/>
  </p:clrMapOvr>
</p:notes>
</file>

<file path=ppt/notesSlides/notesSlide1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a:p>
        </p:txBody>
      </p:sp>
      <p:sp>
        <p:nvSpPr>
          <p:cNvPr id="4" name="Номер слайда 3"/>
          <p:cNvSpPr>
            <a:spLocks noGrp="1"/>
          </p:cNvSpPr>
          <p:nvPr>
            <p:ph type="sldNum" sz="quarter" idx="10"/>
          </p:nvPr>
        </p:nvSpPr>
        <p:spPr/>
        <p:txBody>
          <a:bodyPr/>
          <a:lstStyle/>
          <a:p>
            <a:pPr>
              <a:defRPr/>
            </a:pPr>
            <a:fld id="{826F3121-9A2D-4F69-9DB4-B827D545D97A}" type="slidenum">
              <a:rPr lang="ru-RU" smtClean="0"/>
              <a:pPr>
                <a:defRPr/>
              </a:pPr>
              <a:t>192</a:t>
            </a:fld>
            <a:endParaRPr lang="ru-RU"/>
          </a:p>
        </p:txBody>
      </p:sp>
    </p:spTree>
    <p:extLst>
      <p:ext uri="{BB962C8B-B14F-4D97-AF65-F5344CB8AC3E}">
        <p14:creationId xmlns:p14="http://schemas.microsoft.com/office/powerpoint/2010/main" xmlns="" val="3253318825"/>
      </p:ext>
    </p:extLst>
  </p:cSld>
  <p:clrMapOvr>
    <a:masterClrMapping/>
  </p:clrMapOvr>
</p:notes>
</file>

<file path=ppt/notesSlides/notesSlide1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193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094900601"/>
      </p:ext>
    </p:extLst>
  </p:cSld>
  <p:clrMapOvr>
    <a:masterClrMapping/>
  </p:clrMapOvr>
</p:notes>
</file>

<file path=ppt/notesSlides/notesSlide1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194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578507926"/>
      </p:ext>
    </p:extLst>
  </p:cSld>
  <p:clrMapOvr>
    <a:masterClrMapping/>
  </p:clrMapOvr>
</p:notes>
</file>

<file path=ppt/notesSlides/notesSlide1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195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424557943"/>
      </p:ext>
    </p:extLst>
  </p:cSld>
  <p:clrMapOvr>
    <a:masterClrMapping/>
  </p:clrMapOvr>
</p:notes>
</file>

<file path=ppt/notesSlides/notesSlide1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196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936123666"/>
      </p:ext>
    </p:extLst>
  </p:cSld>
  <p:clrMapOvr>
    <a:masterClrMapping/>
  </p:clrMapOvr>
</p:notes>
</file>

<file path=ppt/notesSlides/notesSlide1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197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068773555"/>
      </p:ext>
    </p:extLst>
  </p:cSld>
  <p:clrMapOvr>
    <a:masterClrMapping/>
  </p:clrMapOvr>
</p:notes>
</file>

<file path=ppt/notesSlides/notesSlide1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198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969270061"/>
      </p:ext>
    </p:extLst>
  </p:cSld>
  <p:clrMapOvr>
    <a:masterClrMapping/>
  </p:clrMapOvr>
</p:notes>
</file>

<file path=ppt/notesSlides/notesSlide1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199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394875056"/>
      </p:ext>
    </p:extLst>
  </p:cSld>
  <p:clrMapOvr>
    <a:masterClrMapping/>
  </p:clrMapOvr>
</p:notes>
</file>

<file path=ppt/notesSlides/notesSlide2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200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8543235"/>
      </p:ext>
    </p:extLst>
  </p:cSld>
  <p:clrMapOvr>
    <a:masterClrMapping/>
  </p:clrMapOvr>
</p:notes>
</file>

<file path=ppt/notesSlides/notesSlide2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201</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4190748353"/>
      </p:ext>
    </p:extLst>
  </p:cSld>
  <p:clrMapOvr>
    <a:masterClrMapping/>
  </p:clrMapOvr>
</p:notes>
</file>

<file path=ppt/notesSlides/notesSlide2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202</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81874650"/>
      </p:ext>
    </p:extLst>
  </p:cSld>
  <p:clrMapOvr>
    <a:masterClrMapping/>
  </p:clrMapOvr>
</p:notes>
</file>

<file path=ppt/notesSlides/notesSlide2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203</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483272918"/>
      </p:ext>
    </p:extLst>
  </p:cSld>
  <p:clrMapOvr>
    <a:masterClrMapping/>
  </p:clrMapOvr>
</p:notes>
</file>

<file path=ppt/notesSlides/notesSlide2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204</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506171485"/>
      </p:ext>
    </p:extLst>
  </p:cSld>
  <p:clrMapOvr>
    <a:masterClrMapping/>
  </p:clrMapOvr>
</p:notes>
</file>

<file path=ppt/notesSlides/notesSlide2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205</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137772474"/>
      </p:ext>
    </p:extLst>
  </p:cSld>
  <p:clrMapOvr>
    <a:masterClrMapping/>
  </p:clrMapOvr>
</p:notes>
</file>

<file path=ppt/notesSlides/notesSlide2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206</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222777614"/>
      </p:ext>
    </p:extLst>
  </p:cSld>
  <p:clrMapOvr>
    <a:masterClrMapping/>
  </p:clrMapOvr>
</p:notes>
</file>

<file path=ppt/notesSlides/notesSlide2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207</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2820235538"/>
      </p:ext>
    </p:extLst>
  </p:cSld>
  <p:clrMapOvr>
    <a:masterClrMapping/>
  </p:clrMapOvr>
</p:notes>
</file>

<file path=ppt/notesSlides/notesSlide2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208</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978895093"/>
      </p:ext>
    </p:extLst>
  </p:cSld>
  <p:clrMapOvr>
    <a:masterClrMapping/>
  </p:clrMapOvr>
</p:notes>
</file>

<file path=ppt/notesSlides/notesSlide2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209</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1794195681"/>
      </p:ext>
    </p:extLst>
  </p:cSld>
  <p:clrMapOvr>
    <a:masterClrMapping/>
  </p:clrMapOvr>
</p:notes>
</file>

<file path=ppt/notesSlides/notesSlide2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210</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283812013"/>
      </p:ext>
    </p:extLst>
  </p:cSld>
  <p:clrMapOvr>
    <a:masterClrMapping/>
  </p:clrMapOvr>
</p:notes>
</file>

<file path=ppt/notesSlides/notesSlide2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dirty="0"/>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latin typeface="PF Din Text Comp Pro Light" panose="02000000000000000000" pitchFamily="2" charset="-128"/>
              </a:rPr>
              <a:pPr defTabSz="1004870" fontAlgn="base">
                <a:spcBef>
                  <a:spcPct val="0"/>
                </a:spcBef>
                <a:spcAft>
                  <a:spcPct val="0"/>
                </a:spcAft>
              </a:pPr>
              <a:t>211</a:t>
            </a:fld>
            <a:endParaRPr lang="ru-RU" sz="1200" dirty="0">
              <a:latin typeface="PF Din Text Comp Pro Light" panose="02000000000000000000" pitchFamily="2" charset="-128"/>
            </a:endParaRPr>
          </a:p>
        </p:txBody>
      </p:sp>
    </p:spTree>
    <p:extLst>
      <p:ext uri="{BB962C8B-B14F-4D97-AF65-F5344CB8AC3E}">
        <p14:creationId xmlns:p14="http://schemas.microsoft.com/office/powerpoint/2010/main" xmlns="" val="3402058479"/>
      </p:ext>
    </p:extLst>
  </p:cSld>
  <p:clrMapOvr>
    <a:masterClrMapping/>
  </p:clrMapOvr>
</p:notes>
</file>

<file path=ppt/notesSlides/notesSlide2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Образ слайда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099" name="Заметки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ru-RU"/>
          </a:p>
        </p:txBody>
      </p:sp>
      <p:sp>
        <p:nvSpPr>
          <p:cNvPr id="4100" name="Номер слайда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sz="2000">
                <a:solidFill>
                  <a:schemeClr val="tx1"/>
                </a:solidFill>
                <a:latin typeface="Calibri" pitchFamily="34" charset="0"/>
              </a:defRPr>
            </a:lvl1pPr>
            <a:lvl2pPr marL="742937" indent="-285745">
              <a:defRPr sz="2000">
                <a:solidFill>
                  <a:schemeClr val="tx1"/>
                </a:solidFill>
                <a:latin typeface="Calibri" pitchFamily="34" charset="0"/>
              </a:defRPr>
            </a:lvl2pPr>
            <a:lvl3pPr marL="1142980" indent="-228596">
              <a:defRPr sz="2000">
                <a:solidFill>
                  <a:schemeClr val="tx1"/>
                </a:solidFill>
                <a:latin typeface="Calibri" pitchFamily="34" charset="0"/>
              </a:defRPr>
            </a:lvl3pPr>
            <a:lvl4pPr marL="1600171" indent="-228596">
              <a:defRPr sz="2000">
                <a:solidFill>
                  <a:schemeClr val="tx1"/>
                </a:solidFill>
                <a:latin typeface="Calibri" pitchFamily="34" charset="0"/>
              </a:defRPr>
            </a:lvl4pPr>
            <a:lvl5pPr marL="2057364" indent="-228596">
              <a:defRPr sz="2000">
                <a:solidFill>
                  <a:schemeClr val="tx1"/>
                </a:solidFill>
                <a:latin typeface="Calibri" pitchFamily="34" charset="0"/>
              </a:defRPr>
            </a:lvl5pPr>
            <a:lvl6pPr marL="2514555" indent="-228596" defTabSz="1004870" fontAlgn="base">
              <a:spcBef>
                <a:spcPct val="0"/>
              </a:spcBef>
              <a:spcAft>
                <a:spcPct val="0"/>
              </a:spcAft>
              <a:defRPr sz="2000">
                <a:solidFill>
                  <a:schemeClr val="tx1"/>
                </a:solidFill>
                <a:latin typeface="Calibri" pitchFamily="34" charset="0"/>
              </a:defRPr>
            </a:lvl6pPr>
            <a:lvl7pPr marL="2971748" indent="-228596" defTabSz="1004870" fontAlgn="base">
              <a:spcBef>
                <a:spcPct val="0"/>
              </a:spcBef>
              <a:spcAft>
                <a:spcPct val="0"/>
              </a:spcAft>
              <a:defRPr sz="2000">
                <a:solidFill>
                  <a:schemeClr val="tx1"/>
                </a:solidFill>
                <a:latin typeface="Calibri" pitchFamily="34" charset="0"/>
              </a:defRPr>
            </a:lvl7pPr>
            <a:lvl8pPr marL="3428939" indent="-228596" defTabSz="1004870" fontAlgn="base">
              <a:spcBef>
                <a:spcPct val="0"/>
              </a:spcBef>
              <a:spcAft>
                <a:spcPct val="0"/>
              </a:spcAft>
              <a:defRPr sz="2000">
                <a:solidFill>
                  <a:schemeClr val="tx1"/>
                </a:solidFill>
                <a:latin typeface="Calibri" pitchFamily="34" charset="0"/>
              </a:defRPr>
            </a:lvl8pPr>
            <a:lvl9pPr marL="3886132" indent="-228596" defTabSz="1004870" fontAlgn="base">
              <a:spcBef>
                <a:spcPct val="0"/>
              </a:spcBef>
              <a:spcAft>
                <a:spcPct val="0"/>
              </a:spcAft>
              <a:defRPr sz="2000">
                <a:solidFill>
                  <a:schemeClr val="tx1"/>
                </a:solidFill>
                <a:latin typeface="Calibri" pitchFamily="34" charset="0"/>
              </a:defRPr>
            </a:lvl9pPr>
          </a:lstStyle>
          <a:p>
            <a:pPr defTabSz="1004870" fontAlgn="base">
              <a:spcBef>
                <a:spcPct val="0"/>
              </a:spcBef>
              <a:spcAft>
                <a:spcPct val="0"/>
              </a:spcAft>
            </a:pPr>
            <a:fld id="{32790BAA-EFA1-441A-8D13-CCED738BB7DA}" type="slidenum">
              <a:rPr lang="ru-RU" sz="1200"/>
              <a:pPr defTabSz="1004870" fontAlgn="base">
                <a:spcBef>
                  <a:spcPct val="0"/>
                </a:spcBef>
                <a:spcAft>
                  <a:spcPct val="0"/>
                </a:spcAft>
              </a:pPr>
              <a:t>212</a:t>
            </a:fld>
            <a:endParaRPr lang="ru-RU" sz="1200"/>
          </a:p>
        </p:txBody>
      </p:sp>
    </p:spTree>
    <p:extLst>
      <p:ext uri="{BB962C8B-B14F-4D97-AF65-F5344CB8AC3E}">
        <p14:creationId xmlns:p14="http://schemas.microsoft.com/office/powerpoint/2010/main" xmlns="" val="1036001138"/>
      </p:ext>
    </p:extLst>
  </p:cSld>
  <p:clrMapOvr>
    <a:masterClrMapping/>
  </p:clrMapOvr>
</p:notes>
</file>

<file path=ppt/notesSlides/notesSlide2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a:p>
        </p:txBody>
      </p:sp>
      <p:sp>
        <p:nvSpPr>
          <p:cNvPr id="4" name="Номер слайда 3"/>
          <p:cNvSpPr>
            <a:spLocks noGrp="1"/>
          </p:cNvSpPr>
          <p:nvPr>
            <p:ph type="sldNum" sz="quarter" idx="10"/>
          </p:nvPr>
        </p:nvSpPr>
        <p:spPr/>
        <p:txBody>
          <a:bodyPr/>
          <a:lstStyle/>
          <a:p>
            <a:pPr>
              <a:defRPr/>
            </a:pPr>
            <a:fld id="{826F3121-9A2D-4F69-9DB4-B827D545D97A}" type="slidenum">
              <a:rPr lang="ru-RU" smtClean="0"/>
              <a:pPr>
                <a:defRPr/>
              </a:pPr>
              <a:t>213</a:t>
            </a:fld>
            <a:endParaRPr lang="ru-RU"/>
          </a:p>
        </p:txBody>
      </p:sp>
    </p:spTree>
    <p:extLst>
      <p:ext uri="{BB962C8B-B14F-4D97-AF65-F5344CB8AC3E}">
        <p14:creationId xmlns:p14="http://schemas.microsoft.com/office/powerpoint/2010/main" xmlns="" val="2035357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Заголовок и объект">
    <p:spTree>
      <p:nvGrpSpPr>
        <p:cNvPr id="1" name=""/>
        <p:cNvGrpSpPr/>
        <p:nvPr/>
      </p:nvGrpSpPr>
      <p:grpSpPr>
        <a:xfrm>
          <a:off x="0" y="0"/>
          <a:ext cx="0" cy="0"/>
          <a:chOff x="0" y="0"/>
          <a:chExt cx="0" cy="0"/>
        </a:xfrm>
      </p:grpSpPr>
      <p:sp>
        <p:nvSpPr>
          <p:cNvPr id="7" name="Номер слайда 5"/>
          <p:cNvSpPr>
            <a:spLocks noGrp="1"/>
          </p:cNvSpPr>
          <p:nvPr>
            <p:ph type="sldNum" sz="quarter" idx="4"/>
          </p:nvPr>
        </p:nvSpPr>
        <p:spPr>
          <a:xfrm>
            <a:off x="8083004" y="7168457"/>
            <a:ext cx="2406650" cy="401637"/>
          </a:xfrm>
          <a:prstGeom prst="rect">
            <a:avLst/>
          </a:prstGeom>
        </p:spPr>
        <p:txBody>
          <a:bodyPr vert="horz" lIns="91440" tIns="45720" rIns="91440" bIns="45720" rtlCol="0" anchor="ctr"/>
          <a:lstStyle>
            <a:lvl1pPr marL="6350" algn="r" defTabSz="1004869" rtl="0" fontAlgn="base">
              <a:spcBef>
                <a:spcPct val="0"/>
              </a:spcBef>
              <a:spcAft>
                <a:spcPts val="838"/>
              </a:spcAft>
              <a:defRPr lang="ru-RU" sz="1600" kern="1200" smtClean="0">
                <a:solidFill>
                  <a:schemeClr val="tx1">
                    <a:lumMod val="75000"/>
                    <a:lumOff val="25000"/>
                  </a:schemeClr>
                </a:solidFill>
                <a:latin typeface="PF Din Text Comp Pro" pitchFamily="2" charset="0"/>
                <a:ea typeface="+mn-ea"/>
                <a:cs typeface="Arial" charset="0"/>
              </a:defRPr>
            </a:lvl1pPr>
          </a:lstStyle>
          <a:p>
            <a:pPr>
              <a:defRPr/>
            </a:pPr>
            <a:fld id="{9AF699B7-5D17-48FF-BC01-1DD0F78AA3DC}" type="slidenum">
              <a:rPr lang="ru-RU" smtClean="0"/>
              <a:pPr>
                <a:defRPr/>
              </a:pPr>
              <a:t>‹#›</a:t>
            </a:fld>
            <a:endParaRPr lang="ru-RU" dirty="0"/>
          </a:p>
        </p:txBody>
      </p:sp>
    </p:spTree>
    <p:extLst>
      <p:ext uri="{BB962C8B-B14F-4D97-AF65-F5344CB8AC3E}">
        <p14:creationId xmlns:p14="http://schemas.microsoft.com/office/powerpoint/2010/main" xmlns="" val="2011327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1_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534989" y="303214"/>
            <a:ext cx="9623425" cy="1260475"/>
          </a:xfrm>
          <a:prstGeom prst="rect">
            <a:avLst/>
          </a:prstGeom>
        </p:spPr>
        <p:txBody>
          <a:bodyPr/>
          <a:lstStyle/>
          <a:p>
            <a:r>
              <a:rPr lang="ru-RU"/>
              <a:t>Образец заголовка</a:t>
            </a:r>
          </a:p>
        </p:txBody>
      </p:sp>
      <p:sp>
        <p:nvSpPr>
          <p:cNvPr id="3" name="Объект 2"/>
          <p:cNvSpPr>
            <a:spLocks noGrp="1"/>
          </p:cNvSpPr>
          <p:nvPr>
            <p:ph idx="1"/>
          </p:nvPr>
        </p:nvSpPr>
        <p:spPr>
          <a:xfrm>
            <a:off x="534989" y="1763713"/>
            <a:ext cx="9623425" cy="4991100"/>
          </a:xfrm>
          <a:prstGeom prst="rect">
            <a:avLst/>
          </a:prstGeo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Нижний колонтитул 4"/>
          <p:cNvSpPr>
            <a:spLocks noGrp="1"/>
          </p:cNvSpPr>
          <p:nvPr>
            <p:ph type="ftr" sz="quarter" idx="11"/>
          </p:nvPr>
        </p:nvSpPr>
        <p:spPr>
          <a:xfrm>
            <a:off x="3652839" y="7008814"/>
            <a:ext cx="3387725" cy="401637"/>
          </a:xfrm>
          <a:prstGeom prst="rect">
            <a:avLst/>
          </a:prstGeom>
        </p:spPr>
        <p:txBody>
          <a:bodyPr/>
          <a:lstStyle/>
          <a:p>
            <a:pPr>
              <a:defRPr/>
            </a:pPr>
            <a:endParaRPr lang="ru-RU"/>
          </a:p>
        </p:txBody>
      </p:sp>
      <p:sp>
        <p:nvSpPr>
          <p:cNvPr id="6" name="Номер слайда 5"/>
          <p:cNvSpPr>
            <a:spLocks noGrp="1"/>
          </p:cNvSpPr>
          <p:nvPr>
            <p:ph type="sldNum" sz="quarter" idx="12"/>
          </p:nvPr>
        </p:nvSpPr>
        <p:spPr>
          <a:xfrm>
            <a:off x="8167507" y="7145636"/>
            <a:ext cx="2495550" cy="401637"/>
          </a:xfrm>
        </p:spPr>
        <p:txBody>
          <a:bodyPr/>
          <a:lstStyle/>
          <a:p>
            <a:pPr>
              <a:defRPr/>
            </a:pPr>
            <a:fld id="{E72DD7CC-16F2-4B53-91CF-950B75248BB1}" type="slidenum">
              <a:rPr lang="ru-RU" smtClean="0"/>
              <a:pPr>
                <a:defRPr/>
              </a:pPr>
              <a:t>‹#›</a:t>
            </a:fld>
            <a:endParaRPr lang="ru-RU"/>
          </a:p>
        </p:txBody>
      </p:sp>
    </p:spTree>
    <p:extLst>
      <p:ext uri="{BB962C8B-B14F-4D97-AF65-F5344CB8AC3E}">
        <p14:creationId xmlns:p14="http://schemas.microsoft.com/office/powerpoint/2010/main" xmlns="" val="229195493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Прямоугольник 9"/>
          <p:cNvSpPr>
            <a:spLocks noChangeArrowheads="1"/>
          </p:cNvSpPr>
          <p:nvPr userDrawn="1"/>
        </p:nvSpPr>
        <p:spPr bwMode="auto">
          <a:xfrm>
            <a:off x="3384000" y="7272000"/>
            <a:ext cx="6877947" cy="2616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38" tIns="45719" rIns="91438" bIns="45719">
            <a:spAutoFit/>
          </a:bodyPr>
          <a:lstStyle>
            <a:lvl1pPr marL="6350">
              <a:defRPr sz="2100">
                <a:solidFill>
                  <a:schemeClr val="tx1"/>
                </a:solidFill>
                <a:latin typeface="Calibri" pitchFamily="34" charset="0"/>
              </a:defRPr>
            </a:lvl1pPr>
            <a:lvl2pPr marL="742950" indent="-285750">
              <a:defRPr sz="2100">
                <a:solidFill>
                  <a:schemeClr val="tx1"/>
                </a:solidFill>
                <a:latin typeface="Calibri" pitchFamily="34" charset="0"/>
              </a:defRPr>
            </a:lvl2pPr>
            <a:lvl3pPr marL="1143000" indent="-228600">
              <a:defRPr sz="2100">
                <a:solidFill>
                  <a:schemeClr val="tx1"/>
                </a:solidFill>
                <a:latin typeface="Calibri" pitchFamily="34" charset="0"/>
              </a:defRPr>
            </a:lvl3pPr>
            <a:lvl4pPr marL="1600200" indent="-228600">
              <a:defRPr sz="2100">
                <a:solidFill>
                  <a:schemeClr val="tx1"/>
                </a:solidFill>
                <a:latin typeface="Calibri" pitchFamily="34" charset="0"/>
              </a:defRPr>
            </a:lvl4pPr>
            <a:lvl5pPr marL="2057400" indent="-228600">
              <a:defRPr sz="2100">
                <a:solidFill>
                  <a:schemeClr val="tx1"/>
                </a:solidFill>
                <a:latin typeface="Calibri" pitchFamily="34" charset="0"/>
              </a:defRPr>
            </a:lvl5pPr>
            <a:lvl6pPr marL="2514600" indent="-228600" defTabSz="1076325" eaLnBrk="0" fontAlgn="base" hangingPunct="0">
              <a:spcBef>
                <a:spcPct val="0"/>
              </a:spcBef>
              <a:spcAft>
                <a:spcPct val="0"/>
              </a:spcAft>
              <a:defRPr sz="2100">
                <a:solidFill>
                  <a:schemeClr val="tx1"/>
                </a:solidFill>
                <a:latin typeface="Calibri" pitchFamily="34" charset="0"/>
              </a:defRPr>
            </a:lvl6pPr>
            <a:lvl7pPr marL="2971800" indent="-228600" defTabSz="1076325" eaLnBrk="0" fontAlgn="base" hangingPunct="0">
              <a:spcBef>
                <a:spcPct val="0"/>
              </a:spcBef>
              <a:spcAft>
                <a:spcPct val="0"/>
              </a:spcAft>
              <a:defRPr sz="2100">
                <a:solidFill>
                  <a:schemeClr val="tx1"/>
                </a:solidFill>
                <a:latin typeface="Calibri" pitchFamily="34" charset="0"/>
              </a:defRPr>
            </a:lvl7pPr>
            <a:lvl8pPr marL="3429000" indent="-228600" defTabSz="1076325" eaLnBrk="0" fontAlgn="base" hangingPunct="0">
              <a:spcBef>
                <a:spcPct val="0"/>
              </a:spcBef>
              <a:spcAft>
                <a:spcPct val="0"/>
              </a:spcAft>
              <a:defRPr sz="2100">
                <a:solidFill>
                  <a:schemeClr val="tx1"/>
                </a:solidFill>
                <a:latin typeface="Calibri" pitchFamily="34" charset="0"/>
              </a:defRPr>
            </a:lvl8pPr>
            <a:lvl9pPr marL="3886200" indent="-228600" defTabSz="1076325" eaLnBrk="0" fontAlgn="base" hangingPunct="0">
              <a:spcBef>
                <a:spcPct val="0"/>
              </a:spcBef>
              <a:spcAft>
                <a:spcPct val="0"/>
              </a:spcAft>
              <a:defRPr sz="2100">
                <a:solidFill>
                  <a:schemeClr val="tx1"/>
                </a:solidFill>
                <a:latin typeface="Calibri" pitchFamily="34" charset="0"/>
              </a:defRPr>
            </a:lvl9pPr>
          </a:lstStyle>
          <a:p>
            <a:pPr algn="r">
              <a:spcAft>
                <a:spcPts val="838"/>
              </a:spcAft>
            </a:pPr>
            <a:r>
              <a:rPr lang="ru-RU" sz="1100" dirty="0">
                <a:solidFill>
                  <a:schemeClr val="tx1">
                    <a:lumMod val="50000"/>
                    <a:lumOff val="50000"/>
                  </a:schemeClr>
                </a:solidFill>
                <a:latin typeface="PF Din Text Comp Pro" pitchFamily="2" charset="0"/>
              </a:rPr>
              <a:t>Мастер-план развития муниципального образования город Волхов </a:t>
            </a:r>
            <a:r>
              <a:rPr lang="ru-RU" sz="1100" dirty="0" err="1">
                <a:solidFill>
                  <a:schemeClr val="tx1">
                    <a:lumMod val="50000"/>
                    <a:lumOff val="50000"/>
                  </a:schemeClr>
                </a:solidFill>
                <a:latin typeface="PF Din Text Comp Pro" pitchFamily="2" charset="0"/>
              </a:rPr>
              <a:t>Волховского</a:t>
            </a:r>
            <a:r>
              <a:rPr lang="ru-RU" sz="1100" dirty="0">
                <a:solidFill>
                  <a:schemeClr val="tx1">
                    <a:lumMod val="50000"/>
                    <a:lumOff val="50000"/>
                  </a:schemeClr>
                </a:solidFill>
                <a:latin typeface="PF Din Text Comp Pro" pitchFamily="2" charset="0"/>
              </a:rPr>
              <a:t> муниципального района Ленинградской области</a:t>
            </a:r>
          </a:p>
        </p:txBody>
      </p:sp>
      <p:pic>
        <p:nvPicPr>
          <p:cNvPr id="4" name="Рисунок 3"/>
          <p:cNvPicPr>
            <a:picLocks noChangeAspect="1"/>
          </p:cNvPicPr>
          <p:nvPr userDrawn="1"/>
        </p:nvPicPr>
        <p:blipFill>
          <a:blip r:embed="rId4" cstate="print"/>
          <a:stretch>
            <a:fillRect/>
          </a:stretch>
        </p:blipFill>
        <p:spPr>
          <a:xfrm>
            <a:off x="432000" y="7164000"/>
            <a:ext cx="1497642" cy="374371"/>
          </a:xfrm>
          <a:prstGeom prst="rect">
            <a:avLst/>
          </a:prstGeom>
        </p:spPr>
      </p:pic>
      <p:pic>
        <p:nvPicPr>
          <p:cNvPr id="5" name="Рисунок 4"/>
          <p:cNvPicPr>
            <a:picLocks noChangeAspect="1"/>
          </p:cNvPicPr>
          <p:nvPr userDrawn="1"/>
        </p:nvPicPr>
        <p:blipFill>
          <a:blip r:embed="rId5" cstate="print">
            <a:extLst>
              <a:ext uri="{28A0092B-C50C-407E-A947-70E740481C1C}">
                <a14:useLocalDpi xmlns:a14="http://schemas.microsoft.com/office/drawing/2010/main" xmlns="" val="0"/>
              </a:ext>
            </a:extLst>
          </a:blip>
          <a:stretch>
            <a:fillRect/>
          </a:stretch>
        </p:blipFill>
        <p:spPr>
          <a:xfrm>
            <a:off x="1917676" y="7200000"/>
            <a:ext cx="1603095" cy="324000"/>
          </a:xfrm>
          <a:prstGeom prst="rect">
            <a:avLst/>
          </a:prstGeom>
        </p:spPr>
      </p:pic>
      <p:sp>
        <p:nvSpPr>
          <p:cNvPr id="7" name="Номер слайда 5"/>
          <p:cNvSpPr>
            <a:spLocks noGrp="1"/>
          </p:cNvSpPr>
          <p:nvPr>
            <p:ph type="sldNum" sz="quarter" idx="4"/>
          </p:nvPr>
        </p:nvSpPr>
        <p:spPr>
          <a:xfrm>
            <a:off x="8083004" y="7168457"/>
            <a:ext cx="2406650" cy="401637"/>
          </a:xfrm>
          <a:prstGeom prst="rect">
            <a:avLst/>
          </a:prstGeom>
        </p:spPr>
        <p:txBody>
          <a:bodyPr vert="horz" lIns="91440" tIns="45720" rIns="91440" bIns="45720" rtlCol="0" anchor="ctr"/>
          <a:lstStyle>
            <a:lvl1pPr marL="6350" algn="r" defTabSz="1004869" rtl="0" fontAlgn="base">
              <a:spcBef>
                <a:spcPct val="0"/>
              </a:spcBef>
              <a:spcAft>
                <a:spcPts val="838"/>
              </a:spcAft>
              <a:defRPr lang="ru-RU" sz="1600" kern="1200" smtClean="0">
                <a:solidFill>
                  <a:schemeClr val="tx1">
                    <a:lumMod val="75000"/>
                    <a:lumOff val="25000"/>
                  </a:schemeClr>
                </a:solidFill>
                <a:latin typeface="PF Din Text Comp Pro" pitchFamily="2" charset="0"/>
                <a:ea typeface="+mn-ea"/>
                <a:cs typeface="Arial" charset="0"/>
              </a:defRPr>
            </a:lvl1pPr>
          </a:lstStyle>
          <a:p>
            <a:pPr>
              <a:defRPr/>
            </a:pPr>
            <a:fld id="{9AF699B7-5D17-48FF-BC01-1DD0F78AA3DC}" type="slidenum">
              <a:rPr lang="ru-RU" smtClean="0"/>
              <a:pPr>
                <a:defRPr/>
              </a:pPr>
              <a:t>‹#›</a:t>
            </a:fld>
            <a:endParaRPr lang="ru-RU" dirty="0"/>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Lst>
  <p:hf hdr="0" ftr="0" dt="0"/>
  <p:txStyles>
    <p:titleStyle>
      <a:lvl1pPr algn="ctr" defTabSz="1004869" rtl="0" fontAlgn="base">
        <a:spcBef>
          <a:spcPct val="0"/>
        </a:spcBef>
        <a:spcAft>
          <a:spcPct val="0"/>
        </a:spcAft>
        <a:defRPr sz="4800" kern="1200">
          <a:solidFill>
            <a:schemeClr val="tx1"/>
          </a:solidFill>
          <a:latin typeface="+mj-lt"/>
          <a:ea typeface="+mj-ea"/>
          <a:cs typeface="+mj-cs"/>
        </a:defRPr>
      </a:lvl1pPr>
      <a:lvl2pPr algn="ctr" defTabSz="1004869" rtl="0" fontAlgn="base">
        <a:spcBef>
          <a:spcPct val="0"/>
        </a:spcBef>
        <a:spcAft>
          <a:spcPct val="0"/>
        </a:spcAft>
        <a:defRPr sz="4800">
          <a:solidFill>
            <a:schemeClr val="tx1"/>
          </a:solidFill>
          <a:latin typeface="Calibri" pitchFamily="34" charset="0"/>
        </a:defRPr>
      </a:lvl2pPr>
      <a:lvl3pPr algn="ctr" defTabSz="1004869" rtl="0" fontAlgn="base">
        <a:spcBef>
          <a:spcPct val="0"/>
        </a:spcBef>
        <a:spcAft>
          <a:spcPct val="0"/>
        </a:spcAft>
        <a:defRPr sz="4800">
          <a:solidFill>
            <a:schemeClr val="tx1"/>
          </a:solidFill>
          <a:latin typeface="Calibri" pitchFamily="34" charset="0"/>
        </a:defRPr>
      </a:lvl3pPr>
      <a:lvl4pPr algn="ctr" defTabSz="1004869" rtl="0" fontAlgn="base">
        <a:spcBef>
          <a:spcPct val="0"/>
        </a:spcBef>
        <a:spcAft>
          <a:spcPct val="0"/>
        </a:spcAft>
        <a:defRPr sz="4800">
          <a:solidFill>
            <a:schemeClr val="tx1"/>
          </a:solidFill>
          <a:latin typeface="Calibri" pitchFamily="34" charset="0"/>
        </a:defRPr>
      </a:lvl4pPr>
      <a:lvl5pPr algn="ctr" defTabSz="1004869" rtl="0" fontAlgn="base">
        <a:spcBef>
          <a:spcPct val="0"/>
        </a:spcBef>
        <a:spcAft>
          <a:spcPct val="0"/>
        </a:spcAft>
        <a:defRPr sz="4800">
          <a:solidFill>
            <a:schemeClr val="tx1"/>
          </a:solidFill>
          <a:latin typeface="Calibri" pitchFamily="34" charset="0"/>
        </a:defRPr>
      </a:lvl5pPr>
      <a:lvl6pPr marL="457191" algn="ctr" defTabSz="1004869" rtl="0" fontAlgn="base">
        <a:spcBef>
          <a:spcPct val="0"/>
        </a:spcBef>
        <a:spcAft>
          <a:spcPct val="0"/>
        </a:spcAft>
        <a:defRPr sz="4800">
          <a:solidFill>
            <a:schemeClr val="tx1"/>
          </a:solidFill>
          <a:latin typeface="Calibri" pitchFamily="34" charset="0"/>
        </a:defRPr>
      </a:lvl6pPr>
      <a:lvl7pPr marL="914382" algn="ctr" defTabSz="1004869" rtl="0" fontAlgn="base">
        <a:spcBef>
          <a:spcPct val="0"/>
        </a:spcBef>
        <a:spcAft>
          <a:spcPct val="0"/>
        </a:spcAft>
        <a:defRPr sz="4800">
          <a:solidFill>
            <a:schemeClr val="tx1"/>
          </a:solidFill>
          <a:latin typeface="Calibri" pitchFamily="34" charset="0"/>
        </a:defRPr>
      </a:lvl7pPr>
      <a:lvl8pPr marL="1371574" algn="ctr" defTabSz="1004869" rtl="0" fontAlgn="base">
        <a:spcBef>
          <a:spcPct val="0"/>
        </a:spcBef>
        <a:spcAft>
          <a:spcPct val="0"/>
        </a:spcAft>
        <a:defRPr sz="4800">
          <a:solidFill>
            <a:schemeClr val="tx1"/>
          </a:solidFill>
          <a:latin typeface="Calibri" pitchFamily="34" charset="0"/>
        </a:defRPr>
      </a:lvl8pPr>
      <a:lvl9pPr marL="1828765" algn="ctr" defTabSz="1004869" rtl="0" fontAlgn="base">
        <a:spcBef>
          <a:spcPct val="0"/>
        </a:spcBef>
        <a:spcAft>
          <a:spcPct val="0"/>
        </a:spcAft>
        <a:defRPr sz="4800">
          <a:solidFill>
            <a:schemeClr val="tx1"/>
          </a:solidFill>
          <a:latin typeface="Calibri" pitchFamily="34" charset="0"/>
        </a:defRPr>
      </a:lvl9pPr>
    </p:titleStyle>
    <p:bodyStyle>
      <a:lvl1pPr marL="376231" indent="-376231" algn="l" defTabSz="1004869" rtl="0" fontAlgn="base">
        <a:spcBef>
          <a:spcPct val="20000"/>
        </a:spcBef>
        <a:spcAft>
          <a:spcPct val="0"/>
        </a:spcAft>
        <a:buFont typeface="Arial" charset="0"/>
        <a:buChar char="•"/>
        <a:defRPr sz="3500" kern="1200">
          <a:solidFill>
            <a:schemeClr val="tx1"/>
          </a:solidFill>
          <a:latin typeface="+mn-lt"/>
          <a:ea typeface="+mn-ea"/>
          <a:cs typeface="+mn-cs"/>
        </a:defRPr>
      </a:lvl1pPr>
      <a:lvl2pPr marL="815959" indent="-314319" algn="l" defTabSz="1004869" rtl="0" fontAlgn="base">
        <a:spcBef>
          <a:spcPct val="20000"/>
        </a:spcBef>
        <a:spcAft>
          <a:spcPct val="0"/>
        </a:spcAft>
        <a:buFont typeface="Arial" charset="0"/>
        <a:buChar char="–"/>
        <a:defRPr sz="3100" kern="1200">
          <a:solidFill>
            <a:schemeClr val="tx1"/>
          </a:solidFill>
          <a:latin typeface="+mn-lt"/>
          <a:ea typeface="+mn-ea"/>
          <a:cs typeface="+mn-cs"/>
        </a:defRPr>
      </a:lvl2pPr>
      <a:lvl3pPr marL="1257276" indent="-250820" algn="l" defTabSz="1004869" rtl="0" fontAlgn="base">
        <a:spcBef>
          <a:spcPct val="20000"/>
        </a:spcBef>
        <a:spcAft>
          <a:spcPct val="0"/>
        </a:spcAft>
        <a:buFont typeface="Arial" charset="0"/>
        <a:buChar char="•"/>
        <a:defRPr sz="2600" kern="1200">
          <a:solidFill>
            <a:schemeClr val="tx1"/>
          </a:solidFill>
          <a:latin typeface="+mn-lt"/>
          <a:ea typeface="+mn-ea"/>
          <a:cs typeface="+mn-cs"/>
        </a:defRPr>
      </a:lvl3pPr>
      <a:lvl4pPr marL="1758916" indent="-250820" algn="l" defTabSz="1004869" rtl="0" fontAlgn="base">
        <a:spcBef>
          <a:spcPct val="20000"/>
        </a:spcBef>
        <a:spcAft>
          <a:spcPct val="0"/>
        </a:spcAft>
        <a:buFont typeface="Arial" charset="0"/>
        <a:buChar char="–"/>
        <a:defRPr sz="2200" kern="1200">
          <a:solidFill>
            <a:schemeClr val="tx1"/>
          </a:solidFill>
          <a:latin typeface="+mn-lt"/>
          <a:ea typeface="+mn-ea"/>
          <a:cs typeface="+mn-cs"/>
        </a:defRPr>
      </a:lvl4pPr>
      <a:lvl5pPr marL="2262144" indent="-250820" algn="l" defTabSz="1004869" rtl="0" fontAlgn="base">
        <a:spcBef>
          <a:spcPct val="20000"/>
        </a:spcBef>
        <a:spcAft>
          <a:spcPct val="0"/>
        </a:spcAft>
        <a:buFont typeface="Arial" charset="0"/>
        <a:buChar char="»"/>
        <a:defRPr sz="2200" kern="1200">
          <a:solidFill>
            <a:schemeClr val="tx1"/>
          </a:solidFill>
          <a:latin typeface="+mn-lt"/>
          <a:ea typeface="+mn-ea"/>
          <a:cs typeface="+mn-cs"/>
        </a:defRPr>
      </a:lvl5pPr>
      <a:lvl6pPr marL="2766351" indent="-251486" algn="l" defTabSz="1005947" rtl="0" eaLnBrk="1" latinLnBrk="0" hangingPunct="1">
        <a:spcBef>
          <a:spcPct val="20000"/>
        </a:spcBef>
        <a:buFont typeface="Arial" pitchFamily="34" charset="0"/>
        <a:buChar char="•"/>
        <a:defRPr sz="2200" kern="1200">
          <a:solidFill>
            <a:schemeClr val="tx1"/>
          </a:solidFill>
          <a:latin typeface="+mn-lt"/>
          <a:ea typeface="+mn-ea"/>
          <a:cs typeface="+mn-cs"/>
        </a:defRPr>
      </a:lvl6pPr>
      <a:lvl7pPr marL="3269324" indent="-251486" algn="l" defTabSz="1005947" rtl="0" eaLnBrk="1" latinLnBrk="0" hangingPunct="1">
        <a:spcBef>
          <a:spcPct val="20000"/>
        </a:spcBef>
        <a:buFont typeface="Arial" pitchFamily="34" charset="0"/>
        <a:buChar char="•"/>
        <a:defRPr sz="2200" kern="1200">
          <a:solidFill>
            <a:schemeClr val="tx1"/>
          </a:solidFill>
          <a:latin typeface="+mn-lt"/>
          <a:ea typeface="+mn-ea"/>
          <a:cs typeface="+mn-cs"/>
        </a:defRPr>
      </a:lvl7pPr>
      <a:lvl8pPr marL="3772296" indent="-251486" algn="l" defTabSz="1005947" rtl="0" eaLnBrk="1" latinLnBrk="0" hangingPunct="1">
        <a:spcBef>
          <a:spcPct val="20000"/>
        </a:spcBef>
        <a:buFont typeface="Arial" pitchFamily="34" charset="0"/>
        <a:buChar char="•"/>
        <a:defRPr sz="2200" kern="1200">
          <a:solidFill>
            <a:schemeClr val="tx1"/>
          </a:solidFill>
          <a:latin typeface="+mn-lt"/>
          <a:ea typeface="+mn-ea"/>
          <a:cs typeface="+mn-cs"/>
        </a:defRPr>
      </a:lvl8pPr>
      <a:lvl9pPr marL="4275269" indent="-251486" algn="l" defTabSz="1005947" rtl="0" eaLnBrk="1" latinLnBrk="0" hangingPunct="1">
        <a:spcBef>
          <a:spcPct val="20000"/>
        </a:spcBef>
        <a:buFont typeface="Arial" pitchFamily="34" charset="0"/>
        <a:buChar char="•"/>
        <a:defRPr sz="2200" kern="1200">
          <a:solidFill>
            <a:schemeClr val="tx1"/>
          </a:solidFill>
          <a:latin typeface="+mn-lt"/>
          <a:ea typeface="+mn-ea"/>
          <a:cs typeface="+mn-cs"/>
        </a:defRPr>
      </a:lvl9pPr>
    </p:bodyStyle>
    <p:otherStyle>
      <a:defPPr>
        <a:defRPr lang="ru-RU"/>
      </a:defPPr>
      <a:lvl1pPr marL="0" algn="l" defTabSz="1005947" rtl="0" eaLnBrk="1" latinLnBrk="0" hangingPunct="1">
        <a:defRPr sz="2000" kern="1200">
          <a:solidFill>
            <a:schemeClr val="tx1"/>
          </a:solidFill>
          <a:latin typeface="+mn-lt"/>
          <a:ea typeface="+mn-ea"/>
          <a:cs typeface="+mn-cs"/>
        </a:defRPr>
      </a:lvl1pPr>
      <a:lvl2pPr marL="502972" algn="l" defTabSz="1005947" rtl="0" eaLnBrk="1" latinLnBrk="0" hangingPunct="1">
        <a:defRPr sz="2000" kern="1200">
          <a:solidFill>
            <a:schemeClr val="tx1"/>
          </a:solidFill>
          <a:latin typeface="+mn-lt"/>
          <a:ea typeface="+mn-ea"/>
          <a:cs typeface="+mn-cs"/>
        </a:defRPr>
      </a:lvl2pPr>
      <a:lvl3pPr marL="1005947" algn="l" defTabSz="1005947" rtl="0" eaLnBrk="1" latinLnBrk="0" hangingPunct="1">
        <a:defRPr sz="2000" kern="1200">
          <a:solidFill>
            <a:schemeClr val="tx1"/>
          </a:solidFill>
          <a:latin typeface="+mn-lt"/>
          <a:ea typeface="+mn-ea"/>
          <a:cs typeface="+mn-cs"/>
        </a:defRPr>
      </a:lvl3pPr>
      <a:lvl4pPr marL="1508918" algn="l" defTabSz="1005947" rtl="0" eaLnBrk="1" latinLnBrk="0" hangingPunct="1">
        <a:defRPr sz="2000" kern="1200">
          <a:solidFill>
            <a:schemeClr val="tx1"/>
          </a:solidFill>
          <a:latin typeface="+mn-lt"/>
          <a:ea typeface="+mn-ea"/>
          <a:cs typeface="+mn-cs"/>
        </a:defRPr>
      </a:lvl4pPr>
      <a:lvl5pPr marL="2011890" algn="l" defTabSz="1005947" rtl="0" eaLnBrk="1" latinLnBrk="0" hangingPunct="1">
        <a:defRPr sz="2000" kern="1200">
          <a:solidFill>
            <a:schemeClr val="tx1"/>
          </a:solidFill>
          <a:latin typeface="+mn-lt"/>
          <a:ea typeface="+mn-ea"/>
          <a:cs typeface="+mn-cs"/>
        </a:defRPr>
      </a:lvl5pPr>
      <a:lvl6pPr marL="2514865" algn="l" defTabSz="1005947" rtl="0" eaLnBrk="1" latinLnBrk="0" hangingPunct="1">
        <a:defRPr sz="2000" kern="1200">
          <a:solidFill>
            <a:schemeClr val="tx1"/>
          </a:solidFill>
          <a:latin typeface="+mn-lt"/>
          <a:ea typeface="+mn-ea"/>
          <a:cs typeface="+mn-cs"/>
        </a:defRPr>
      </a:lvl6pPr>
      <a:lvl7pPr marL="3017837" algn="l" defTabSz="1005947" rtl="0" eaLnBrk="1" latinLnBrk="0" hangingPunct="1">
        <a:defRPr sz="2000" kern="1200">
          <a:solidFill>
            <a:schemeClr val="tx1"/>
          </a:solidFill>
          <a:latin typeface="+mn-lt"/>
          <a:ea typeface="+mn-ea"/>
          <a:cs typeface="+mn-cs"/>
        </a:defRPr>
      </a:lvl7pPr>
      <a:lvl8pPr marL="3520809" algn="l" defTabSz="1005947" rtl="0" eaLnBrk="1" latinLnBrk="0" hangingPunct="1">
        <a:defRPr sz="2000" kern="1200">
          <a:solidFill>
            <a:schemeClr val="tx1"/>
          </a:solidFill>
          <a:latin typeface="+mn-lt"/>
          <a:ea typeface="+mn-ea"/>
          <a:cs typeface="+mn-cs"/>
        </a:defRPr>
      </a:lvl8pPr>
      <a:lvl9pPr marL="4023784" algn="l" defTabSz="1005947" rtl="0" eaLnBrk="1" latinLnBrk="0" hangingPunct="1">
        <a:defRPr sz="20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pos="284" userDrawn="1">
          <p15:clr>
            <a:srgbClr val="F26B43"/>
          </p15:clr>
        </p15:guide>
        <p15:guide id="2" pos="2370" userDrawn="1">
          <p15:clr>
            <a:srgbClr val="F26B43"/>
          </p15:clr>
        </p15:guide>
        <p15:guide id="3" pos="6543" userDrawn="1">
          <p15:clr>
            <a:srgbClr val="F26B43"/>
          </p15:clr>
        </p15:guide>
        <p15:guide id="4" pos="4457" userDrawn="1">
          <p15:clr>
            <a:srgbClr val="F26B43"/>
          </p15:clr>
        </p15:guide>
        <p15:guide id="5" pos="4547" userDrawn="1">
          <p15:clr>
            <a:srgbClr val="F26B43"/>
          </p15:clr>
        </p15:guide>
        <p15:guide id="6" pos="2461" userDrawn="1">
          <p15:clr>
            <a:srgbClr val="F26B43"/>
          </p15:clr>
        </p15:guide>
        <p15:guide id="11" orient="horz" pos="250" userDrawn="1">
          <p15:clr>
            <a:srgbClr val="F26B43"/>
          </p15:clr>
        </p15:guide>
        <p15:guide id="12" orient="horz" pos="295" userDrawn="1">
          <p15:clr>
            <a:srgbClr val="F26B43"/>
          </p15:clr>
        </p15:guide>
        <p15:guide id="13" orient="horz" pos="386" userDrawn="1">
          <p15:clr>
            <a:srgbClr val="F26B43"/>
          </p15:clr>
        </p15:guide>
        <p15:guide id="15" orient="horz" pos="4604" userDrawn="1">
          <p15:clr>
            <a:srgbClr val="F26B43"/>
          </p15:clr>
        </p15:guide>
        <p15:guide id="16" orient="horz" pos="4468" userDrawn="1">
          <p15:clr>
            <a:srgbClr val="F26B43"/>
          </p15:clr>
        </p15:guide>
        <p15:guide id="17" orient="horz" pos="4423" userDrawn="1">
          <p15:clr>
            <a:srgbClr val="F26B43"/>
          </p15:clr>
        </p15:guide>
        <p15:guide id="18" orient="horz" pos="4513" userDrawn="1">
          <p15:clr>
            <a:srgbClr val="F26B43"/>
          </p15:clr>
        </p15:guide>
        <p15:guide id="19" orient="horz" pos="4695"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7" Type="http://schemas.openxmlformats.org/officeDocument/2006/relationships/chart" Target="../charts/chart5.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_rels/slide6.xml.rels><?xml version="1.0" encoding="UTF-8" standalone="yes"?>
<Relationships xmlns="http://schemas.openxmlformats.org/package/2006/relationships"><Relationship Id="rId8" Type="http://schemas.openxmlformats.org/officeDocument/2006/relationships/chart" Target="../charts/chart11.xml"/><Relationship Id="rId13" Type="http://schemas.openxmlformats.org/officeDocument/2006/relationships/chart" Target="../charts/chart16.xml"/><Relationship Id="rId3" Type="http://schemas.openxmlformats.org/officeDocument/2006/relationships/chart" Target="../charts/chart6.xml"/><Relationship Id="rId7" Type="http://schemas.openxmlformats.org/officeDocument/2006/relationships/chart" Target="../charts/chart10.xml"/><Relationship Id="rId12" Type="http://schemas.openxmlformats.org/officeDocument/2006/relationships/chart" Target="../charts/chart15.xm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chart" Target="../charts/chart9.xml"/><Relationship Id="rId11" Type="http://schemas.openxmlformats.org/officeDocument/2006/relationships/chart" Target="../charts/chart14.xml"/><Relationship Id="rId5" Type="http://schemas.openxmlformats.org/officeDocument/2006/relationships/chart" Target="../charts/chart8.xml"/><Relationship Id="rId10" Type="http://schemas.openxmlformats.org/officeDocument/2006/relationships/chart" Target="../charts/chart13.xml"/><Relationship Id="rId4" Type="http://schemas.openxmlformats.org/officeDocument/2006/relationships/chart" Target="../charts/chart7.xml"/><Relationship Id="rId9" Type="http://schemas.openxmlformats.org/officeDocument/2006/relationships/chart" Target="../charts/chart12.xml"/></Relationships>
</file>

<file path=ppt/slides/_rels/slide7.xml.rels><?xml version="1.0" encoding="UTF-8" standalone="yes"?>
<Relationships xmlns="http://schemas.openxmlformats.org/package/2006/relationships"><Relationship Id="rId3" Type="http://schemas.openxmlformats.org/officeDocument/2006/relationships/chart" Target="../charts/chart17.xml"/><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chart" Target="../charts/chart18.xml"/></Relationships>
</file>

<file path=ppt/slides/_rels/slide8.xml.rels><?xml version="1.0" encoding="UTF-8" standalone="yes"?>
<Relationships xmlns="http://schemas.openxmlformats.org/package/2006/relationships"><Relationship Id="rId3" Type="http://schemas.openxmlformats.org/officeDocument/2006/relationships/chart" Target="../charts/chart19.xml"/><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chart" Target="../charts/chart21.xml"/><Relationship Id="rId4" Type="http://schemas.openxmlformats.org/officeDocument/2006/relationships/chart" Target="../charts/chart20.xml"/></Relationships>
</file>

<file path=ppt/slides/_rels/slide9.xml.rels><?xml version="1.0" encoding="UTF-8" standalone="yes"?>
<Relationships xmlns="http://schemas.openxmlformats.org/package/2006/relationships"><Relationship Id="rId3" Type="http://schemas.openxmlformats.org/officeDocument/2006/relationships/chart" Target="../charts/chart22.xml"/><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chart" Target="../charts/chart23.xml"/><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chart" Target="../charts/chart24.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chart" Target="../charts/chart25.xm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chart" Target="../charts/chart28.xml"/><Relationship Id="rId5" Type="http://schemas.openxmlformats.org/officeDocument/2006/relationships/chart" Target="../charts/chart27.xml"/><Relationship Id="rId4" Type="http://schemas.openxmlformats.org/officeDocument/2006/relationships/chart" Target="../charts/chart26.xml"/></Relationships>
</file>

<file path=ppt/slides/_rels/slide13.xml.rels><?xml version="1.0" encoding="UTF-8" standalone="yes"?>
<Relationships xmlns="http://schemas.openxmlformats.org/package/2006/relationships"><Relationship Id="rId3" Type="http://schemas.openxmlformats.org/officeDocument/2006/relationships/chart" Target="../charts/chart29.xm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chart" Target="../charts/chart32.xml"/><Relationship Id="rId5" Type="http://schemas.openxmlformats.org/officeDocument/2006/relationships/chart" Target="../charts/chart31.xml"/><Relationship Id="rId4" Type="http://schemas.openxmlformats.org/officeDocument/2006/relationships/chart" Target="../charts/chart30.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8.xml"/><Relationship Id="rId1" Type="http://schemas.openxmlformats.org/officeDocument/2006/relationships/slideLayout" Target="../slideLayouts/slideLayout1.xml"/><Relationship Id="rId5" Type="http://schemas.openxmlformats.org/officeDocument/2006/relationships/image" Target="../media/image15.jpeg"/><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image" Target="../media/image20.png"/><Relationship Id="rId7" Type="http://schemas.openxmlformats.org/officeDocument/2006/relationships/image" Target="../media/image22.jpe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21.png"/><Relationship Id="rId4" Type="http://schemas.microsoft.com/office/2007/relationships/hdphoto" Target="../media/hdphoto1.wdp"/></Relationships>
</file>

<file path=ppt/slides/_rels/slide23.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24.png"/><Relationship Id="rId7"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image" Target="../media/image26.jpeg"/><Relationship Id="rId5" Type="http://schemas.openxmlformats.org/officeDocument/2006/relationships/image" Target="../media/image25.jpeg"/><Relationship Id="rId4" Type="http://schemas.microsoft.com/office/2007/relationships/hdphoto" Target="../media/hdphoto3.wdp"/></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31.jpeg"/></Relationships>
</file>

<file path=ppt/slides/_rels/slide27.xml.rels><?xml version="1.0" encoding="UTF-8" standalone="yes"?>
<Relationships xmlns="http://schemas.openxmlformats.org/package/2006/relationships"><Relationship Id="rId8" Type="http://schemas.microsoft.com/office/2007/relationships/hdphoto" Target="../media/hdphoto7.wdp"/><Relationship Id="rId13" Type="http://schemas.openxmlformats.org/officeDocument/2006/relationships/image" Target="../media/image37.png"/><Relationship Id="rId18" Type="http://schemas.microsoft.com/office/2007/relationships/hdphoto" Target="../media/hdphoto12.wdp"/><Relationship Id="rId3" Type="http://schemas.openxmlformats.org/officeDocument/2006/relationships/image" Target="../media/image32.png"/><Relationship Id="rId7" Type="http://schemas.openxmlformats.org/officeDocument/2006/relationships/image" Target="../media/image34.png"/><Relationship Id="rId12" Type="http://schemas.microsoft.com/office/2007/relationships/hdphoto" Target="../media/hdphoto9.wdp"/><Relationship Id="rId17" Type="http://schemas.openxmlformats.org/officeDocument/2006/relationships/image" Target="../media/image39.png"/><Relationship Id="rId2" Type="http://schemas.openxmlformats.org/officeDocument/2006/relationships/notesSlide" Target="../notesSlides/notesSlide27.xml"/><Relationship Id="rId16" Type="http://schemas.microsoft.com/office/2007/relationships/hdphoto" Target="../media/hdphoto11.wdp"/><Relationship Id="rId20" Type="http://schemas.microsoft.com/office/2007/relationships/hdphoto" Target="../media/hdphoto13.wdp"/><Relationship Id="rId1" Type="http://schemas.openxmlformats.org/officeDocument/2006/relationships/slideLayout" Target="../slideLayouts/slideLayout1.xml"/><Relationship Id="rId6" Type="http://schemas.microsoft.com/office/2007/relationships/hdphoto" Target="../media/hdphoto6.wdp"/><Relationship Id="rId11" Type="http://schemas.openxmlformats.org/officeDocument/2006/relationships/image" Target="../media/image36.png"/><Relationship Id="rId5" Type="http://schemas.openxmlformats.org/officeDocument/2006/relationships/image" Target="../media/image33.png"/><Relationship Id="rId15" Type="http://schemas.openxmlformats.org/officeDocument/2006/relationships/image" Target="../media/image38.png"/><Relationship Id="rId10" Type="http://schemas.microsoft.com/office/2007/relationships/hdphoto" Target="../media/hdphoto8.wdp"/><Relationship Id="rId19" Type="http://schemas.openxmlformats.org/officeDocument/2006/relationships/image" Target="../media/image40.png"/><Relationship Id="rId4" Type="http://schemas.microsoft.com/office/2007/relationships/hdphoto" Target="../media/hdphoto5.wdp"/><Relationship Id="rId9" Type="http://schemas.openxmlformats.org/officeDocument/2006/relationships/image" Target="../media/image35.png"/><Relationship Id="rId14" Type="http://schemas.microsoft.com/office/2007/relationships/hdphoto" Target="../media/hdphoto10.wdp"/></Relationships>
</file>

<file path=ppt/slides/_rels/slide2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microsoft.com/office/2007/relationships/hdphoto" Target="../media/hdphoto14.wdp"/></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microsoft.com/office/2007/relationships/hdphoto" Target="../media/hdphoto15.wdp"/></Relationships>
</file>

<file path=ppt/slides/_rels/slide30.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44.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7.xml"/><Relationship Id="rId1" Type="http://schemas.openxmlformats.org/officeDocument/2006/relationships/slideLayout" Target="../slideLayouts/slideLayout1.xml"/><Relationship Id="rId4" Type="http://schemas.openxmlformats.org/officeDocument/2006/relationships/image" Target="../media/image51.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40.xml"/><Relationship Id="rId1" Type="http://schemas.openxmlformats.org/officeDocument/2006/relationships/slideLayout" Target="../slideLayouts/slideLayout1.xml"/><Relationship Id="rId6" Type="http://schemas.openxmlformats.org/officeDocument/2006/relationships/image" Target="../media/image56.jpeg"/><Relationship Id="rId5" Type="http://schemas.openxmlformats.org/officeDocument/2006/relationships/image" Target="../media/image55.jpeg"/><Relationship Id="rId4" Type="http://schemas.openxmlformats.org/officeDocument/2006/relationships/image" Target="../media/image54.jpeg"/></Relationships>
</file>

<file path=ppt/slides/_rels/slide4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8" Type="http://schemas.openxmlformats.org/officeDocument/2006/relationships/image" Target="../media/image64.jpeg"/><Relationship Id="rId3" Type="http://schemas.openxmlformats.org/officeDocument/2006/relationships/image" Target="../media/image59.jpeg"/><Relationship Id="rId7" Type="http://schemas.openxmlformats.org/officeDocument/2006/relationships/image" Target="../media/image63.jpeg"/><Relationship Id="rId2" Type="http://schemas.openxmlformats.org/officeDocument/2006/relationships/notesSlide" Target="../notesSlides/notesSlide43.xml"/><Relationship Id="rId1" Type="http://schemas.openxmlformats.org/officeDocument/2006/relationships/slideLayout" Target="../slideLayouts/slideLayout1.xml"/><Relationship Id="rId6" Type="http://schemas.openxmlformats.org/officeDocument/2006/relationships/image" Target="../media/image62.jpeg"/><Relationship Id="rId5" Type="http://schemas.openxmlformats.org/officeDocument/2006/relationships/image" Target="../media/image61.jpeg"/><Relationship Id="rId4" Type="http://schemas.openxmlformats.org/officeDocument/2006/relationships/image" Target="../media/image60.jpeg"/></Relationships>
</file>

<file path=ppt/slides/_rels/slide44.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45.xml"/><Relationship Id="rId1" Type="http://schemas.openxmlformats.org/officeDocument/2006/relationships/slideLayout" Target="../slideLayouts/slideLayout1.xml"/><Relationship Id="rId6" Type="http://schemas.openxmlformats.org/officeDocument/2006/relationships/image" Target="../media/image69.jpeg"/><Relationship Id="rId5" Type="http://schemas.openxmlformats.org/officeDocument/2006/relationships/image" Target="../media/image68.jpeg"/><Relationship Id="rId4" Type="http://schemas.openxmlformats.org/officeDocument/2006/relationships/image" Target="../media/image67.jpeg"/></Relationships>
</file>

<file path=ppt/slides/_rels/slide4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46.xml"/><Relationship Id="rId1" Type="http://schemas.openxmlformats.org/officeDocument/2006/relationships/slideLayout" Target="../slideLayouts/slideLayout1.xml"/><Relationship Id="rId4" Type="http://schemas.openxmlformats.org/officeDocument/2006/relationships/image" Target="../media/image71.png"/></Relationships>
</file>

<file path=ppt/slides/_rels/slide4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47.xml"/><Relationship Id="rId1" Type="http://schemas.openxmlformats.org/officeDocument/2006/relationships/slideLayout" Target="../slideLayouts/slideLayout1.xml"/><Relationship Id="rId4" Type="http://schemas.openxmlformats.org/officeDocument/2006/relationships/image" Target="../media/image71.png"/></Relationships>
</file>

<file path=ppt/slides/_rels/slide48.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image" Target="../media/image73.jpeg"/><Relationship Id="rId7" Type="http://schemas.openxmlformats.org/officeDocument/2006/relationships/image" Target="../media/image77.jpeg"/><Relationship Id="rId2" Type="http://schemas.openxmlformats.org/officeDocument/2006/relationships/notesSlide" Target="../notesSlides/notesSlide48.xml"/><Relationship Id="rId1" Type="http://schemas.openxmlformats.org/officeDocument/2006/relationships/slideLayout" Target="../slideLayouts/slideLayout1.xml"/><Relationship Id="rId6" Type="http://schemas.openxmlformats.org/officeDocument/2006/relationships/image" Target="../media/image76.jpeg"/><Relationship Id="rId5" Type="http://schemas.openxmlformats.org/officeDocument/2006/relationships/image" Target="../media/image75.jpeg"/><Relationship Id="rId4" Type="http://schemas.openxmlformats.org/officeDocument/2006/relationships/image" Target="../media/image74.jpeg"/><Relationship Id="rId9" Type="http://schemas.openxmlformats.org/officeDocument/2006/relationships/image" Target="../media/image78.jpe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chart" Target="../charts/chart33.xml"/><Relationship Id="rId2" Type="http://schemas.openxmlformats.org/officeDocument/2006/relationships/notesSlide" Target="../notesSlides/notesSlide50.xml"/><Relationship Id="rId1" Type="http://schemas.openxmlformats.org/officeDocument/2006/relationships/slideLayout" Target="../slideLayouts/slideLayout1.xml"/><Relationship Id="rId4" Type="http://schemas.openxmlformats.org/officeDocument/2006/relationships/image" Target="../media/image79.png"/></Relationships>
</file>

<file path=ppt/slides/_rels/slide5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1.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52.xml"/><Relationship Id="rId1" Type="http://schemas.openxmlformats.org/officeDocument/2006/relationships/slideLayout" Target="../slideLayouts/slideLayout1.xml"/><Relationship Id="rId4" Type="http://schemas.openxmlformats.org/officeDocument/2006/relationships/chart" Target="../charts/chart34.xml"/></Relationships>
</file>

<file path=ppt/slides/_rels/slide5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53.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56.xml"/><Relationship Id="rId1" Type="http://schemas.openxmlformats.org/officeDocument/2006/relationships/slideLayout" Target="../slideLayouts/slideLayout1.xml"/><Relationship Id="rId6" Type="http://schemas.openxmlformats.org/officeDocument/2006/relationships/image" Target="../media/image86.jpeg"/><Relationship Id="rId5" Type="http://schemas.openxmlformats.org/officeDocument/2006/relationships/image" Target="../media/image85.jpeg"/><Relationship Id="rId4" Type="http://schemas.openxmlformats.org/officeDocument/2006/relationships/image" Target="../media/image84.jpeg"/></Relationships>
</file>

<file path=ppt/slides/_rels/slide57.xml.rels><?xml version="1.0" encoding="UTF-8" standalone="yes"?>
<Relationships xmlns="http://schemas.openxmlformats.org/package/2006/relationships"><Relationship Id="rId3" Type="http://schemas.openxmlformats.org/officeDocument/2006/relationships/image" Target="../media/image87.jpeg"/><Relationship Id="rId7" Type="http://schemas.openxmlformats.org/officeDocument/2006/relationships/image" Target="../media/image91.jpeg"/><Relationship Id="rId2" Type="http://schemas.openxmlformats.org/officeDocument/2006/relationships/notesSlide" Target="../notesSlides/notesSlide57.xml"/><Relationship Id="rId1" Type="http://schemas.openxmlformats.org/officeDocument/2006/relationships/slideLayout" Target="../slideLayouts/slideLayout1.xml"/><Relationship Id="rId6" Type="http://schemas.openxmlformats.org/officeDocument/2006/relationships/image" Target="../media/image90.jpeg"/><Relationship Id="rId5" Type="http://schemas.openxmlformats.org/officeDocument/2006/relationships/image" Target="../media/image89.jpeg"/><Relationship Id="rId4" Type="http://schemas.openxmlformats.org/officeDocument/2006/relationships/image" Target="../media/image88.jpeg"/></Relationships>
</file>

<file path=ppt/slides/_rels/slide58.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58.xml"/><Relationship Id="rId1" Type="http://schemas.openxmlformats.org/officeDocument/2006/relationships/slideLayout" Target="../slideLayouts/slideLayout1.xml"/><Relationship Id="rId4" Type="http://schemas.openxmlformats.org/officeDocument/2006/relationships/image" Target="../media/image93.jpe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60.xml"/><Relationship Id="rId1" Type="http://schemas.openxmlformats.org/officeDocument/2006/relationships/slideLayout" Target="../slideLayouts/slideLayout1.xml"/><Relationship Id="rId5" Type="http://schemas.openxmlformats.org/officeDocument/2006/relationships/image" Target="../media/image96.jpeg"/><Relationship Id="rId4" Type="http://schemas.openxmlformats.org/officeDocument/2006/relationships/image" Target="../media/image95.jpeg"/></Relationships>
</file>

<file path=ppt/slides/_rels/slide61.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61.xml"/><Relationship Id="rId1" Type="http://schemas.openxmlformats.org/officeDocument/2006/relationships/slideLayout" Target="../slideLayouts/slideLayout1.xml"/><Relationship Id="rId4" Type="http://schemas.openxmlformats.org/officeDocument/2006/relationships/image" Target="../media/image98.jpeg"/></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64.xml"/><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66.xml"/><Relationship Id="rId1" Type="http://schemas.openxmlformats.org/officeDocument/2006/relationships/slideLayout" Target="../slideLayouts/slideLayout1.xml"/><Relationship Id="rId5" Type="http://schemas.openxmlformats.org/officeDocument/2006/relationships/image" Target="../media/image102.jpeg"/><Relationship Id="rId4" Type="http://schemas.openxmlformats.org/officeDocument/2006/relationships/image" Target="../media/image101.jpeg"/></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3" Type="http://schemas.openxmlformats.org/officeDocument/2006/relationships/image" Target="../media/image103.jpeg"/><Relationship Id="rId7" Type="http://schemas.openxmlformats.org/officeDocument/2006/relationships/image" Target="../media/image107.jpeg"/><Relationship Id="rId2" Type="http://schemas.openxmlformats.org/officeDocument/2006/relationships/notesSlide" Target="../notesSlides/notesSlide69.xml"/><Relationship Id="rId1" Type="http://schemas.openxmlformats.org/officeDocument/2006/relationships/slideLayout" Target="../slideLayouts/slideLayout1.xml"/><Relationship Id="rId6" Type="http://schemas.openxmlformats.org/officeDocument/2006/relationships/image" Target="../media/image106.jpeg"/><Relationship Id="rId5" Type="http://schemas.openxmlformats.org/officeDocument/2006/relationships/image" Target="../media/image105.jpeg"/><Relationship Id="rId4" Type="http://schemas.openxmlformats.org/officeDocument/2006/relationships/image" Target="../media/image104.jpeg"/></Relationships>
</file>

<file path=ppt/slides/_rels/slide70.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70.xml"/><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1.xml"/></Relationships>
</file>

<file path=ppt/slides/_rels/slide72.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72.xml"/><Relationship Id="rId1" Type="http://schemas.openxmlformats.org/officeDocument/2006/relationships/slideLayout" Target="../slideLayouts/slideLayout1.xml"/><Relationship Id="rId5" Type="http://schemas.openxmlformats.org/officeDocument/2006/relationships/image" Target="../media/image111.jpeg"/><Relationship Id="rId4" Type="http://schemas.openxmlformats.org/officeDocument/2006/relationships/image" Target="../media/image110.jpeg"/></Relationships>
</file>

<file path=ppt/slides/_rels/slide73.xml.rels><?xml version="1.0" encoding="UTF-8" standalone="yes"?>
<Relationships xmlns="http://schemas.openxmlformats.org/package/2006/relationships"><Relationship Id="rId3" Type="http://schemas.openxmlformats.org/officeDocument/2006/relationships/image" Target="../media/image109.jpeg"/><Relationship Id="rId7" Type="http://schemas.openxmlformats.org/officeDocument/2006/relationships/image" Target="../media/image115.jpeg"/><Relationship Id="rId2" Type="http://schemas.openxmlformats.org/officeDocument/2006/relationships/notesSlide" Target="../notesSlides/notesSlide73.xml"/><Relationship Id="rId1" Type="http://schemas.openxmlformats.org/officeDocument/2006/relationships/slideLayout" Target="../slideLayouts/slideLayout1.xml"/><Relationship Id="rId6" Type="http://schemas.openxmlformats.org/officeDocument/2006/relationships/image" Target="../media/image114.jpeg"/><Relationship Id="rId5" Type="http://schemas.openxmlformats.org/officeDocument/2006/relationships/image" Target="../media/image113.jpeg"/><Relationship Id="rId4" Type="http://schemas.openxmlformats.org/officeDocument/2006/relationships/image" Target="../media/image112.jpeg"/></Relationships>
</file>

<file path=ppt/slides/_rels/slide74.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74.xml"/><Relationship Id="rId1" Type="http://schemas.openxmlformats.org/officeDocument/2006/relationships/slideLayout" Target="../slideLayouts/slideLayout1.xml"/><Relationship Id="rId6" Type="http://schemas.openxmlformats.org/officeDocument/2006/relationships/image" Target="../media/image118.jpeg"/><Relationship Id="rId5" Type="http://schemas.openxmlformats.org/officeDocument/2006/relationships/image" Target="../media/image117.jpeg"/><Relationship Id="rId4" Type="http://schemas.openxmlformats.org/officeDocument/2006/relationships/image" Target="../media/image116.jpeg"/></Relationships>
</file>

<file path=ppt/slides/_rels/slide75.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75.xml"/><Relationship Id="rId1" Type="http://schemas.openxmlformats.org/officeDocument/2006/relationships/slideLayout" Target="../slideLayouts/slideLayout1.xml"/><Relationship Id="rId5" Type="http://schemas.openxmlformats.org/officeDocument/2006/relationships/image" Target="../media/image121.jpeg"/><Relationship Id="rId4" Type="http://schemas.openxmlformats.org/officeDocument/2006/relationships/image" Target="../media/image120.jpeg"/></Relationships>
</file>

<file path=ppt/slides/_rels/slide76.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notesSlide" Target="../notesSlides/notesSlide76.xml"/><Relationship Id="rId1" Type="http://schemas.openxmlformats.org/officeDocument/2006/relationships/slideLayout" Target="../slideLayouts/slideLayout1.xml"/><Relationship Id="rId5" Type="http://schemas.openxmlformats.org/officeDocument/2006/relationships/image" Target="../media/image124.jpeg"/><Relationship Id="rId4" Type="http://schemas.openxmlformats.org/officeDocument/2006/relationships/image" Target="../media/image123.jpeg"/></Relationships>
</file>

<file path=ppt/slides/_rels/slide77.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notesSlide" Target="../notesSlides/notesSlide77.xml"/><Relationship Id="rId1" Type="http://schemas.openxmlformats.org/officeDocument/2006/relationships/slideLayout" Target="../slideLayouts/slideLayout1.xml"/><Relationship Id="rId5" Type="http://schemas.openxmlformats.org/officeDocument/2006/relationships/image" Target="../media/image127.jpeg"/><Relationship Id="rId4" Type="http://schemas.openxmlformats.org/officeDocument/2006/relationships/image" Target="../media/image126.jpeg"/></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1.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1.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1.xml"/></Relationships>
</file>

<file path=ppt/slides/_rels/slide82.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notesSlide" Target="../notesSlides/notesSlide82.xml"/><Relationship Id="rId1" Type="http://schemas.openxmlformats.org/officeDocument/2006/relationships/slideLayout" Target="../slideLayouts/slideLayout1.xml"/></Relationships>
</file>

<file path=ppt/slides/_rels/slide83.xml.rels><?xml version="1.0" encoding="UTF-8" standalone="yes"?>
<Relationships xmlns="http://schemas.openxmlformats.org/package/2006/relationships"><Relationship Id="rId3" Type="http://schemas.openxmlformats.org/officeDocument/2006/relationships/chart" Target="../charts/chart35.xml"/><Relationship Id="rId7" Type="http://schemas.openxmlformats.org/officeDocument/2006/relationships/image" Target="../media/image132.jpeg"/><Relationship Id="rId2" Type="http://schemas.openxmlformats.org/officeDocument/2006/relationships/notesSlide" Target="../notesSlides/notesSlide83.xml"/><Relationship Id="rId1" Type="http://schemas.openxmlformats.org/officeDocument/2006/relationships/slideLayout" Target="../slideLayouts/slideLayout1.xml"/><Relationship Id="rId6" Type="http://schemas.openxmlformats.org/officeDocument/2006/relationships/image" Target="../media/image131.jpeg"/><Relationship Id="rId5" Type="http://schemas.openxmlformats.org/officeDocument/2006/relationships/image" Target="../media/image130.jpeg"/><Relationship Id="rId4" Type="http://schemas.openxmlformats.org/officeDocument/2006/relationships/image" Target="../media/image129.jpeg"/></Relationships>
</file>

<file path=ppt/slides/_rels/slide84.xml.rels><?xml version="1.0" encoding="UTF-8" standalone="yes"?>
<Relationships xmlns="http://schemas.openxmlformats.org/package/2006/relationships"><Relationship Id="rId3" Type="http://schemas.openxmlformats.org/officeDocument/2006/relationships/chart" Target="../charts/chart36.xml"/><Relationship Id="rId2" Type="http://schemas.openxmlformats.org/officeDocument/2006/relationships/notesSlide" Target="../notesSlides/notesSlide84.xml"/><Relationship Id="rId1" Type="http://schemas.openxmlformats.org/officeDocument/2006/relationships/slideLayout" Target="../slideLayouts/slideLayout1.xml"/><Relationship Id="rId6" Type="http://schemas.openxmlformats.org/officeDocument/2006/relationships/image" Target="../media/image135.jpeg"/><Relationship Id="rId5" Type="http://schemas.openxmlformats.org/officeDocument/2006/relationships/image" Target="../media/image134.jpeg"/><Relationship Id="rId4" Type="http://schemas.openxmlformats.org/officeDocument/2006/relationships/image" Target="../media/image133.jpeg"/></Relationships>
</file>

<file path=ppt/slides/_rels/slide85.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notesSlide" Target="../notesSlides/notesSlide85.xml"/><Relationship Id="rId1" Type="http://schemas.openxmlformats.org/officeDocument/2006/relationships/slideLayout" Target="../slideLayouts/slideLayout1.xml"/></Relationships>
</file>

<file path=ppt/slides/_rels/slide86.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notesSlide" Target="../notesSlides/notesSlide86.xml"/><Relationship Id="rId1" Type="http://schemas.openxmlformats.org/officeDocument/2006/relationships/slideLayout" Target="../slideLayouts/slideLayout1.xml"/><Relationship Id="rId6" Type="http://schemas.openxmlformats.org/officeDocument/2006/relationships/chart" Target="../charts/chart37.xml"/><Relationship Id="rId5" Type="http://schemas.openxmlformats.org/officeDocument/2006/relationships/image" Target="../media/image139.jpeg"/><Relationship Id="rId4" Type="http://schemas.openxmlformats.org/officeDocument/2006/relationships/image" Target="../media/image138.jpeg"/></Relationships>
</file>

<file path=ppt/slides/_rels/slide87.xml.rels><?xml version="1.0" encoding="UTF-8" standalone="yes"?>
<Relationships xmlns="http://schemas.openxmlformats.org/package/2006/relationships"><Relationship Id="rId3" Type="http://schemas.openxmlformats.org/officeDocument/2006/relationships/chart" Target="../charts/chart38.xml"/><Relationship Id="rId7" Type="http://schemas.openxmlformats.org/officeDocument/2006/relationships/image" Target="../media/image143.jpeg"/><Relationship Id="rId2" Type="http://schemas.openxmlformats.org/officeDocument/2006/relationships/notesSlide" Target="../notesSlides/notesSlide87.xml"/><Relationship Id="rId1" Type="http://schemas.openxmlformats.org/officeDocument/2006/relationships/slideLayout" Target="../slideLayouts/slideLayout1.xml"/><Relationship Id="rId6" Type="http://schemas.openxmlformats.org/officeDocument/2006/relationships/image" Target="../media/image142.jpeg"/><Relationship Id="rId5" Type="http://schemas.openxmlformats.org/officeDocument/2006/relationships/image" Target="../media/image141.jpeg"/><Relationship Id="rId4" Type="http://schemas.openxmlformats.org/officeDocument/2006/relationships/image" Target="../media/image140.jpeg"/></Relationships>
</file>

<file path=ppt/slides/_rels/slide88.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notesSlide" Target="../notesSlides/notesSlide88.xml"/><Relationship Id="rId1" Type="http://schemas.openxmlformats.org/officeDocument/2006/relationships/slideLayout" Target="../slideLayouts/slideLayout1.xml"/></Relationships>
</file>

<file path=ppt/slides/_rels/slide89.xml.rels><?xml version="1.0" encoding="UTF-8" standalone="yes"?>
<Relationships xmlns="http://schemas.openxmlformats.org/package/2006/relationships"><Relationship Id="rId3" Type="http://schemas.openxmlformats.org/officeDocument/2006/relationships/chart" Target="../charts/chart39.xml"/><Relationship Id="rId2" Type="http://schemas.openxmlformats.org/officeDocument/2006/relationships/notesSlide" Target="../notesSlides/notesSlide89.xml"/><Relationship Id="rId1" Type="http://schemas.openxmlformats.org/officeDocument/2006/relationships/slideLayout" Target="../slideLayouts/slideLayout1.xml"/><Relationship Id="rId6" Type="http://schemas.openxmlformats.org/officeDocument/2006/relationships/image" Target="../media/image147.jpeg"/><Relationship Id="rId5" Type="http://schemas.openxmlformats.org/officeDocument/2006/relationships/image" Target="../media/image146.jpeg"/><Relationship Id="rId4" Type="http://schemas.openxmlformats.org/officeDocument/2006/relationships/image" Target="../media/image145.jpeg"/></Relationships>
</file>

<file path=ppt/slides/_rels/slide90.xml.rels><?xml version="1.0" encoding="UTF-8" standalone="yes"?>
<Relationships xmlns="http://schemas.openxmlformats.org/package/2006/relationships"><Relationship Id="rId3" Type="http://schemas.openxmlformats.org/officeDocument/2006/relationships/chart" Target="../charts/chart40.xml"/><Relationship Id="rId7" Type="http://schemas.openxmlformats.org/officeDocument/2006/relationships/image" Target="../media/image151.jpeg"/><Relationship Id="rId2" Type="http://schemas.openxmlformats.org/officeDocument/2006/relationships/notesSlide" Target="../notesSlides/notesSlide90.xml"/><Relationship Id="rId1" Type="http://schemas.openxmlformats.org/officeDocument/2006/relationships/slideLayout" Target="../slideLayouts/slideLayout1.xml"/><Relationship Id="rId6" Type="http://schemas.openxmlformats.org/officeDocument/2006/relationships/image" Target="../media/image150.jpeg"/><Relationship Id="rId5" Type="http://schemas.openxmlformats.org/officeDocument/2006/relationships/image" Target="../media/image149.jpeg"/><Relationship Id="rId4" Type="http://schemas.openxmlformats.org/officeDocument/2006/relationships/image" Target="../media/image148.jpeg"/></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1.xml"/></Relationships>
</file>

<file path=ppt/slides/_rels/slide92.xml.rels><?xml version="1.0" encoding="UTF-8" standalone="yes"?>
<Relationships xmlns="http://schemas.openxmlformats.org/package/2006/relationships"><Relationship Id="rId8" Type="http://schemas.openxmlformats.org/officeDocument/2006/relationships/image" Target="../media/image157.png"/><Relationship Id="rId3" Type="http://schemas.openxmlformats.org/officeDocument/2006/relationships/image" Target="../media/image152.jpeg"/><Relationship Id="rId7" Type="http://schemas.openxmlformats.org/officeDocument/2006/relationships/image" Target="../media/image156.png"/><Relationship Id="rId2" Type="http://schemas.openxmlformats.org/officeDocument/2006/relationships/notesSlide" Target="../notesSlides/notesSlide92.xml"/><Relationship Id="rId1" Type="http://schemas.openxmlformats.org/officeDocument/2006/relationships/slideLayout" Target="../slideLayouts/slideLayout1.xml"/><Relationship Id="rId6" Type="http://schemas.openxmlformats.org/officeDocument/2006/relationships/image" Target="../media/image155.png"/><Relationship Id="rId5" Type="http://schemas.openxmlformats.org/officeDocument/2006/relationships/image" Target="../media/image154.png"/><Relationship Id="rId4" Type="http://schemas.openxmlformats.org/officeDocument/2006/relationships/image" Target="../media/image153.png"/><Relationship Id="rId9" Type="http://schemas.openxmlformats.org/officeDocument/2006/relationships/image" Target="../media/image158.png"/></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1.xml"/></Relationships>
</file>

<file path=ppt/slides/_rels/slide94.xml.rels><?xml version="1.0" encoding="UTF-8" standalone="yes"?>
<Relationships xmlns="http://schemas.openxmlformats.org/package/2006/relationships"><Relationship Id="rId3" Type="http://schemas.openxmlformats.org/officeDocument/2006/relationships/image" Target="../media/image159.jpeg"/><Relationship Id="rId2" Type="http://schemas.openxmlformats.org/officeDocument/2006/relationships/notesSlide" Target="../notesSlides/notesSlide94.xml"/><Relationship Id="rId1" Type="http://schemas.openxmlformats.org/officeDocument/2006/relationships/slideLayout" Target="../slideLayouts/slideLayout1.xml"/><Relationship Id="rId5" Type="http://schemas.openxmlformats.org/officeDocument/2006/relationships/image" Target="../media/image161.png"/><Relationship Id="rId4" Type="http://schemas.openxmlformats.org/officeDocument/2006/relationships/image" Target="../media/image160.png"/></Relationships>
</file>

<file path=ppt/slides/_rels/slide95.xml.rels><?xml version="1.0" encoding="UTF-8" standalone="yes"?>
<Relationships xmlns="http://schemas.openxmlformats.org/package/2006/relationships"><Relationship Id="rId3" Type="http://schemas.openxmlformats.org/officeDocument/2006/relationships/image" Target="../media/image162.jpeg"/><Relationship Id="rId2" Type="http://schemas.openxmlformats.org/officeDocument/2006/relationships/notesSlide" Target="../notesSlides/notesSlide95.xml"/><Relationship Id="rId1" Type="http://schemas.openxmlformats.org/officeDocument/2006/relationships/slideLayout" Target="../slideLayouts/slideLayout1.xml"/><Relationship Id="rId5" Type="http://schemas.openxmlformats.org/officeDocument/2006/relationships/image" Target="../media/image164.jpeg"/><Relationship Id="rId4" Type="http://schemas.openxmlformats.org/officeDocument/2006/relationships/image" Target="../media/image163.jpeg"/></Relationships>
</file>

<file path=ppt/slides/_rels/slide96.xml.rels><?xml version="1.0" encoding="UTF-8" standalone="yes"?>
<Relationships xmlns="http://schemas.openxmlformats.org/package/2006/relationships"><Relationship Id="rId3" Type="http://schemas.openxmlformats.org/officeDocument/2006/relationships/image" Target="../media/image165.jpeg"/><Relationship Id="rId7" Type="http://schemas.openxmlformats.org/officeDocument/2006/relationships/image" Target="../media/image169.png"/><Relationship Id="rId2" Type="http://schemas.openxmlformats.org/officeDocument/2006/relationships/notesSlide" Target="../notesSlides/notesSlide96.xml"/><Relationship Id="rId1" Type="http://schemas.openxmlformats.org/officeDocument/2006/relationships/slideLayout" Target="../slideLayouts/slideLayout1.xml"/><Relationship Id="rId6" Type="http://schemas.openxmlformats.org/officeDocument/2006/relationships/image" Target="../media/image168.png"/><Relationship Id="rId5" Type="http://schemas.openxmlformats.org/officeDocument/2006/relationships/image" Target="../media/image167.png"/><Relationship Id="rId4" Type="http://schemas.openxmlformats.org/officeDocument/2006/relationships/image" Target="../media/image166.png"/></Relationships>
</file>

<file path=ppt/slides/_rels/slide97.xml.rels><?xml version="1.0" encoding="UTF-8" standalone="yes"?>
<Relationships xmlns="http://schemas.openxmlformats.org/package/2006/relationships"><Relationship Id="rId8" Type="http://schemas.openxmlformats.org/officeDocument/2006/relationships/image" Target="../media/image175.jpeg"/><Relationship Id="rId3" Type="http://schemas.openxmlformats.org/officeDocument/2006/relationships/image" Target="../media/image170.jpeg"/><Relationship Id="rId7" Type="http://schemas.openxmlformats.org/officeDocument/2006/relationships/image" Target="../media/image174.jpeg"/><Relationship Id="rId2" Type="http://schemas.openxmlformats.org/officeDocument/2006/relationships/notesSlide" Target="../notesSlides/notesSlide97.xml"/><Relationship Id="rId1" Type="http://schemas.openxmlformats.org/officeDocument/2006/relationships/slideLayout" Target="../slideLayouts/slideLayout1.xml"/><Relationship Id="rId6" Type="http://schemas.openxmlformats.org/officeDocument/2006/relationships/image" Target="../media/image173.jpeg"/><Relationship Id="rId11" Type="http://schemas.openxmlformats.org/officeDocument/2006/relationships/image" Target="../media/image178.jpeg"/><Relationship Id="rId5" Type="http://schemas.openxmlformats.org/officeDocument/2006/relationships/image" Target="../media/image172.jpeg"/><Relationship Id="rId10" Type="http://schemas.openxmlformats.org/officeDocument/2006/relationships/image" Target="../media/image177.jpeg"/><Relationship Id="rId4" Type="http://schemas.openxmlformats.org/officeDocument/2006/relationships/image" Target="../media/image171.jpeg"/><Relationship Id="rId9" Type="http://schemas.openxmlformats.org/officeDocument/2006/relationships/image" Target="../media/image176.jpeg"/></Relationships>
</file>

<file path=ppt/slides/_rels/slide98.xml.rels><?xml version="1.0" encoding="UTF-8" standalone="yes"?>
<Relationships xmlns="http://schemas.openxmlformats.org/package/2006/relationships"><Relationship Id="rId3" Type="http://schemas.openxmlformats.org/officeDocument/2006/relationships/image" Target="../media/image179.jpeg"/><Relationship Id="rId2" Type="http://schemas.openxmlformats.org/officeDocument/2006/relationships/notesSlide" Target="../notesSlides/notesSlide98.xml"/><Relationship Id="rId1" Type="http://schemas.openxmlformats.org/officeDocument/2006/relationships/slideLayout" Target="../slideLayouts/slideLayout1.xml"/><Relationship Id="rId5" Type="http://schemas.openxmlformats.org/officeDocument/2006/relationships/image" Target="../media/image181.png"/><Relationship Id="rId4" Type="http://schemas.openxmlformats.org/officeDocument/2006/relationships/image" Target="../media/image180.png"/></Relationships>
</file>

<file path=ppt/slides/_rels/slide99.xml.rels><?xml version="1.0" encoding="UTF-8" standalone="yes"?>
<Relationships xmlns="http://schemas.openxmlformats.org/package/2006/relationships"><Relationship Id="rId3" Type="http://schemas.openxmlformats.org/officeDocument/2006/relationships/image" Target="../media/image182.png"/><Relationship Id="rId2" Type="http://schemas.openxmlformats.org/officeDocument/2006/relationships/notesSlide" Target="../notesSlides/notesSlide99.xml"/><Relationship Id="rId1" Type="http://schemas.openxmlformats.org/officeDocument/2006/relationships/slideLayout" Target="../slideLayouts/slideLayout1.xml"/></Relationships>
</file>

<file path=ppt/slides/_rels/slide100.xml.rels><?xml version="1.0" encoding="UTF-8" standalone="yes"?>
<Relationships xmlns="http://schemas.openxmlformats.org/package/2006/relationships"><Relationship Id="rId8" Type="http://schemas.openxmlformats.org/officeDocument/2006/relationships/image" Target="../media/image188.jpeg"/><Relationship Id="rId3" Type="http://schemas.openxmlformats.org/officeDocument/2006/relationships/image" Target="../media/image183.jpeg"/><Relationship Id="rId7" Type="http://schemas.openxmlformats.org/officeDocument/2006/relationships/image" Target="../media/image187.jpeg"/><Relationship Id="rId12" Type="http://schemas.openxmlformats.org/officeDocument/2006/relationships/image" Target="../media/image192.jpeg"/><Relationship Id="rId2" Type="http://schemas.openxmlformats.org/officeDocument/2006/relationships/notesSlide" Target="../notesSlides/notesSlide100.xml"/><Relationship Id="rId1" Type="http://schemas.openxmlformats.org/officeDocument/2006/relationships/slideLayout" Target="../slideLayouts/slideLayout1.xml"/><Relationship Id="rId6" Type="http://schemas.openxmlformats.org/officeDocument/2006/relationships/image" Target="../media/image186.jpeg"/><Relationship Id="rId11" Type="http://schemas.openxmlformats.org/officeDocument/2006/relationships/image" Target="../media/image191.jpeg"/><Relationship Id="rId5" Type="http://schemas.openxmlformats.org/officeDocument/2006/relationships/image" Target="../media/image185.jpeg"/><Relationship Id="rId10" Type="http://schemas.openxmlformats.org/officeDocument/2006/relationships/image" Target="../media/image190.jpeg"/><Relationship Id="rId4" Type="http://schemas.openxmlformats.org/officeDocument/2006/relationships/image" Target="../media/image184.jpeg"/><Relationship Id="rId9" Type="http://schemas.openxmlformats.org/officeDocument/2006/relationships/image" Target="../media/image189.jpeg"/></Relationships>
</file>

<file path=ppt/slides/_rels/slide101.xml.rels><?xml version="1.0" encoding="UTF-8" standalone="yes"?>
<Relationships xmlns="http://schemas.openxmlformats.org/package/2006/relationships"><Relationship Id="rId8" Type="http://schemas.openxmlformats.org/officeDocument/2006/relationships/image" Target="../media/image198.jpeg"/><Relationship Id="rId13" Type="http://schemas.openxmlformats.org/officeDocument/2006/relationships/image" Target="../media/image203.jpeg"/><Relationship Id="rId18" Type="http://schemas.openxmlformats.org/officeDocument/2006/relationships/image" Target="../media/image208.jpeg"/><Relationship Id="rId3" Type="http://schemas.openxmlformats.org/officeDocument/2006/relationships/image" Target="../media/image193.jpeg"/><Relationship Id="rId7" Type="http://schemas.openxmlformats.org/officeDocument/2006/relationships/image" Target="../media/image197.jpeg"/><Relationship Id="rId12" Type="http://schemas.openxmlformats.org/officeDocument/2006/relationships/image" Target="../media/image202.jpeg"/><Relationship Id="rId17" Type="http://schemas.openxmlformats.org/officeDocument/2006/relationships/image" Target="../media/image207.jpeg"/><Relationship Id="rId2" Type="http://schemas.openxmlformats.org/officeDocument/2006/relationships/notesSlide" Target="../notesSlides/notesSlide101.xml"/><Relationship Id="rId16" Type="http://schemas.openxmlformats.org/officeDocument/2006/relationships/image" Target="../media/image206.jpeg"/><Relationship Id="rId1" Type="http://schemas.openxmlformats.org/officeDocument/2006/relationships/slideLayout" Target="../slideLayouts/slideLayout1.xml"/><Relationship Id="rId6" Type="http://schemas.openxmlformats.org/officeDocument/2006/relationships/image" Target="../media/image196.jpeg"/><Relationship Id="rId11" Type="http://schemas.openxmlformats.org/officeDocument/2006/relationships/image" Target="../media/image201.jpeg"/><Relationship Id="rId5" Type="http://schemas.openxmlformats.org/officeDocument/2006/relationships/image" Target="../media/image195.jpeg"/><Relationship Id="rId15" Type="http://schemas.openxmlformats.org/officeDocument/2006/relationships/image" Target="../media/image205.jpeg"/><Relationship Id="rId10" Type="http://schemas.openxmlformats.org/officeDocument/2006/relationships/image" Target="../media/image200.jpeg"/><Relationship Id="rId4" Type="http://schemas.openxmlformats.org/officeDocument/2006/relationships/image" Target="../media/image194.jpeg"/><Relationship Id="rId9" Type="http://schemas.openxmlformats.org/officeDocument/2006/relationships/image" Target="../media/image199.jpeg"/><Relationship Id="rId14" Type="http://schemas.openxmlformats.org/officeDocument/2006/relationships/image" Target="../media/image204.jpeg"/></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1.xml"/></Relationships>
</file>

<file path=ppt/slides/_rels/slide103.xml.rels><?xml version="1.0" encoding="UTF-8" standalone="yes"?>
<Relationships xmlns="http://schemas.openxmlformats.org/package/2006/relationships"><Relationship Id="rId3" Type="http://schemas.openxmlformats.org/officeDocument/2006/relationships/image" Target="../media/image209.jpeg"/><Relationship Id="rId2" Type="http://schemas.openxmlformats.org/officeDocument/2006/relationships/notesSlide" Target="../notesSlides/notesSlide103.xml"/><Relationship Id="rId1" Type="http://schemas.openxmlformats.org/officeDocument/2006/relationships/slideLayout" Target="../slideLayouts/slideLayout1.xml"/></Relationships>
</file>

<file path=ppt/slides/_rels/slide104.xml.rels><?xml version="1.0" encoding="UTF-8" standalone="yes"?>
<Relationships xmlns="http://schemas.openxmlformats.org/package/2006/relationships"><Relationship Id="rId3" Type="http://schemas.openxmlformats.org/officeDocument/2006/relationships/image" Target="../media/image210.png"/><Relationship Id="rId7" Type="http://schemas.openxmlformats.org/officeDocument/2006/relationships/image" Target="../media/image214.png"/><Relationship Id="rId2" Type="http://schemas.openxmlformats.org/officeDocument/2006/relationships/notesSlide" Target="../notesSlides/notesSlide104.xml"/><Relationship Id="rId1" Type="http://schemas.openxmlformats.org/officeDocument/2006/relationships/slideLayout" Target="../slideLayouts/slideLayout1.xml"/><Relationship Id="rId6" Type="http://schemas.openxmlformats.org/officeDocument/2006/relationships/image" Target="../media/image213.png"/><Relationship Id="rId5" Type="http://schemas.openxmlformats.org/officeDocument/2006/relationships/image" Target="../media/image212.png"/><Relationship Id="rId4" Type="http://schemas.openxmlformats.org/officeDocument/2006/relationships/image" Target="../media/image211.png"/></Relationships>
</file>

<file path=ppt/slides/_rels/slide105.xml.rels><?xml version="1.0" encoding="UTF-8" standalone="yes"?>
<Relationships xmlns="http://schemas.openxmlformats.org/package/2006/relationships"><Relationship Id="rId8" Type="http://schemas.microsoft.com/office/2007/relationships/hdphoto" Target="../media/hdphoto18.wdp"/><Relationship Id="rId13" Type="http://schemas.openxmlformats.org/officeDocument/2006/relationships/image" Target="../media/image220.png"/><Relationship Id="rId18" Type="http://schemas.microsoft.com/office/2007/relationships/hdphoto" Target="../media/hdphoto23.wdp"/><Relationship Id="rId3" Type="http://schemas.openxmlformats.org/officeDocument/2006/relationships/image" Target="../media/image215.png"/><Relationship Id="rId7" Type="http://schemas.openxmlformats.org/officeDocument/2006/relationships/image" Target="../media/image217.png"/><Relationship Id="rId12" Type="http://schemas.microsoft.com/office/2007/relationships/hdphoto" Target="../media/hdphoto20.wdp"/><Relationship Id="rId17" Type="http://schemas.openxmlformats.org/officeDocument/2006/relationships/image" Target="../media/image222.png"/><Relationship Id="rId2" Type="http://schemas.openxmlformats.org/officeDocument/2006/relationships/notesSlide" Target="../notesSlides/notesSlide105.xml"/><Relationship Id="rId16" Type="http://schemas.microsoft.com/office/2007/relationships/hdphoto" Target="../media/hdphoto22.wdp"/><Relationship Id="rId20" Type="http://schemas.microsoft.com/office/2007/relationships/hdphoto" Target="../media/hdphoto24.wdp"/><Relationship Id="rId1" Type="http://schemas.openxmlformats.org/officeDocument/2006/relationships/slideLayout" Target="../slideLayouts/slideLayout1.xml"/><Relationship Id="rId6" Type="http://schemas.microsoft.com/office/2007/relationships/hdphoto" Target="../media/hdphoto17.wdp"/><Relationship Id="rId11" Type="http://schemas.openxmlformats.org/officeDocument/2006/relationships/image" Target="../media/image219.png"/><Relationship Id="rId5" Type="http://schemas.openxmlformats.org/officeDocument/2006/relationships/image" Target="../media/image216.png"/><Relationship Id="rId15" Type="http://schemas.openxmlformats.org/officeDocument/2006/relationships/image" Target="../media/image221.png"/><Relationship Id="rId10" Type="http://schemas.microsoft.com/office/2007/relationships/hdphoto" Target="../media/hdphoto19.wdp"/><Relationship Id="rId19" Type="http://schemas.openxmlformats.org/officeDocument/2006/relationships/image" Target="../media/image223.png"/><Relationship Id="rId4" Type="http://schemas.microsoft.com/office/2007/relationships/hdphoto" Target="../media/hdphoto16.wdp"/><Relationship Id="rId9" Type="http://schemas.openxmlformats.org/officeDocument/2006/relationships/image" Target="../media/image218.png"/><Relationship Id="rId14" Type="http://schemas.microsoft.com/office/2007/relationships/hdphoto" Target="../media/hdphoto21.wdp"/></Relationships>
</file>

<file path=ppt/slides/_rels/slide106.xml.rels><?xml version="1.0" encoding="UTF-8" standalone="yes"?>
<Relationships xmlns="http://schemas.openxmlformats.org/package/2006/relationships"><Relationship Id="rId3" Type="http://schemas.openxmlformats.org/officeDocument/2006/relationships/image" Target="../media/image224.png"/><Relationship Id="rId2" Type="http://schemas.openxmlformats.org/officeDocument/2006/relationships/notesSlide" Target="../notesSlides/notesSlide106.xml"/><Relationship Id="rId1" Type="http://schemas.openxmlformats.org/officeDocument/2006/relationships/slideLayout" Target="../slideLayouts/slideLayout1.xml"/><Relationship Id="rId6" Type="http://schemas.microsoft.com/office/2007/relationships/hdphoto" Target="../media/hdphoto26.wdp"/><Relationship Id="rId5" Type="http://schemas.openxmlformats.org/officeDocument/2006/relationships/image" Target="../media/image225.png"/><Relationship Id="rId4" Type="http://schemas.microsoft.com/office/2007/relationships/hdphoto" Target="../media/hdphoto25.wdp"/></Relationships>
</file>

<file path=ppt/slides/_rels/slide107.xml.rels><?xml version="1.0" encoding="UTF-8" standalone="yes"?>
<Relationships xmlns="http://schemas.openxmlformats.org/package/2006/relationships"><Relationship Id="rId8" Type="http://schemas.openxmlformats.org/officeDocument/2006/relationships/image" Target="../media/image229.png"/><Relationship Id="rId3" Type="http://schemas.openxmlformats.org/officeDocument/2006/relationships/image" Target="../media/image226.png"/><Relationship Id="rId7" Type="http://schemas.openxmlformats.org/officeDocument/2006/relationships/image" Target="../media/image228.png"/><Relationship Id="rId2" Type="http://schemas.openxmlformats.org/officeDocument/2006/relationships/notesSlide" Target="../notesSlides/notesSlide107.xml"/><Relationship Id="rId1" Type="http://schemas.openxmlformats.org/officeDocument/2006/relationships/slideLayout" Target="../slideLayouts/slideLayout1.xml"/><Relationship Id="rId6" Type="http://schemas.microsoft.com/office/2007/relationships/hdphoto" Target="../media/hdphoto28.wdp"/><Relationship Id="rId5" Type="http://schemas.openxmlformats.org/officeDocument/2006/relationships/image" Target="../media/image227.png"/><Relationship Id="rId10" Type="http://schemas.openxmlformats.org/officeDocument/2006/relationships/image" Target="../media/image231.png"/><Relationship Id="rId4" Type="http://schemas.microsoft.com/office/2007/relationships/hdphoto" Target="../media/hdphoto27.wdp"/><Relationship Id="rId9" Type="http://schemas.openxmlformats.org/officeDocument/2006/relationships/image" Target="../media/image230.png"/></Relationships>
</file>

<file path=ppt/slides/_rels/slide108.xml.rels><?xml version="1.0" encoding="UTF-8" standalone="yes"?>
<Relationships xmlns="http://schemas.openxmlformats.org/package/2006/relationships"><Relationship Id="rId3" Type="http://schemas.openxmlformats.org/officeDocument/2006/relationships/image" Target="../media/image232.png"/><Relationship Id="rId2" Type="http://schemas.openxmlformats.org/officeDocument/2006/relationships/notesSlide" Target="../notesSlides/notesSlide108.xml"/><Relationship Id="rId1" Type="http://schemas.openxmlformats.org/officeDocument/2006/relationships/slideLayout" Target="../slideLayouts/slideLayout1.xml"/><Relationship Id="rId6" Type="http://schemas.openxmlformats.org/officeDocument/2006/relationships/image" Target="../media/image235.png"/><Relationship Id="rId5" Type="http://schemas.openxmlformats.org/officeDocument/2006/relationships/image" Target="../media/image234.png"/><Relationship Id="rId4" Type="http://schemas.openxmlformats.org/officeDocument/2006/relationships/image" Target="../media/image233.png"/></Relationships>
</file>

<file path=ppt/slides/_rels/slide109.xml.rels><?xml version="1.0" encoding="UTF-8" standalone="yes"?>
<Relationships xmlns="http://schemas.openxmlformats.org/package/2006/relationships"><Relationship Id="rId3" Type="http://schemas.openxmlformats.org/officeDocument/2006/relationships/image" Target="../media/image236.jpeg"/><Relationship Id="rId7" Type="http://schemas.openxmlformats.org/officeDocument/2006/relationships/image" Target="../media/image240.jpeg"/><Relationship Id="rId2" Type="http://schemas.openxmlformats.org/officeDocument/2006/relationships/notesSlide" Target="../notesSlides/notesSlide109.xml"/><Relationship Id="rId1" Type="http://schemas.openxmlformats.org/officeDocument/2006/relationships/slideLayout" Target="../slideLayouts/slideLayout1.xml"/><Relationship Id="rId6" Type="http://schemas.openxmlformats.org/officeDocument/2006/relationships/image" Target="../media/image239.jpeg"/><Relationship Id="rId5" Type="http://schemas.openxmlformats.org/officeDocument/2006/relationships/image" Target="../media/image238.jpeg"/><Relationship Id="rId4" Type="http://schemas.openxmlformats.org/officeDocument/2006/relationships/image" Target="../media/image237.jpeg"/></Relationships>
</file>

<file path=ppt/slides/_rels/slide110.xml.rels><?xml version="1.0" encoding="UTF-8" standalone="yes"?>
<Relationships xmlns="http://schemas.openxmlformats.org/package/2006/relationships"><Relationship Id="rId3" Type="http://schemas.openxmlformats.org/officeDocument/2006/relationships/image" Target="../media/image241.jpeg"/><Relationship Id="rId2" Type="http://schemas.openxmlformats.org/officeDocument/2006/relationships/notesSlide" Target="../notesSlides/notesSlide110.xml"/><Relationship Id="rId1" Type="http://schemas.openxmlformats.org/officeDocument/2006/relationships/slideLayout" Target="../slideLayouts/slideLayout1.xml"/><Relationship Id="rId6" Type="http://schemas.openxmlformats.org/officeDocument/2006/relationships/image" Target="../media/image244.jpeg"/><Relationship Id="rId5" Type="http://schemas.openxmlformats.org/officeDocument/2006/relationships/image" Target="../media/image243.jpeg"/><Relationship Id="rId4" Type="http://schemas.openxmlformats.org/officeDocument/2006/relationships/image" Target="../media/image242.png"/></Relationships>
</file>

<file path=ppt/slides/_rels/slide111.xml.rels><?xml version="1.0" encoding="UTF-8" standalone="yes"?>
<Relationships xmlns="http://schemas.openxmlformats.org/package/2006/relationships"><Relationship Id="rId3" Type="http://schemas.openxmlformats.org/officeDocument/2006/relationships/image" Target="../media/image245.jpeg"/><Relationship Id="rId2" Type="http://schemas.openxmlformats.org/officeDocument/2006/relationships/notesSlide" Target="../notesSlides/notesSlide111.xml"/><Relationship Id="rId1" Type="http://schemas.openxmlformats.org/officeDocument/2006/relationships/slideLayout" Target="../slideLayouts/slideLayout1.xml"/><Relationship Id="rId6" Type="http://schemas.openxmlformats.org/officeDocument/2006/relationships/image" Target="../media/image248.jpeg"/><Relationship Id="rId5" Type="http://schemas.openxmlformats.org/officeDocument/2006/relationships/image" Target="../media/image247.jpeg"/><Relationship Id="rId4" Type="http://schemas.openxmlformats.org/officeDocument/2006/relationships/image" Target="../media/image246.jpeg"/></Relationships>
</file>

<file path=ppt/slides/_rels/slide112.xml.rels><?xml version="1.0" encoding="UTF-8" standalone="yes"?>
<Relationships xmlns="http://schemas.openxmlformats.org/package/2006/relationships"><Relationship Id="rId3" Type="http://schemas.openxmlformats.org/officeDocument/2006/relationships/image" Target="../media/image249.jpeg"/><Relationship Id="rId7" Type="http://schemas.microsoft.com/office/2007/relationships/hdphoto" Target="../media/hdphoto29.wdp"/><Relationship Id="rId2" Type="http://schemas.openxmlformats.org/officeDocument/2006/relationships/notesSlide" Target="../notesSlides/notesSlide112.xml"/><Relationship Id="rId1" Type="http://schemas.openxmlformats.org/officeDocument/2006/relationships/slideLayout" Target="../slideLayouts/slideLayout1.xml"/><Relationship Id="rId6" Type="http://schemas.openxmlformats.org/officeDocument/2006/relationships/image" Target="../media/image252.png"/><Relationship Id="rId5" Type="http://schemas.openxmlformats.org/officeDocument/2006/relationships/image" Target="../media/image251.jpeg"/><Relationship Id="rId4" Type="http://schemas.openxmlformats.org/officeDocument/2006/relationships/image" Target="../media/image250.jpeg"/></Relationships>
</file>

<file path=ppt/slides/_rels/slide113.xml.rels><?xml version="1.0" encoding="UTF-8" standalone="yes"?>
<Relationships xmlns="http://schemas.openxmlformats.org/package/2006/relationships"><Relationship Id="rId3" Type="http://schemas.openxmlformats.org/officeDocument/2006/relationships/image" Target="../media/image253.jpeg"/><Relationship Id="rId7" Type="http://schemas.microsoft.com/office/2007/relationships/hdphoto" Target="../media/hdphoto30.wdp"/><Relationship Id="rId2" Type="http://schemas.openxmlformats.org/officeDocument/2006/relationships/notesSlide" Target="../notesSlides/notesSlide113.xml"/><Relationship Id="rId1" Type="http://schemas.openxmlformats.org/officeDocument/2006/relationships/slideLayout" Target="../slideLayouts/slideLayout1.xml"/><Relationship Id="rId6" Type="http://schemas.openxmlformats.org/officeDocument/2006/relationships/image" Target="../media/image256.png"/><Relationship Id="rId5" Type="http://schemas.openxmlformats.org/officeDocument/2006/relationships/image" Target="../media/image255.jpeg"/><Relationship Id="rId4" Type="http://schemas.openxmlformats.org/officeDocument/2006/relationships/image" Target="../media/image254.jpeg"/></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114.xml"/><Relationship Id="rId1" Type="http://schemas.openxmlformats.org/officeDocument/2006/relationships/slideLayout" Target="../slideLayouts/slideLayout1.xml"/></Relationships>
</file>

<file path=ppt/slides/_rels/slide115.xml.rels><?xml version="1.0" encoding="UTF-8" standalone="yes"?>
<Relationships xmlns="http://schemas.openxmlformats.org/package/2006/relationships"><Relationship Id="rId3" Type="http://schemas.openxmlformats.org/officeDocument/2006/relationships/image" Target="../media/image257.jpeg"/><Relationship Id="rId2" Type="http://schemas.openxmlformats.org/officeDocument/2006/relationships/notesSlide" Target="../notesSlides/notesSlide115.xml"/><Relationship Id="rId1" Type="http://schemas.openxmlformats.org/officeDocument/2006/relationships/slideLayout" Target="../slideLayouts/slideLayout1.xml"/></Relationships>
</file>

<file path=ppt/slides/_rels/slide116.xml.rels><?xml version="1.0" encoding="UTF-8" standalone="yes"?>
<Relationships xmlns="http://schemas.openxmlformats.org/package/2006/relationships"><Relationship Id="rId3" Type="http://schemas.openxmlformats.org/officeDocument/2006/relationships/image" Target="../media/image258.jpeg"/><Relationship Id="rId2" Type="http://schemas.openxmlformats.org/officeDocument/2006/relationships/notesSlide" Target="../notesSlides/notesSlide116.xml"/><Relationship Id="rId1" Type="http://schemas.openxmlformats.org/officeDocument/2006/relationships/slideLayout" Target="../slideLayouts/slideLayout1.xml"/></Relationships>
</file>

<file path=ppt/slides/_rels/slide117.xml.rels><?xml version="1.0" encoding="UTF-8" standalone="yes"?>
<Relationships xmlns="http://schemas.openxmlformats.org/package/2006/relationships"><Relationship Id="rId3" Type="http://schemas.openxmlformats.org/officeDocument/2006/relationships/image" Target="../media/image259.jpeg"/><Relationship Id="rId2" Type="http://schemas.openxmlformats.org/officeDocument/2006/relationships/notesSlide" Target="../notesSlides/notesSlide117.xml"/><Relationship Id="rId1" Type="http://schemas.openxmlformats.org/officeDocument/2006/relationships/slideLayout" Target="../slideLayouts/slideLayout1.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118.xml"/><Relationship Id="rId1" Type="http://schemas.openxmlformats.org/officeDocument/2006/relationships/slideLayout" Target="../slideLayouts/slideLayout1.xml"/></Relationships>
</file>

<file path=ppt/slides/_rels/slide119.xml.rels><?xml version="1.0" encoding="UTF-8" standalone="yes"?>
<Relationships xmlns="http://schemas.openxmlformats.org/package/2006/relationships"><Relationship Id="rId3" Type="http://schemas.openxmlformats.org/officeDocument/2006/relationships/image" Target="../media/image260.jpeg"/><Relationship Id="rId2" Type="http://schemas.openxmlformats.org/officeDocument/2006/relationships/notesSlide" Target="../notesSlides/notesSlide119.xml"/><Relationship Id="rId1" Type="http://schemas.openxmlformats.org/officeDocument/2006/relationships/slideLayout" Target="../slideLayouts/slideLayout1.xml"/><Relationship Id="rId6" Type="http://schemas.openxmlformats.org/officeDocument/2006/relationships/image" Target="../media/image263.png"/><Relationship Id="rId5" Type="http://schemas.openxmlformats.org/officeDocument/2006/relationships/image" Target="../media/image262.jpeg"/><Relationship Id="rId4" Type="http://schemas.openxmlformats.org/officeDocument/2006/relationships/image" Target="../media/image261.jpeg"/></Relationships>
</file>

<file path=ppt/slides/_rels/slide120.xml.rels><?xml version="1.0" encoding="UTF-8" standalone="yes"?>
<Relationships xmlns="http://schemas.openxmlformats.org/package/2006/relationships"><Relationship Id="rId3" Type="http://schemas.openxmlformats.org/officeDocument/2006/relationships/image" Target="../media/image264.jpeg"/><Relationship Id="rId2" Type="http://schemas.openxmlformats.org/officeDocument/2006/relationships/notesSlide" Target="../notesSlides/notesSlide120.xml"/><Relationship Id="rId1" Type="http://schemas.openxmlformats.org/officeDocument/2006/relationships/slideLayout" Target="../slideLayouts/slideLayout1.xml"/><Relationship Id="rId4" Type="http://schemas.openxmlformats.org/officeDocument/2006/relationships/image" Target="../media/image265.jpeg"/></Relationships>
</file>

<file path=ppt/slides/_rels/slide121.xml.rels><?xml version="1.0" encoding="UTF-8" standalone="yes"?>
<Relationships xmlns="http://schemas.openxmlformats.org/package/2006/relationships"><Relationship Id="rId3" Type="http://schemas.openxmlformats.org/officeDocument/2006/relationships/image" Target="../media/image266.jpeg"/><Relationship Id="rId2" Type="http://schemas.openxmlformats.org/officeDocument/2006/relationships/notesSlide" Target="../notesSlides/notesSlide121.xml"/><Relationship Id="rId1" Type="http://schemas.openxmlformats.org/officeDocument/2006/relationships/slideLayout" Target="../slideLayouts/slideLayout1.xml"/><Relationship Id="rId6" Type="http://schemas.openxmlformats.org/officeDocument/2006/relationships/image" Target="../media/image269.jpeg"/><Relationship Id="rId5" Type="http://schemas.openxmlformats.org/officeDocument/2006/relationships/image" Target="../media/image268.jpeg"/><Relationship Id="rId4" Type="http://schemas.openxmlformats.org/officeDocument/2006/relationships/image" Target="../media/image267.png"/></Relationships>
</file>

<file path=ppt/slides/_rels/slide122.xml.rels><?xml version="1.0" encoding="UTF-8" standalone="yes"?>
<Relationships xmlns="http://schemas.openxmlformats.org/package/2006/relationships"><Relationship Id="rId3" Type="http://schemas.openxmlformats.org/officeDocument/2006/relationships/image" Target="../media/image270.jpeg"/><Relationship Id="rId2" Type="http://schemas.openxmlformats.org/officeDocument/2006/relationships/notesSlide" Target="../notesSlides/notesSlide122.xml"/><Relationship Id="rId1" Type="http://schemas.openxmlformats.org/officeDocument/2006/relationships/slideLayout" Target="../slideLayouts/slideLayout1.xml"/><Relationship Id="rId4" Type="http://schemas.openxmlformats.org/officeDocument/2006/relationships/image" Target="../media/image271.png"/></Relationships>
</file>

<file path=ppt/slides/_rels/slide123.xml.rels><?xml version="1.0" encoding="UTF-8" standalone="yes"?>
<Relationships xmlns="http://schemas.openxmlformats.org/package/2006/relationships"><Relationship Id="rId3" Type="http://schemas.openxmlformats.org/officeDocument/2006/relationships/image" Target="../media/image272.jpeg"/><Relationship Id="rId2" Type="http://schemas.openxmlformats.org/officeDocument/2006/relationships/notesSlide" Target="../notesSlides/notesSlide123.xml"/><Relationship Id="rId1" Type="http://schemas.openxmlformats.org/officeDocument/2006/relationships/slideLayout" Target="../slideLayouts/slideLayout1.xml"/><Relationship Id="rId6" Type="http://schemas.openxmlformats.org/officeDocument/2006/relationships/image" Target="../media/image275.jpeg"/><Relationship Id="rId5" Type="http://schemas.openxmlformats.org/officeDocument/2006/relationships/image" Target="../media/image274.jpeg"/><Relationship Id="rId4" Type="http://schemas.openxmlformats.org/officeDocument/2006/relationships/image" Target="../media/image273.jpeg"/></Relationships>
</file>

<file path=ppt/slides/_rels/slide124.xml.rels><?xml version="1.0" encoding="UTF-8" standalone="yes"?>
<Relationships xmlns="http://schemas.openxmlformats.org/package/2006/relationships"><Relationship Id="rId3" Type="http://schemas.openxmlformats.org/officeDocument/2006/relationships/image" Target="../media/image276.jpeg"/><Relationship Id="rId2" Type="http://schemas.openxmlformats.org/officeDocument/2006/relationships/notesSlide" Target="../notesSlides/notesSlide124.xml"/><Relationship Id="rId1" Type="http://schemas.openxmlformats.org/officeDocument/2006/relationships/slideLayout" Target="../slideLayouts/slideLayout1.xml"/><Relationship Id="rId4" Type="http://schemas.openxmlformats.org/officeDocument/2006/relationships/image" Target="../media/image277.png"/></Relationships>
</file>

<file path=ppt/slides/_rels/slide125.xml.rels><?xml version="1.0" encoding="UTF-8" standalone="yes"?>
<Relationships xmlns="http://schemas.openxmlformats.org/package/2006/relationships"><Relationship Id="rId3" Type="http://schemas.openxmlformats.org/officeDocument/2006/relationships/image" Target="../media/image278.jpeg"/><Relationship Id="rId7" Type="http://schemas.openxmlformats.org/officeDocument/2006/relationships/image" Target="../media/image282.jpeg"/><Relationship Id="rId2" Type="http://schemas.openxmlformats.org/officeDocument/2006/relationships/notesSlide" Target="../notesSlides/notesSlide125.xml"/><Relationship Id="rId1" Type="http://schemas.openxmlformats.org/officeDocument/2006/relationships/slideLayout" Target="../slideLayouts/slideLayout1.xml"/><Relationship Id="rId6" Type="http://schemas.openxmlformats.org/officeDocument/2006/relationships/image" Target="../media/image281.jpeg"/><Relationship Id="rId5" Type="http://schemas.openxmlformats.org/officeDocument/2006/relationships/image" Target="../media/image280.jpeg"/><Relationship Id="rId4" Type="http://schemas.openxmlformats.org/officeDocument/2006/relationships/image" Target="../media/image279.jpeg"/></Relationships>
</file>

<file path=ppt/slides/_rels/slide126.xml.rels><?xml version="1.0" encoding="UTF-8" standalone="yes"?>
<Relationships xmlns="http://schemas.openxmlformats.org/package/2006/relationships"><Relationship Id="rId8" Type="http://schemas.openxmlformats.org/officeDocument/2006/relationships/image" Target="../media/image286.jpeg"/><Relationship Id="rId3" Type="http://schemas.openxmlformats.org/officeDocument/2006/relationships/image" Target="../media/image283.png"/><Relationship Id="rId7" Type="http://schemas.openxmlformats.org/officeDocument/2006/relationships/image" Target="../media/image285.jpeg"/><Relationship Id="rId2" Type="http://schemas.openxmlformats.org/officeDocument/2006/relationships/notesSlide" Target="../notesSlides/notesSlide126.xml"/><Relationship Id="rId1" Type="http://schemas.openxmlformats.org/officeDocument/2006/relationships/slideLayout" Target="../slideLayouts/slideLayout1.xml"/><Relationship Id="rId6" Type="http://schemas.microsoft.com/office/2007/relationships/hdphoto" Target="../media/hdphoto32.wdp"/><Relationship Id="rId5" Type="http://schemas.openxmlformats.org/officeDocument/2006/relationships/image" Target="../media/image284.png"/><Relationship Id="rId10" Type="http://schemas.microsoft.com/office/2007/relationships/hdphoto" Target="../media/hdphoto33.wdp"/><Relationship Id="rId4" Type="http://schemas.microsoft.com/office/2007/relationships/hdphoto" Target="../media/hdphoto31.wdp"/><Relationship Id="rId9" Type="http://schemas.openxmlformats.org/officeDocument/2006/relationships/image" Target="../media/image287.png"/></Relationships>
</file>

<file path=ppt/slides/_rels/slide127.xml.rels><?xml version="1.0" encoding="UTF-8" standalone="yes"?>
<Relationships xmlns="http://schemas.openxmlformats.org/package/2006/relationships"><Relationship Id="rId3" Type="http://schemas.openxmlformats.org/officeDocument/2006/relationships/image" Target="../media/image288.jpeg"/><Relationship Id="rId7" Type="http://schemas.openxmlformats.org/officeDocument/2006/relationships/image" Target="../media/image292.jpeg"/><Relationship Id="rId2" Type="http://schemas.openxmlformats.org/officeDocument/2006/relationships/notesSlide" Target="../notesSlides/notesSlide127.xml"/><Relationship Id="rId1" Type="http://schemas.openxmlformats.org/officeDocument/2006/relationships/slideLayout" Target="../slideLayouts/slideLayout1.xml"/><Relationship Id="rId6" Type="http://schemas.openxmlformats.org/officeDocument/2006/relationships/image" Target="../media/image291.jpeg"/><Relationship Id="rId5" Type="http://schemas.openxmlformats.org/officeDocument/2006/relationships/image" Target="../media/image290.jpeg"/><Relationship Id="rId4" Type="http://schemas.openxmlformats.org/officeDocument/2006/relationships/image" Target="../media/image289.jpeg"/></Relationships>
</file>

<file path=ppt/slides/_rels/slide128.xml.rels><?xml version="1.0" encoding="UTF-8" standalone="yes"?>
<Relationships xmlns="http://schemas.openxmlformats.org/package/2006/relationships"><Relationship Id="rId3" Type="http://schemas.openxmlformats.org/officeDocument/2006/relationships/image" Target="../media/image293.tiff"/><Relationship Id="rId2" Type="http://schemas.openxmlformats.org/officeDocument/2006/relationships/notesSlide" Target="../notesSlides/notesSlide128.xml"/><Relationship Id="rId1" Type="http://schemas.openxmlformats.org/officeDocument/2006/relationships/slideLayout" Target="../slideLayouts/slideLayout1.xml"/><Relationship Id="rId6" Type="http://schemas.openxmlformats.org/officeDocument/2006/relationships/image" Target="../media/image296.jpeg"/><Relationship Id="rId5" Type="http://schemas.openxmlformats.org/officeDocument/2006/relationships/image" Target="../media/image295.jpeg"/><Relationship Id="rId4" Type="http://schemas.openxmlformats.org/officeDocument/2006/relationships/image" Target="../media/image294.jpeg"/></Relationships>
</file>

<file path=ppt/slides/_rels/slide129.xml.rels><?xml version="1.0" encoding="UTF-8" standalone="yes"?>
<Relationships xmlns="http://schemas.openxmlformats.org/package/2006/relationships"><Relationship Id="rId3" Type="http://schemas.openxmlformats.org/officeDocument/2006/relationships/image" Target="../media/image297.jpeg"/><Relationship Id="rId2" Type="http://schemas.openxmlformats.org/officeDocument/2006/relationships/notesSlide" Target="../notesSlides/notesSlide129.xml"/><Relationship Id="rId1" Type="http://schemas.openxmlformats.org/officeDocument/2006/relationships/slideLayout" Target="../slideLayouts/slideLayout1.xml"/><Relationship Id="rId4" Type="http://schemas.openxmlformats.org/officeDocument/2006/relationships/image" Target="../media/image298.jpeg"/></Relationships>
</file>

<file path=ppt/slides/_rels/slide130.xml.rels><?xml version="1.0" encoding="UTF-8" standalone="yes"?>
<Relationships xmlns="http://schemas.openxmlformats.org/package/2006/relationships"><Relationship Id="rId3" Type="http://schemas.openxmlformats.org/officeDocument/2006/relationships/image" Target="../media/image299.png"/><Relationship Id="rId7" Type="http://schemas.openxmlformats.org/officeDocument/2006/relationships/image" Target="../media/image303.png"/><Relationship Id="rId2" Type="http://schemas.openxmlformats.org/officeDocument/2006/relationships/notesSlide" Target="../notesSlides/notesSlide130.xml"/><Relationship Id="rId1" Type="http://schemas.openxmlformats.org/officeDocument/2006/relationships/slideLayout" Target="../slideLayouts/slideLayout1.xml"/><Relationship Id="rId6" Type="http://schemas.openxmlformats.org/officeDocument/2006/relationships/image" Target="../media/image302.png"/><Relationship Id="rId5" Type="http://schemas.openxmlformats.org/officeDocument/2006/relationships/image" Target="../media/image301.png"/><Relationship Id="rId4" Type="http://schemas.openxmlformats.org/officeDocument/2006/relationships/image" Target="../media/image300.png"/></Relationships>
</file>

<file path=ppt/slides/_rels/slide131.xml.rels><?xml version="1.0" encoding="UTF-8" standalone="yes"?>
<Relationships xmlns="http://schemas.openxmlformats.org/package/2006/relationships"><Relationship Id="rId3" Type="http://schemas.openxmlformats.org/officeDocument/2006/relationships/image" Target="../media/image304.jpeg"/><Relationship Id="rId2" Type="http://schemas.openxmlformats.org/officeDocument/2006/relationships/notesSlide" Target="../notesSlides/notesSlide131.xml"/><Relationship Id="rId1" Type="http://schemas.openxmlformats.org/officeDocument/2006/relationships/slideLayout" Target="../slideLayouts/slideLayout1.xml"/><Relationship Id="rId5" Type="http://schemas.openxmlformats.org/officeDocument/2006/relationships/image" Target="../media/image306.png"/><Relationship Id="rId4" Type="http://schemas.openxmlformats.org/officeDocument/2006/relationships/image" Target="../media/image305.png"/></Relationships>
</file>

<file path=ppt/slides/_rels/slide132.xml.rels><?xml version="1.0" encoding="UTF-8" standalone="yes"?>
<Relationships xmlns="http://schemas.openxmlformats.org/package/2006/relationships"><Relationship Id="rId3" Type="http://schemas.openxmlformats.org/officeDocument/2006/relationships/image" Target="../media/image307.png"/><Relationship Id="rId7" Type="http://schemas.openxmlformats.org/officeDocument/2006/relationships/image" Target="../media/image311.jpeg"/><Relationship Id="rId2" Type="http://schemas.openxmlformats.org/officeDocument/2006/relationships/notesSlide" Target="../notesSlides/notesSlide132.xml"/><Relationship Id="rId1" Type="http://schemas.openxmlformats.org/officeDocument/2006/relationships/slideLayout" Target="../slideLayouts/slideLayout1.xml"/><Relationship Id="rId6" Type="http://schemas.openxmlformats.org/officeDocument/2006/relationships/image" Target="../media/image310.png"/><Relationship Id="rId5" Type="http://schemas.openxmlformats.org/officeDocument/2006/relationships/image" Target="../media/image309.jpeg"/><Relationship Id="rId4" Type="http://schemas.openxmlformats.org/officeDocument/2006/relationships/image" Target="../media/image308.jpeg"/></Relationships>
</file>

<file path=ppt/slides/_rels/slide133.xml.rels><?xml version="1.0" encoding="UTF-8" standalone="yes"?>
<Relationships xmlns="http://schemas.openxmlformats.org/package/2006/relationships"><Relationship Id="rId3" Type="http://schemas.openxmlformats.org/officeDocument/2006/relationships/image" Target="../media/image312.png"/><Relationship Id="rId2" Type="http://schemas.openxmlformats.org/officeDocument/2006/relationships/notesSlide" Target="../notesSlides/notesSlide133.xml"/><Relationship Id="rId1" Type="http://schemas.openxmlformats.org/officeDocument/2006/relationships/slideLayout" Target="../slideLayouts/slideLayout1.xml"/><Relationship Id="rId4" Type="http://schemas.openxmlformats.org/officeDocument/2006/relationships/image" Target="../media/image313.png"/></Relationships>
</file>

<file path=ppt/slides/_rels/slide134.xml.rels><?xml version="1.0" encoding="UTF-8" standalone="yes"?>
<Relationships xmlns="http://schemas.openxmlformats.org/package/2006/relationships"><Relationship Id="rId3" Type="http://schemas.openxmlformats.org/officeDocument/2006/relationships/image" Target="../media/image314.png"/><Relationship Id="rId2" Type="http://schemas.openxmlformats.org/officeDocument/2006/relationships/notesSlide" Target="../notesSlides/notesSlide134.xml"/><Relationship Id="rId1" Type="http://schemas.openxmlformats.org/officeDocument/2006/relationships/slideLayout" Target="../slideLayouts/slideLayout1.xml"/></Relationships>
</file>

<file path=ppt/slides/_rels/slide135.xml.rels><?xml version="1.0" encoding="UTF-8" standalone="yes"?>
<Relationships xmlns="http://schemas.openxmlformats.org/package/2006/relationships"><Relationship Id="rId8" Type="http://schemas.openxmlformats.org/officeDocument/2006/relationships/image" Target="../media/image320.jpeg"/><Relationship Id="rId3" Type="http://schemas.openxmlformats.org/officeDocument/2006/relationships/image" Target="../media/image315.png"/><Relationship Id="rId7" Type="http://schemas.openxmlformats.org/officeDocument/2006/relationships/image" Target="../media/image319.jpeg"/><Relationship Id="rId2" Type="http://schemas.openxmlformats.org/officeDocument/2006/relationships/notesSlide" Target="../notesSlides/notesSlide135.xml"/><Relationship Id="rId1" Type="http://schemas.openxmlformats.org/officeDocument/2006/relationships/slideLayout" Target="../slideLayouts/slideLayout1.xml"/><Relationship Id="rId6" Type="http://schemas.openxmlformats.org/officeDocument/2006/relationships/image" Target="../media/image318.jpeg"/><Relationship Id="rId5" Type="http://schemas.openxmlformats.org/officeDocument/2006/relationships/image" Target="../media/image317.jpeg"/><Relationship Id="rId4" Type="http://schemas.openxmlformats.org/officeDocument/2006/relationships/image" Target="../media/image316.jpeg"/></Relationships>
</file>

<file path=ppt/slides/_rels/slide136.xml.rels><?xml version="1.0" encoding="UTF-8" standalone="yes"?>
<Relationships xmlns="http://schemas.openxmlformats.org/package/2006/relationships"><Relationship Id="rId8" Type="http://schemas.openxmlformats.org/officeDocument/2006/relationships/image" Target="../media/image326.jpeg"/><Relationship Id="rId3" Type="http://schemas.openxmlformats.org/officeDocument/2006/relationships/image" Target="../media/image321.png"/><Relationship Id="rId7" Type="http://schemas.openxmlformats.org/officeDocument/2006/relationships/image" Target="../media/image325.jpeg"/><Relationship Id="rId2" Type="http://schemas.openxmlformats.org/officeDocument/2006/relationships/notesSlide" Target="../notesSlides/notesSlide136.xml"/><Relationship Id="rId1" Type="http://schemas.openxmlformats.org/officeDocument/2006/relationships/slideLayout" Target="../slideLayouts/slideLayout1.xml"/><Relationship Id="rId6" Type="http://schemas.openxmlformats.org/officeDocument/2006/relationships/image" Target="../media/image324.jpeg"/><Relationship Id="rId5" Type="http://schemas.openxmlformats.org/officeDocument/2006/relationships/image" Target="../media/image323.jpeg"/><Relationship Id="rId4" Type="http://schemas.openxmlformats.org/officeDocument/2006/relationships/image" Target="../media/image322.jpeg"/><Relationship Id="rId9" Type="http://schemas.openxmlformats.org/officeDocument/2006/relationships/image" Target="../media/image327.jpeg"/></Relationships>
</file>

<file path=ppt/slides/_rels/slide137.xml.rels><?xml version="1.0" encoding="UTF-8" standalone="yes"?>
<Relationships xmlns="http://schemas.openxmlformats.org/package/2006/relationships"><Relationship Id="rId8" Type="http://schemas.openxmlformats.org/officeDocument/2006/relationships/image" Target="../media/image333.jpeg"/><Relationship Id="rId3" Type="http://schemas.openxmlformats.org/officeDocument/2006/relationships/image" Target="../media/image328.png"/><Relationship Id="rId7" Type="http://schemas.openxmlformats.org/officeDocument/2006/relationships/image" Target="../media/image332.jpeg"/><Relationship Id="rId2" Type="http://schemas.openxmlformats.org/officeDocument/2006/relationships/notesSlide" Target="../notesSlides/notesSlide137.xml"/><Relationship Id="rId1" Type="http://schemas.openxmlformats.org/officeDocument/2006/relationships/slideLayout" Target="../slideLayouts/slideLayout1.xml"/><Relationship Id="rId6" Type="http://schemas.openxmlformats.org/officeDocument/2006/relationships/image" Target="../media/image331.jpeg"/><Relationship Id="rId5" Type="http://schemas.openxmlformats.org/officeDocument/2006/relationships/image" Target="../media/image330.jpeg"/><Relationship Id="rId4" Type="http://schemas.openxmlformats.org/officeDocument/2006/relationships/image" Target="../media/image329.jpeg"/><Relationship Id="rId9" Type="http://schemas.openxmlformats.org/officeDocument/2006/relationships/image" Target="../media/image334.jpeg"/></Relationships>
</file>

<file path=ppt/slides/_rels/slide138.xml.rels><?xml version="1.0" encoding="UTF-8" standalone="yes"?>
<Relationships xmlns="http://schemas.openxmlformats.org/package/2006/relationships"><Relationship Id="rId8" Type="http://schemas.openxmlformats.org/officeDocument/2006/relationships/image" Target="../media/image340.jpeg"/><Relationship Id="rId3" Type="http://schemas.openxmlformats.org/officeDocument/2006/relationships/image" Target="../media/image335.png"/><Relationship Id="rId7" Type="http://schemas.openxmlformats.org/officeDocument/2006/relationships/image" Target="../media/image339.jpeg"/><Relationship Id="rId2" Type="http://schemas.openxmlformats.org/officeDocument/2006/relationships/notesSlide" Target="../notesSlides/notesSlide138.xml"/><Relationship Id="rId1" Type="http://schemas.openxmlformats.org/officeDocument/2006/relationships/slideLayout" Target="../slideLayouts/slideLayout1.xml"/><Relationship Id="rId6" Type="http://schemas.openxmlformats.org/officeDocument/2006/relationships/image" Target="../media/image338.jpeg"/><Relationship Id="rId5" Type="http://schemas.openxmlformats.org/officeDocument/2006/relationships/image" Target="../media/image337.jpeg"/><Relationship Id="rId4" Type="http://schemas.openxmlformats.org/officeDocument/2006/relationships/image" Target="../media/image336.jpeg"/><Relationship Id="rId9" Type="http://schemas.openxmlformats.org/officeDocument/2006/relationships/image" Target="../media/image341.jpeg"/></Relationships>
</file>

<file path=ppt/slides/_rels/slide139.xml.rels><?xml version="1.0" encoding="UTF-8" standalone="yes"?>
<Relationships xmlns="http://schemas.openxmlformats.org/package/2006/relationships"><Relationship Id="rId8" Type="http://schemas.openxmlformats.org/officeDocument/2006/relationships/image" Target="../media/image347.jpeg"/><Relationship Id="rId3" Type="http://schemas.openxmlformats.org/officeDocument/2006/relationships/image" Target="../media/image342.jpeg"/><Relationship Id="rId7" Type="http://schemas.openxmlformats.org/officeDocument/2006/relationships/image" Target="../media/image346.png"/><Relationship Id="rId2" Type="http://schemas.openxmlformats.org/officeDocument/2006/relationships/notesSlide" Target="../notesSlides/notesSlide139.xml"/><Relationship Id="rId1" Type="http://schemas.openxmlformats.org/officeDocument/2006/relationships/slideLayout" Target="../slideLayouts/slideLayout1.xml"/><Relationship Id="rId6" Type="http://schemas.openxmlformats.org/officeDocument/2006/relationships/image" Target="../media/image345.jpeg"/><Relationship Id="rId5" Type="http://schemas.openxmlformats.org/officeDocument/2006/relationships/image" Target="../media/image344.png"/><Relationship Id="rId4" Type="http://schemas.openxmlformats.org/officeDocument/2006/relationships/image" Target="../media/image343.jpeg"/><Relationship Id="rId9" Type="http://schemas.openxmlformats.org/officeDocument/2006/relationships/image" Target="../media/image348.jpeg"/></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140.xml"/><Relationship Id="rId1" Type="http://schemas.openxmlformats.org/officeDocument/2006/relationships/slideLayout" Target="../slideLayouts/slideLayout1.xml"/></Relationships>
</file>

<file path=ppt/slides/_rels/slide141.xml.rels><?xml version="1.0" encoding="UTF-8" standalone="yes"?>
<Relationships xmlns="http://schemas.openxmlformats.org/package/2006/relationships"><Relationship Id="rId3" Type="http://schemas.openxmlformats.org/officeDocument/2006/relationships/image" Target="../media/image349.png"/><Relationship Id="rId2" Type="http://schemas.openxmlformats.org/officeDocument/2006/relationships/notesSlide" Target="../notesSlides/notesSlide141.xml"/><Relationship Id="rId1" Type="http://schemas.openxmlformats.org/officeDocument/2006/relationships/slideLayout" Target="../slideLayouts/slideLayout1.xml"/><Relationship Id="rId5" Type="http://schemas.openxmlformats.org/officeDocument/2006/relationships/image" Target="../media/image351.png"/><Relationship Id="rId4" Type="http://schemas.openxmlformats.org/officeDocument/2006/relationships/image" Target="../media/image350.png"/></Relationships>
</file>

<file path=ppt/slides/_rels/slide142.xml.rels><?xml version="1.0" encoding="UTF-8" standalone="yes"?>
<Relationships xmlns="http://schemas.openxmlformats.org/package/2006/relationships"><Relationship Id="rId3" Type="http://schemas.openxmlformats.org/officeDocument/2006/relationships/image" Target="../media/image352.jpeg"/><Relationship Id="rId2" Type="http://schemas.openxmlformats.org/officeDocument/2006/relationships/notesSlide" Target="../notesSlides/notesSlide142.xml"/><Relationship Id="rId1" Type="http://schemas.openxmlformats.org/officeDocument/2006/relationships/slideLayout" Target="../slideLayouts/slideLayout1.xml"/><Relationship Id="rId6" Type="http://schemas.openxmlformats.org/officeDocument/2006/relationships/image" Target="../media/image354.jpeg"/><Relationship Id="rId5" Type="http://schemas.openxmlformats.org/officeDocument/2006/relationships/image" Target="../media/image52.jpeg"/><Relationship Id="rId4" Type="http://schemas.openxmlformats.org/officeDocument/2006/relationships/image" Target="../media/image353.jpeg"/></Relationships>
</file>

<file path=ppt/slides/_rels/slide143.xml.rels><?xml version="1.0" encoding="UTF-8" standalone="yes"?>
<Relationships xmlns="http://schemas.openxmlformats.org/package/2006/relationships"><Relationship Id="rId8" Type="http://schemas.openxmlformats.org/officeDocument/2006/relationships/image" Target="../media/image360.png"/><Relationship Id="rId3" Type="http://schemas.openxmlformats.org/officeDocument/2006/relationships/image" Target="../media/image355.jpeg"/><Relationship Id="rId7" Type="http://schemas.openxmlformats.org/officeDocument/2006/relationships/image" Target="../media/image359.png"/><Relationship Id="rId2" Type="http://schemas.openxmlformats.org/officeDocument/2006/relationships/notesSlide" Target="../notesSlides/notesSlide143.xml"/><Relationship Id="rId1" Type="http://schemas.openxmlformats.org/officeDocument/2006/relationships/slideLayout" Target="../slideLayouts/slideLayout1.xml"/><Relationship Id="rId6" Type="http://schemas.openxmlformats.org/officeDocument/2006/relationships/image" Target="../media/image358.png"/><Relationship Id="rId5" Type="http://schemas.openxmlformats.org/officeDocument/2006/relationships/image" Target="../media/image357.jpeg"/><Relationship Id="rId10" Type="http://schemas.openxmlformats.org/officeDocument/2006/relationships/image" Target="../media/image362.jpeg"/><Relationship Id="rId4" Type="http://schemas.openxmlformats.org/officeDocument/2006/relationships/image" Target="../media/image356.jpeg"/><Relationship Id="rId9" Type="http://schemas.openxmlformats.org/officeDocument/2006/relationships/image" Target="../media/image361.png"/></Relationships>
</file>

<file path=ppt/slides/_rels/slide144.xml.rels><?xml version="1.0" encoding="UTF-8" standalone="yes"?>
<Relationships xmlns="http://schemas.openxmlformats.org/package/2006/relationships"><Relationship Id="rId3" Type="http://schemas.openxmlformats.org/officeDocument/2006/relationships/image" Target="../media/image363.jpeg"/><Relationship Id="rId2" Type="http://schemas.openxmlformats.org/officeDocument/2006/relationships/notesSlide" Target="../notesSlides/notesSlide144.xml"/><Relationship Id="rId1" Type="http://schemas.openxmlformats.org/officeDocument/2006/relationships/slideLayout" Target="../slideLayouts/slideLayout1.xml"/><Relationship Id="rId4" Type="http://schemas.microsoft.com/office/2007/relationships/hdphoto" Target="../media/hdphoto16.wdp"/></Relationships>
</file>

<file path=ppt/slides/_rels/slide145.xml.rels><?xml version="1.0" encoding="UTF-8" standalone="yes"?>
<Relationships xmlns="http://schemas.openxmlformats.org/package/2006/relationships"><Relationship Id="rId3" Type="http://schemas.openxmlformats.org/officeDocument/2006/relationships/image" Target="../media/image364.png"/><Relationship Id="rId2" Type="http://schemas.openxmlformats.org/officeDocument/2006/relationships/notesSlide" Target="../notesSlides/notesSlide145.xml"/><Relationship Id="rId1" Type="http://schemas.openxmlformats.org/officeDocument/2006/relationships/slideLayout" Target="../slideLayouts/slideLayout1.xml"/></Relationships>
</file>

<file path=ppt/slides/_rels/slide146.xml.rels><?xml version="1.0" encoding="UTF-8" standalone="yes"?>
<Relationships xmlns="http://schemas.openxmlformats.org/package/2006/relationships"><Relationship Id="rId3" Type="http://schemas.openxmlformats.org/officeDocument/2006/relationships/image" Target="../media/image365.png"/><Relationship Id="rId7" Type="http://schemas.openxmlformats.org/officeDocument/2006/relationships/image" Target="../media/image364.svg"/><Relationship Id="rId2" Type="http://schemas.openxmlformats.org/officeDocument/2006/relationships/notesSlide" Target="../notesSlides/notesSlide146.xml"/><Relationship Id="rId1" Type="http://schemas.openxmlformats.org/officeDocument/2006/relationships/slideLayout" Target="../slideLayouts/slideLayout1.xml"/><Relationship Id="rId6" Type="http://schemas.openxmlformats.org/officeDocument/2006/relationships/image" Target="../media/image367.png"/><Relationship Id="rId5" Type="http://schemas.openxmlformats.org/officeDocument/2006/relationships/image" Target="../media/image362.svg"/><Relationship Id="rId4" Type="http://schemas.openxmlformats.org/officeDocument/2006/relationships/image" Target="../media/image366.png"/></Relationships>
</file>

<file path=ppt/slides/_rels/slide147.xml.rels><?xml version="1.0" encoding="UTF-8" standalone="yes"?>
<Relationships xmlns="http://schemas.openxmlformats.org/package/2006/relationships"><Relationship Id="rId3" Type="http://schemas.openxmlformats.org/officeDocument/2006/relationships/image" Target="../media/image368.jpeg"/><Relationship Id="rId2" Type="http://schemas.openxmlformats.org/officeDocument/2006/relationships/notesSlide" Target="../notesSlides/notesSlide147.xml"/><Relationship Id="rId1" Type="http://schemas.openxmlformats.org/officeDocument/2006/relationships/slideLayout" Target="../slideLayouts/slideLayout1.xml"/></Relationships>
</file>

<file path=ppt/slides/_rels/slide148.xml.rels><?xml version="1.0" encoding="UTF-8" standalone="yes"?>
<Relationships xmlns="http://schemas.openxmlformats.org/package/2006/relationships"><Relationship Id="rId3" Type="http://schemas.openxmlformats.org/officeDocument/2006/relationships/image" Target="../media/image369.jpeg"/><Relationship Id="rId2" Type="http://schemas.openxmlformats.org/officeDocument/2006/relationships/notesSlide" Target="../notesSlides/notesSlide148.xml"/><Relationship Id="rId1" Type="http://schemas.openxmlformats.org/officeDocument/2006/relationships/slideLayout" Target="../slideLayouts/slideLayout1.xml"/><Relationship Id="rId4" Type="http://schemas.openxmlformats.org/officeDocument/2006/relationships/image" Target="../media/image370.jpeg"/></Relationships>
</file>

<file path=ppt/slides/_rels/slide149.xml.rels><?xml version="1.0" encoding="UTF-8" standalone="yes"?>
<Relationships xmlns="http://schemas.openxmlformats.org/package/2006/relationships"><Relationship Id="rId2" Type="http://schemas.openxmlformats.org/officeDocument/2006/relationships/notesSlide" Target="../notesSlides/notesSlide149.xml"/><Relationship Id="rId1" Type="http://schemas.openxmlformats.org/officeDocument/2006/relationships/slideLayout" Target="../slideLayouts/slideLayout1.xml"/></Relationships>
</file>

<file path=ppt/slides/_rels/slide150.xml.rels><?xml version="1.0" encoding="UTF-8" standalone="yes"?>
<Relationships xmlns="http://schemas.openxmlformats.org/package/2006/relationships"><Relationship Id="rId3" Type="http://schemas.openxmlformats.org/officeDocument/2006/relationships/image" Target="../media/image371.png"/><Relationship Id="rId2" Type="http://schemas.openxmlformats.org/officeDocument/2006/relationships/notesSlide" Target="../notesSlides/notesSlide150.xml"/><Relationship Id="rId1" Type="http://schemas.openxmlformats.org/officeDocument/2006/relationships/slideLayout" Target="../slideLayouts/slideLayout1.xml"/><Relationship Id="rId4" Type="http://schemas.openxmlformats.org/officeDocument/2006/relationships/image" Target="../media/image372.jpeg"/></Relationships>
</file>

<file path=ppt/slides/_rels/slide151.xml.rels><?xml version="1.0" encoding="UTF-8" standalone="yes"?>
<Relationships xmlns="http://schemas.openxmlformats.org/package/2006/relationships"><Relationship Id="rId3" Type="http://schemas.openxmlformats.org/officeDocument/2006/relationships/image" Target="../media/image373.png"/><Relationship Id="rId2" Type="http://schemas.openxmlformats.org/officeDocument/2006/relationships/notesSlide" Target="../notesSlides/notesSlide151.xml"/><Relationship Id="rId1" Type="http://schemas.openxmlformats.org/officeDocument/2006/relationships/slideLayout" Target="../slideLayouts/slideLayout1.xml"/></Relationships>
</file>

<file path=ppt/slides/_rels/slide152.xml.rels><?xml version="1.0" encoding="UTF-8" standalone="yes"?>
<Relationships xmlns="http://schemas.openxmlformats.org/package/2006/relationships"><Relationship Id="rId8" Type="http://schemas.openxmlformats.org/officeDocument/2006/relationships/image" Target="../media/image379.jpeg"/><Relationship Id="rId3" Type="http://schemas.openxmlformats.org/officeDocument/2006/relationships/image" Target="../media/image374.png"/><Relationship Id="rId7" Type="http://schemas.openxmlformats.org/officeDocument/2006/relationships/image" Target="../media/image378.jpeg"/><Relationship Id="rId2" Type="http://schemas.openxmlformats.org/officeDocument/2006/relationships/notesSlide" Target="../notesSlides/notesSlide152.xml"/><Relationship Id="rId1" Type="http://schemas.openxmlformats.org/officeDocument/2006/relationships/slideLayout" Target="../slideLayouts/slideLayout1.xml"/><Relationship Id="rId6" Type="http://schemas.openxmlformats.org/officeDocument/2006/relationships/image" Target="../media/image377.png"/><Relationship Id="rId5" Type="http://schemas.openxmlformats.org/officeDocument/2006/relationships/image" Target="../media/image376.png"/><Relationship Id="rId4" Type="http://schemas.openxmlformats.org/officeDocument/2006/relationships/image" Target="../media/image375.png"/></Relationships>
</file>

<file path=ppt/slides/_rels/slide153.xml.rels><?xml version="1.0" encoding="UTF-8" standalone="yes"?>
<Relationships xmlns="http://schemas.openxmlformats.org/package/2006/relationships"><Relationship Id="rId3" Type="http://schemas.openxmlformats.org/officeDocument/2006/relationships/image" Target="../media/image380.jpeg"/><Relationship Id="rId7" Type="http://schemas.openxmlformats.org/officeDocument/2006/relationships/image" Target="../media/image384.jpeg"/><Relationship Id="rId2" Type="http://schemas.openxmlformats.org/officeDocument/2006/relationships/notesSlide" Target="../notesSlides/notesSlide153.xml"/><Relationship Id="rId1" Type="http://schemas.openxmlformats.org/officeDocument/2006/relationships/slideLayout" Target="../slideLayouts/slideLayout1.xml"/><Relationship Id="rId6" Type="http://schemas.openxmlformats.org/officeDocument/2006/relationships/image" Target="../media/image383.jpeg"/><Relationship Id="rId5" Type="http://schemas.openxmlformats.org/officeDocument/2006/relationships/image" Target="../media/image382.jpeg"/><Relationship Id="rId4" Type="http://schemas.openxmlformats.org/officeDocument/2006/relationships/image" Target="../media/image381.jpeg"/></Relationships>
</file>

<file path=ppt/slides/_rels/slide15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54.xml"/><Relationship Id="rId1" Type="http://schemas.openxmlformats.org/officeDocument/2006/relationships/slideLayout" Target="../slideLayouts/slideLayout1.xml"/><Relationship Id="rId6" Type="http://schemas.openxmlformats.org/officeDocument/2006/relationships/image" Target="../media/image387.jpeg"/><Relationship Id="rId5" Type="http://schemas.openxmlformats.org/officeDocument/2006/relationships/image" Target="../media/image386.png"/><Relationship Id="rId4" Type="http://schemas.openxmlformats.org/officeDocument/2006/relationships/image" Target="../media/image385.png"/></Relationships>
</file>

<file path=ppt/slides/_rels/slide155.xml.rels><?xml version="1.0" encoding="UTF-8" standalone="yes"?>
<Relationships xmlns="http://schemas.openxmlformats.org/package/2006/relationships"><Relationship Id="rId3" Type="http://schemas.openxmlformats.org/officeDocument/2006/relationships/image" Target="../media/image388.png"/><Relationship Id="rId2" Type="http://schemas.openxmlformats.org/officeDocument/2006/relationships/notesSlide" Target="../notesSlides/notesSlide155.xml"/><Relationship Id="rId1" Type="http://schemas.openxmlformats.org/officeDocument/2006/relationships/slideLayout" Target="../slideLayouts/slideLayout1.xml"/><Relationship Id="rId6" Type="http://schemas.openxmlformats.org/officeDocument/2006/relationships/image" Target="../media/image71.png"/><Relationship Id="rId5" Type="http://schemas.openxmlformats.org/officeDocument/2006/relationships/image" Target="../media/image390.png"/><Relationship Id="rId4" Type="http://schemas.openxmlformats.org/officeDocument/2006/relationships/image" Target="../media/image389.png"/></Relationships>
</file>

<file path=ppt/slides/_rels/slide156.xml.rels><?xml version="1.0" encoding="UTF-8" standalone="yes"?>
<Relationships xmlns="http://schemas.openxmlformats.org/package/2006/relationships"><Relationship Id="rId3" Type="http://schemas.openxmlformats.org/officeDocument/2006/relationships/image" Target="../media/image71.png"/><Relationship Id="rId7" Type="http://schemas.openxmlformats.org/officeDocument/2006/relationships/image" Target="../media/image390.png"/><Relationship Id="rId2" Type="http://schemas.openxmlformats.org/officeDocument/2006/relationships/notesSlide" Target="../notesSlides/notesSlide156.xml"/><Relationship Id="rId1" Type="http://schemas.openxmlformats.org/officeDocument/2006/relationships/slideLayout" Target="../slideLayouts/slideLayout1.xml"/><Relationship Id="rId6" Type="http://schemas.openxmlformats.org/officeDocument/2006/relationships/image" Target="../media/image393.png"/><Relationship Id="rId5" Type="http://schemas.openxmlformats.org/officeDocument/2006/relationships/image" Target="../media/image392.png"/><Relationship Id="rId4" Type="http://schemas.openxmlformats.org/officeDocument/2006/relationships/image" Target="../media/image391.png"/></Relationships>
</file>

<file path=ppt/slides/_rels/slide157.xml.rels><?xml version="1.0" encoding="UTF-8" standalone="yes"?>
<Relationships xmlns="http://schemas.openxmlformats.org/package/2006/relationships"><Relationship Id="rId3" Type="http://schemas.openxmlformats.org/officeDocument/2006/relationships/image" Target="../media/image394.png"/><Relationship Id="rId2" Type="http://schemas.openxmlformats.org/officeDocument/2006/relationships/notesSlide" Target="../notesSlides/notesSlide157.xml"/><Relationship Id="rId1" Type="http://schemas.openxmlformats.org/officeDocument/2006/relationships/slideLayout" Target="../slideLayouts/slideLayout1.xml"/><Relationship Id="rId6" Type="http://schemas.openxmlformats.org/officeDocument/2006/relationships/image" Target="../media/image71.png"/><Relationship Id="rId5" Type="http://schemas.openxmlformats.org/officeDocument/2006/relationships/image" Target="../media/image396.png"/><Relationship Id="rId4" Type="http://schemas.openxmlformats.org/officeDocument/2006/relationships/image" Target="../media/image395.png"/></Relationships>
</file>

<file path=ppt/slides/_rels/slide158.xml.rels><?xml version="1.0" encoding="UTF-8" standalone="yes"?>
<Relationships xmlns="http://schemas.openxmlformats.org/package/2006/relationships"><Relationship Id="rId3" Type="http://schemas.openxmlformats.org/officeDocument/2006/relationships/image" Target="../media/image397.png"/><Relationship Id="rId2" Type="http://schemas.openxmlformats.org/officeDocument/2006/relationships/notesSlide" Target="../notesSlides/notesSlide158.xml"/><Relationship Id="rId1" Type="http://schemas.openxmlformats.org/officeDocument/2006/relationships/slideLayout" Target="../slideLayouts/slideLayout1.xml"/></Relationships>
</file>

<file path=ppt/slides/_rels/slide159.xml.rels><?xml version="1.0" encoding="UTF-8" standalone="yes"?>
<Relationships xmlns="http://schemas.openxmlformats.org/package/2006/relationships"><Relationship Id="rId3" Type="http://schemas.openxmlformats.org/officeDocument/2006/relationships/image" Target="../media/image398.png"/><Relationship Id="rId2" Type="http://schemas.openxmlformats.org/officeDocument/2006/relationships/notesSlide" Target="../notesSlides/notesSlide159.xml"/><Relationship Id="rId1" Type="http://schemas.openxmlformats.org/officeDocument/2006/relationships/slideLayout" Target="../slideLayouts/slideLayout1.xml"/></Relationships>
</file>

<file path=ppt/slides/_rels/slide160.xml.rels><?xml version="1.0" encoding="UTF-8" standalone="yes"?>
<Relationships xmlns="http://schemas.openxmlformats.org/package/2006/relationships"><Relationship Id="rId3" Type="http://schemas.openxmlformats.org/officeDocument/2006/relationships/image" Target="../media/image399.png"/><Relationship Id="rId2" Type="http://schemas.openxmlformats.org/officeDocument/2006/relationships/notesSlide" Target="../notesSlides/notesSlide160.xml"/><Relationship Id="rId1" Type="http://schemas.openxmlformats.org/officeDocument/2006/relationships/slideLayout" Target="../slideLayouts/slideLayout1.xml"/></Relationships>
</file>

<file path=ppt/slides/_rels/slide161.xml.rels><?xml version="1.0" encoding="UTF-8" standalone="yes"?>
<Relationships xmlns="http://schemas.openxmlformats.org/package/2006/relationships"><Relationship Id="rId3" Type="http://schemas.openxmlformats.org/officeDocument/2006/relationships/image" Target="../media/image400.png"/><Relationship Id="rId2" Type="http://schemas.openxmlformats.org/officeDocument/2006/relationships/notesSlide" Target="../notesSlides/notesSlide161.xml"/><Relationship Id="rId1" Type="http://schemas.openxmlformats.org/officeDocument/2006/relationships/slideLayout" Target="../slideLayouts/slideLayout1.xml"/></Relationships>
</file>

<file path=ppt/slides/_rels/slide162.xml.rels><?xml version="1.0" encoding="UTF-8" standalone="yes"?>
<Relationships xmlns="http://schemas.openxmlformats.org/package/2006/relationships"><Relationship Id="rId3" Type="http://schemas.openxmlformats.org/officeDocument/2006/relationships/image" Target="../media/image401.png"/><Relationship Id="rId2" Type="http://schemas.openxmlformats.org/officeDocument/2006/relationships/notesSlide" Target="../notesSlides/notesSlide162.xml"/><Relationship Id="rId1" Type="http://schemas.openxmlformats.org/officeDocument/2006/relationships/slideLayout" Target="../slideLayouts/slideLayout1.xml"/></Relationships>
</file>

<file path=ppt/slides/_rels/slide163.xml.rels><?xml version="1.0" encoding="UTF-8" standalone="yes"?>
<Relationships xmlns="http://schemas.openxmlformats.org/package/2006/relationships"><Relationship Id="rId8" Type="http://schemas.openxmlformats.org/officeDocument/2006/relationships/image" Target="../media/image407.jpeg"/><Relationship Id="rId3" Type="http://schemas.openxmlformats.org/officeDocument/2006/relationships/image" Target="../media/image402.jpeg"/><Relationship Id="rId7" Type="http://schemas.openxmlformats.org/officeDocument/2006/relationships/image" Target="../media/image406.png"/><Relationship Id="rId2" Type="http://schemas.openxmlformats.org/officeDocument/2006/relationships/notesSlide" Target="../notesSlides/notesSlide163.xml"/><Relationship Id="rId1" Type="http://schemas.openxmlformats.org/officeDocument/2006/relationships/slideLayout" Target="../slideLayouts/slideLayout1.xml"/><Relationship Id="rId6" Type="http://schemas.openxmlformats.org/officeDocument/2006/relationships/image" Target="../media/image405.jpeg"/><Relationship Id="rId5" Type="http://schemas.openxmlformats.org/officeDocument/2006/relationships/image" Target="../media/image404.jpeg"/><Relationship Id="rId4" Type="http://schemas.openxmlformats.org/officeDocument/2006/relationships/image" Target="../media/image403.png"/></Relationships>
</file>

<file path=ppt/slides/_rels/slide164.xml.rels><?xml version="1.0" encoding="UTF-8" standalone="yes"?>
<Relationships xmlns="http://schemas.openxmlformats.org/package/2006/relationships"><Relationship Id="rId2" Type="http://schemas.openxmlformats.org/officeDocument/2006/relationships/notesSlide" Target="../notesSlides/notesSlide164.xml"/><Relationship Id="rId1" Type="http://schemas.openxmlformats.org/officeDocument/2006/relationships/slideLayout" Target="../slideLayouts/slideLayout1.xml"/></Relationships>
</file>

<file path=ppt/slides/_rels/slide165.xml.rels><?xml version="1.0" encoding="UTF-8" standalone="yes"?>
<Relationships xmlns="http://schemas.openxmlformats.org/package/2006/relationships"><Relationship Id="rId3" Type="http://schemas.openxmlformats.org/officeDocument/2006/relationships/image" Target="../media/image408.jpeg"/><Relationship Id="rId2" Type="http://schemas.openxmlformats.org/officeDocument/2006/relationships/notesSlide" Target="../notesSlides/notesSlide165.xml"/><Relationship Id="rId1" Type="http://schemas.openxmlformats.org/officeDocument/2006/relationships/slideLayout" Target="../slideLayouts/slideLayout1.xml"/></Relationships>
</file>

<file path=ppt/slides/_rels/slide166.xml.rels><?xml version="1.0" encoding="UTF-8" standalone="yes"?>
<Relationships xmlns="http://schemas.openxmlformats.org/package/2006/relationships"><Relationship Id="rId2" Type="http://schemas.openxmlformats.org/officeDocument/2006/relationships/notesSlide" Target="../notesSlides/notesSlide166.xml"/><Relationship Id="rId1" Type="http://schemas.openxmlformats.org/officeDocument/2006/relationships/slideLayout" Target="../slideLayouts/slideLayout1.xml"/></Relationships>
</file>

<file path=ppt/slides/_rels/slide167.xml.rels><?xml version="1.0" encoding="UTF-8" standalone="yes"?>
<Relationships xmlns="http://schemas.openxmlformats.org/package/2006/relationships"><Relationship Id="rId3" Type="http://schemas.openxmlformats.org/officeDocument/2006/relationships/image" Target="../media/image409.jpeg"/><Relationship Id="rId2" Type="http://schemas.openxmlformats.org/officeDocument/2006/relationships/notesSlide" Target="../notesSlides/notesSlide167.xml"/><Relationship Id="rId1" Type="http://schemas.openxmlformats.org/officeDocument/2006/relationships/slideLayout" Target="../slideLayouts/slideLayout1.xml"/></Relationships>
</file>

<file path=ppt/slides/_rels/slide168.xml.rels><?xml version="1.0" encoding="UTF-8" standalone="yes"?>
<Relationships xmlns="http://schemas.openxmlformats.org/package/2006/relationships"><Relationship Id="rId3" Type="http://schemas.openxmlformats.org/officeDocument/2006/relationships/image" Target="../media/image410.jpeg"/><Relationship Id="rId2" Type="http://schemas.openxmlformats.org/officeDocument/2006/relationships/notesSlide" Target="../notesSlides/notesSlide168.xml"/><Relationship Id="rId1" Type="http://schemas.openxmlformats.org/officeDocument/2006/relationships/slideLayout" Target="../slideLayouts/slideLayout1.xml"/></Relationships>
</file>

<file path=ppt/slides/_rels/slide169.xml.rels><?xml version="1.0" encoding="UTF-8" standalone="yes"?>
<Relationships xmlns="http://schemas.openxmlformats.org/package/2006/relationships"><Relationship Id="rId3" Type="http://schemas.openxmlformats.org/officeDocument/2006/relationships/image" Target="../media/image411.jpeg"/><Relationship Id="rId2" Type="http://schemas.openxmlformats.org/officeDocument/2006/relationships/notesSlide" Target="../notesSlides/notesSlide169.xml"/><Relationship Id="rId1" Type="http://schemas.openxmlformats.org/officeDocument/2006/relationships/slideLayout" Target="../slideLayouts/slideLayout1.xml"/></Relationships>
</file>

<file path=ppt/slides/_rels/slide170.xml.rels><?xml version="1.0" encoding="UTF-8" standalone="yes"?>
<Relationships xmlns="http://schemas.openxmlformats.org/package/2006/relationships"><Relationship Id="rId3" Type="http://schemas.openxmlformats.org/officeDocument/2006/relationships/image" Target="../media/image412.jpeg"/><Relationship Id="rId2" Type="http://schemas.openxmlformats.org/officeDocument/2006/relationships/notesSlide" Target="../notesSlides/notesSlide170.xml"/><Relationship Id="rId1" Type="http://schemas.openxmlformats.org/officeDocument/2006/relationships/slideLayout" Target="../slideLayouts/slideLayout1.xml"/></Relationships>
</file>

<file path=ppt/slides/_rels/slide171.xml.rels><?xml version="1.0" encoding="UTF-8" standalone="yes"?>
<Relationships xmlns="http://schemas.openxmlformats.org/package/2006/relationships"><Relationship Id="rId3" Type="http://schemas.openxmlformats.org/officeDocument/2006/relationships/image" Target="../media/image413.jpeg"/><Relationship Id="rId2" Type="http://schemas.openxmlformats.org/officeDocument/2006/relationships/notesSlide" Target="../notesSlides/notesSlide171.xml"/><Relationship Id="rId1" Type="http://schemas.openxmlformats.org/officeDocument/2006/relationships/slideLayout" Target="../slideLayouts/slideLayout1.xml"/></Relationships>
</file>

<file path=ppt/slides/_rels/slide172.xml.rels><?xml version="1.0" encoding="UTF-8" standalone="yes"?>
<Relationships xmlns="http://schemas.openxmlformats.org/package/2006/relationships"><Relationship Id="rId3" Type="http://schemas.openxmlformats.org/officeDocument/2006/relationships/image" Target="../media/image414.jpeg"/><Relationship Id="rId2" Type="http://schemas.openxmlformats.org/officeDocument/2006/relationships/notesSlide" Target="../notesSlides/notesSlide172.xml"/><Relationship Id="rId1" Type="http://schemas.openxmlformats.org/officeDocument/2006/relationships/slideLayout" Target="../slideLayouts/slideLayout1.xml"/></Relationships>
</file>

<file path=ppt/slides/_rels/slide173.xml.rels><?xml version="1.0" encoding="UTF-8" standalone="yes"?>
<Relationships xmlns="http://schemas.openxmlformats.org/package/2006/relationships"><Relationship Id="rId3" Type="http://schemas.openxmlformats.org/officeDocument/2006/relationships/image" Target="../media/image415.jpeg"/><Relationship Id="rId2" Type="http://schemas.openxmlformats.org/officeDocument/2006/relationships/notesSlide" Target="../notesSlides/notesSlide173.xml"/><Relationship Id="rId1" Type="http://schemas.openxmlformats.org/officeDocument/2006/relationships/slideLayout" Target="../slideLayouts/slideLayout1.xml"/></Relationships>
</file>

<file path=ppt/slides/_rels/slide174.xml.rels><?xml version="1.0" encoding="UTF-8" standalone="yes"?>
<Relationships xmlns="http://schemas.openxmlformats.org/package/2006/relationships"><Relationship Id="rId3" Type="http://schemas.openxmlformats.org/officeDocument/2006/relationships/image" Target="../media/image416.jpeg"/><Relationship Id="rId2" Type="http://schemas.openxmlformats.org/officeDocument/2006/relationships/notesSlide" Target="../notesSlides/notesSlide174.xml"/><Relationship Id="rId1" Type="http://schemas.openxmlformats.org/officeDocument/2006/relationships/slideLayout" Target="../slideLayouts/slideLayout1.xml"/></Relationships>
</file>

<file path=ppt/slides/_rels/slide175.xml.rels><?xml version="1.0" encoding="UTF-8" standalone="yes"?>
<Relationships xmlns="http://schemas.openxmlformats.org/package/2006/relationships"><Relationship Id="rId3" Type="http://schemas.openxmlformats.org/officeDocument/2006/relationships/image" Target="../media/image417.jpeg"/><Relationship Id="rId2" Type="http://schemas.openxmlformats.org/officeDocument/2006/relationships/notesSlide" Target="../notesSlides/notesSlide175.xml"/><Relationship Id="rId1" Type="http://schemas.openxmlformats.org/officeDocument/2006/relationships/slideLayout" Target="../slideLayouts/slideLayout1.xml"/></Relationships>
</file>

<file path=ppt/slides/_rels/slide176.xml.rels><?xml version="1.0" encoding="UTF-8" standalone="yes"?>
<Relationships xmlns="http://schemas.openxmlformats.org/package/2006/relationships"><Relationship Id="rId3" Type="http://schemas.openxmlformats.org/officeDocument/2006/relationships/image" Target="../media/image418.jpeg"/><Relationship Id="rId2" Type="http://schemas.openxmlformats.org/officeDocument/2006/relationships/notesSlide" Target="../notesSlides/notesSlide176.xml"/><Relationship Id="rId1" Type="http://schemas.openxmlformats.org/officeDocument/2006/relationships/slideLayout" Target="../slideLayouts/slideLayout1.xml"/></Relationships>
</file>

<file path=ppt/slides/_rels/slide177.xml.rels><?xml version="1.0" encoding="UTF-8" standalone="yes"?>
<Relationships xmlns="http://schemas.openxmlformats.org/package/2006/relationships"><Relationship Id="rId3" Type="http://schemas.openxmlformats.org/officeDocument/2006/relationships/image" Target="../media/image419.jpeg"/><Relationship Id="rId2" Type="http://schemas.openxmlformats.org/officeDocument/2006/relationships/notesSlide" Target="../notesSlides/notesSlide177.xml"/><Relationship Id="rId1" Type="http://schemas.openxmlformats.org/officeDocument/2006/relationships/slideLayout" Target="../slideLayouts/slideLayout1.xml"/></Relationships>
</file>

<file path=ppt/slides/_rels/slide178.xml.rels><?xml version="1.0" encoding="UTF-8" standalone="yes"?>
<Relationships xmlns="http://schemas.openxmlformats.org/package/2006/relationships"><Relationship Id="rId3" Type="http://schemas.openxmlformats.org/officeDocument/2006/relationships/image" Target="../media/image420.jpeg"/><Relationship Id="rId2" Type="http://schemas.openxmlformats.org/officeDocument/2006/relationships/notesSlide" Target="../notesSlides/notesSlide178.xml"/><Relationship Id="rId1" Type="http://schemas.openxmlformats.org/officeDocument/2006/relationships/slideLayout" Target="../slideLayouts/slideLayout1.xml"/></Relationships>
</file>

<file path=ppt/slides/_rels/slide179.xml.rels><?xml version="1.0" encoding="UTF-8" standalone="yes"?>
<Relationships xmlns="http://schemas.openxmlformats.org/package/2006/relationships"><Relationship Id="rId3" Type="http://schemas.openxmlformats.org/officeDocument/2006/relationships/image" Target="../media/image421.jpeg"/><Relationship Id="rId2" Type="http://schemas.openxmlformats.org/officeDocument/2006/relationships/notesSlide" Target="../notesSlides/notesSlide179.xml"/><Relationship Id="rId1" Type="http://schemas.openxmlformats.org/officeDocument/2006/relationships/slideLayout" Target="../slideLayouts/slideLayout1.xml"/></Relationships>
</file>

<file path=ppt/slides/_rels/slide180.xml.rels><?xml version="1.0" encoding="UTF-8" standalone="yes"?>
<Relationships xmlns="http://schemas.openxmlformats.org/package/2006/relationships"><Relationship Id="rId3" Type="http://schemas.openxmlformats.org/officeDocument/2006/relationships/image" Target="../media/image422.jpeg"/><Relationship Id="rId2" Type="http://schemas.openxmlformats.org/officeDocument/2006/relationships/notesSlide" Target="../notesSlides/notesSlide180.xml"/><Relationship Id="rId1" Type="http://schemas.openxmlformats.org/officeDocument/2006/relationships/slideLayout" Target="../slideLayouts/slideLayout1.xml"/></Relationships>
</file>

<file path=ppt/slides/_rels/slide181.xml.rels><?xml version="1.0" encoding="UTF-8" standalone="yes"?>
<Relationships xmlns="http://schemas.openxmlformats.org/package/2006/relationships"><Relationship Id="rId3" Type="http://schemas.openxmlformats.org/officeDocument/2006/relationships/image" Target="../media/image423.jpeg"/><Relationship Id="rId2" Type="http://schemas.openxmlformats.org/officeDocument/2006/relationships/notesSlide" Target="../notesSlides/notesSlide181.xml"/><Relationship Id="rId1" Type="http://schemas.openxmlformats.org/officeDocument/2006/relationships/slideLayout" Target="../slideLayouts/slideLayout1.xml"/></Relationships>
</file>

<file path=ppt/slides/_rels/slide182.xml.rels><?xml version="1.0" encoding="UTF-8" standalone="yes"?>
<Relationships xmlns="http://schemas.openxmlformats.org/package/2006/relationships"><Relationship Id="rId3" Type="http://schemas.openxmlformats.org/officeDocument/2006/relationships/image" Target="../media/image424.jpeg"/><Relationship Id="rId2" Type="http://schemas.openxmlformats.org/officeDocument/2006/relationships/notesSlide" Target="../notesSlides/notesSlide182.xml"/><Relationship Id="rId1" Type="http://schemas.openxmlformats.org/officeDocument/2006/relationships/slideLayout" Target="../slideLayouts/slideLayout1.xml"/></Relationships>
</file>

<file path=ppt/slides/_rels/slide183.xml.rels><?xml version="1.0" encoding="UTF-8" standalone="yes"?>
<Relationships xmlns="http://schemas.openxmlformats.org/package/2006/relationships"><Relationship Id="rId3" Type="http://schemas.openxmlformats.org/officeDocument/2006/relationships/image" Target="../media/image425.jpeg"/><Relationship Id="rId2" Type="http://schemas.openxmlformats.org/officeDocument/2006/relationships/notesSlide" Target="../notesSlides/notesSlide183.xml"/><Relationship Id="rId1" Type="http://schemas.openxmlformats.org/officeDocument/2006/relationships/slideLayout" Target="../slideLayouts/slideLayout1.xml"/></Relationships>
</file>

<file path=ppt/slides/_rels/slide184.xml.rels><?xml version="1.0" encoding="UTF-8" standalone="yes"?>
<Relationships xmlns="http://schemas.openxmlformats.org/package/2006/relationships"><Relationship Id="rId3" Type="http://schemas.openxmlformats.org/officeDocument/2006/relationships/image" Target="../media/image426.jpeg"/><Relationship Id="rId2" Type="http://schemas.openxmlformats.org/officeDocument/2006/relationships/notesSlide" Target="../notesSlides/notesSlide184.xml"/><Relationship Id="rId1" Type="http://schemas.openxmlformats.org/officeDocument/2006/relationships/slideLayout" Target="../slideLayouts/slideLayout1.xml"/></Relationships>
</file>

<file path=ppt/slides/_rels/slide185.xml.rels><?xml version="1.0" encoding="UTF-8" standalone="yes"?>
<Relationships xmlns="http://schemas.openxmlformats.org/package/2006/relationships"><Relationship Id="rId3" Type="http://schemas.openxmlformats.org/officeDocument/2006/relationships/image" Target="../media/image427.jpeg"/><Relationship Id="rId2" Type="http://schemas.openxmlformats.org/officeDocument/2006/relationships/notesSlide" Target="../notesSlides/notesSlide185.xml"/><Relationship Id="rId1" Type="http://schemas.openxmlformats.org/officeDocument/2006/relationships/slideLayout" Target="../slideLayouts/slideLayout1.xml"/></Relationships>
</file>

<file path=ppt/slides/_rels/slide186.xml.rels><?xml version="1.0" encoding="UTF-8" standalone="yes"?>
<Relationships xmlns="http://schemas.openxmlformats.org/package/2006/relationships"><Relationship Id="rId3" Type="http://schemas.openxmlformats.org/officeDocument/2006/relationships/image" Target="../media/image428.jpeg"/><Relationship Id="rId2" Type="http://schemas.openxmlformats.org/officeDocument/2006/relationships/notesSlide" Target="../notesSlides/notesSlide186.xml"/><Relationship Id="rId1" Type="http://schemas.openxmlformats.org/officeDocument/2006/relationships/slideLayout" Target="../slideLayouts/slideLayout1.xml"/></Relationships>
</file>

<file path=ppt/slides/_rels/slide187.xml.rels><?xml version="1.0" encoding="UTF-8" standalone="yes"?>
<Relationships xmlns="http://schemas.openxmlformats.org/package/2006/relationships"><Relationship Id="rId2" Type="http://schemas.openxmlformats.org/officeDocument/2006/relationships/notesSlide" Target="../notesSlides/notesSlide187.xml"/><Relationship Id="rId1" Type="http://schemas.openxmlformats.org/officeDocument/2006/relationships/slideLayout" Target="../slideLayouts/slideLayout1.xml"/></Relationships>
</file>

<file path=ppt/slides/_rels/slide188.xml.rels><?xml version="1.0" encoding="UTF-8" standalone="yes"?>
<Relationships xmlns="http://schemas.openxmlformats.org/package/2006/relationships"><Relationship Id="rId3" Type="http://schemas.openxmlformats.org/officeDocument/2006/relationships/image" Target="../media/image429.jpeg"/><Relationship Id="rId2" Type="http://schemas.openxmlformats.org/officeDocument/2006/relationships/notesSlide" Target="../notesSlides/notesSlide188.xml"/><Relationship Id="rId1" Type="http://schemas.openxmlformats.org/officeDocument/2006/relationships/slideLayout" Target="../slideLayouts/slideLayout1.xml"/></Relationships>
</file>

<file path=ppt/slides/_rels/slide189.xml.rels><?xml version="1.0" encoding="UTF-8" standalone="yes"?>
<Relationships xmlns="http://schemas.openxmlformats.org/package/2006/relationships"><Relationship Id="rId3" Type="http://schemas.openxmlformats.org/officeDocument/2006/relationships/image" Target="../media/image430.jpeg"/><Relationship Id="rId2" Type="http://schemas.openxmlformats.org/officeDocument/2006/relationships/notesSlide" Target="../notesSlides/notesSlide189.xml"/><Relationship Id="rId1" Type="http://schemas.openxmlformats.org/officeDocument/2006/relationships/slideLayout" Target="../slideLayouts/slideLayout1.xml"/></Relationships>
</file>

<file path=ppt/slides/_rels/slide190.xml.rels><?xml version="1.0" encoding="UTF-8" standalone="yes"?>
<Relationships xmlns="http://schemas.openxmlformats.org/package/2006/relationships"><Relationship Id="rId3" Type="http://schemas.openxmlformats.org/officeDocument/2006/relationships/image" Target="../media/image431.jpeg"/><Relationship Id="rId2" Type="http://schemas.openxmlformats.org/officeDocument/2006/relationships/notesSlide" Target="../notesSlides/notesSlide190.xml"/><Relationship Id="rId1" Type="http://schemas.openxmlformats.org/officeDocument/2006/relationships/slideLayout" Target="../slideLayouts/slideLayout1.xml"/></Relationships>
</file>

<file path=ppt/slides/_rels/slide191.xml.rels><?xml version="1.0" encoding="UTF-8" standalone="yes"?>
<Relationships xmlns="http://schemas.openxmlformats.org/package/2006/relationships"><Relationship Id="rId3" Type="http://schemas.openxmlformats.org/officeDocument/2006/relationships/image" Target="../media/image432.jpeg"/><Relationship Id="rId2" Type="http://schemas.openxmlformats.org/officeDocument/2006/relationships/notesSlide" Target="../notesSlides/notesSlide191.xml"/><Relationship Id="rId1" Type="http://schemas.openxmlformats.org/officeDocument/2006/relationships/slideLayout" Target="../slideLayouts/slideLayout1.xml"/></Relationships>
</file>

<file path=ppt/slides/_rels/slide192.xml.rels><?xml version="1.0" encoding="UTF-8" standalone="yes"?>
<Relationships xmlns="http://schemas.openxmlformats.org/package/2006/relationships"><Relationship Id="rId3" Type="http://schemas.openxmlformats.org/officeDocument/2006/relationships/image" Target="../media/image433.jpeg"/><Relationship Id="rId2" Type="http://schemas.openxmlformats.org/officeDocument/2006/relationships/notesSlide" Target="../notesSlides/notesSlide192.xml"/><Relationship Id="rId1" Type="http://schemas.openxmlformats.org/officeDocument/2006/relationships/slideLayout" Target="../slideLayouts/slideLayout1.xml"/></Relationships>
</file>

<file path=ppt/slides/_rels/slide193.xml.rels><?xml version="1.0" encoding="UTF-8" standalone="yes"?>
<Relationships xmlns="http://schemas.openxmlformats.org/package/2006/relationships"><Relationship Id="rId3" Type="http://schemas.openxmlformats.org/officeDocument/2006/relationships/image" Target="../media/image434.jpeg"/><Relationship Id="rId2" Type="http://schemas.openxmlformats.org/officeDocument/2006/relationships/notesSlide" Target="../notesSlides/notesSlide193.xml"/><Relationship Id="rId1" Type="http://schemas.openxmlformats.org/officeDocument/2006/relationships/slideLayout" Target="../slideLayouts/slideLayout1.xml"/></Relationships>
</file>

<file path=ppt/slides/_rels/slide194.xml.rels><?xml version="1.0" encoding="UTF-8" standalone="yes"?>
<Relationships xmlns="http://schemas.openxmlformats.org/package/2006/relationships"><Relationship Id="rId3" Type="http://schemas.openxmlformats.org/officeDocument/2006/relationships/image" Target="../media/image435.jpeg"/><Relationship Id="rId2" Type="http://schemas.openxmlformats.org/officeDocument/2006/relationships/notesSlide" Target="../notesSlides/notesSlide194.xml"/><Relationship Id="rId1" Type="http://schemas.openxmlformats.org/officeDocument/2006/relationships/slideLayout" Target="../slideLayouts/slideLayout1.xml"/></Relationships>
</file>

<file path=ppt/slides/_rels/slide195.xml.rels><?xml version="1.0" encoding="UTF-8" standalone="yes"?>
<Relationships xmlns="http://schemas.openxmlformats.org/package/2006/relationships"><Relationship Id="rId3" Type="http://schemas.openxmlformats.org/officeDocument/2006/relationships/image" Target="../media/image436.jpeg"/><Relationship Id="rId2" Type="http://schemas.openxmlformats.org/officeDocument/2006/relationships/notesSlide" Target="../notesSlides/notesSlide195.xml"/><Relationship Id="rId1" Type="http://schemas.openxmlformats.org/officeDocument/2006/relationships/slideLayout" Target="../slideLayouts/slideLayout1.xml"/></Relationships>
</file>

<file path=ppt/slides/_rels/slide196.xml.rels><?xml version="1.0" encoding="UTF-8" standalone="yes"?>
<Relationships xmlns="http://schemas.openxmlformats.org/package/2006/relationships"><Relationship Id="rId3" Type="http://schemas.openxmlformats.org/officeDocument/2006/relationships/image" Target="../media/image437.jpeg"/><Relationship Id="rId2" Type="http://schemas.openxmlformats.org/officeDocument/2006/relationships/notesSlide" Target="../notesSlides/notesSlide196.xml"/><Relationship Id="rId1" Type="http://schemas.openxmlformats.org/officeDocument/2006/relationships/slideLayout" Target="../slideLayouts/slideLayout1.xml"/></Relationships>
</file>

<file path=ppt/slides/_rels/slide197.xml.rels><?xml version="1.0" encoding="UTF-8" standalone="yes"?>
<Relationships xmlns="http://schemas.openxmlformats.org/package/2006/relationships"><Relationship Id="rId3" Type="http://schemas.openxmlformats.org/officeDocument/2006/relationships/image" Target="../media/image438.jpeg"/><Relationship Id="rId2" Type="http://schemas.openxmlformats.org/officeDocument/2006/relationships/notesSlide" Target="../notesSlides/notesSlide197.xml"/><Relationship Id="rId1" Type="http://schemas.openxmlformats.org/officeDocument/2006/relationships/slideLayout" Target="../slideLayouts/slideLayout1.xml"/></Relationships>
</file>

<file path=ppt/slides/_rels/slide198.xml.rels><?xml version="1.0" encoding="UTF-8" standalone="yes"?>
<Relationships xmlns="http://schemas.openxmlformats.org/package/2006/relationships"><Relationship Id="rId3" Type="http://schemas.openxmlformats.org/officeDocument/2006/relationships/image" Target="../media/image439.jpeg"/><Relationship Id="rId2" Type="http://schemas.openxmlformats.org/officeDocument/2006/relationships/notesSlide" Target="../notesSlides/notesSlide198.xml"/><Relationship Id="rId1" Type="http://schemas.openxmlformats.org/officeDocument/2006/relationships/slideLayout" Target="../slideLayouts/slideLayout1.xml"/></Relationships>
</file>

<file path=ppt/slides/_rels/slide199.xml.rels><?xml version="1.0" encoding="UTF-8" standalone="yes"?>
<Relationships xmlns="http://schemas.openxmlformats.org/package/2006/relationships"><Relationship Id="rId3" Type="http://schemas.openxmlformats.org/officeDocument/2006/relationships/image" Target="../media/image440.jpeg"/><Relationship Id="rId2" Type="http://schemas.openxmlformats.org/officeDocument/2006/relationships/notesSlide" Target="../notesSlides/notesSlide199.xml"/><Relationship Id="rId1" Type="http://schemas.openxmlformats.org/officeDocument/2006/relationships/slideLayout" Target="../slideLayouts/slideLayout1.xml"/></Relationships>
</file>

<file path=ppt/slides/_rels/slide200.xml.rels><?xml version="1.0" encoding="UTF-8" standalone="yes"?>
<Relationships xmlns="http://schemas.openxmlformats.org/package/2006/relationships"><Relationship Id="rId3" Type="http://schemas.openxmlformats.org/officeDocument/2006/relationships/image" Target="../media/image441.jpeg"/><Relationship Id="rId2" Type="http://schemas.openxmlformats.org/officeDocument/2006/relationships/notesSlide" Target="../notesSlides/notesSlide200.xml"/><Relationship Id="rId1" Type="http://schemas.openxmlformats.org/officeDocument/2006/relationships/slideLayout" Target="../slideLayouts/slideLayout1.xml"/></Relationships>
</file>

<file path=ppt/slides/_rels/slide201.xml.rels><?xml version="1.0" encoding="UTF-8" standalone="yes"?>
<Relationships xmlns="http://schemas.openxmlformats.org/package/2006/relationships"><Relationship Id="rId3" Type="http://schemas.openxmlformats.org/officeDocument/2006/relationships/image" Target="../media/image442.jpeg"/><Relationship Id="rId2" Type="http://schemas.openxmlformats.org/officeDocument/2006/relationships/notesSlide" Target="../notesSlides/notesSlide201.xml"/><Relationship Id="rId1" Type="http://schemas.openxmlformats.org/officeDocument/2006/relationships/slideLayout" Target="../slideLayouts/slideLayout1.xml"/></Relationships>
</file>

<file path=ppt/slides/_rels/slide202.xml.rels><?xml version="1.0" encoding="UTF-8" standalone="yes"?>
<Relationships xmlns="http://schemas.openxmlformats.org/package/2006/relationships"><Relationship Id="rId3" Type="http://schemas.openxmlformats.org/officeDocument/2006/relationships/image" Target="../media/image443.jpeg"/><Relationship Id="rId2" Type="http://schemas.openxmlformats.org/officeDocument/2006/relationships/notesSlide" Target="../notesSlides/notesSlide202.xml"/><Relationship Id="rId1" Type="http://schemas.openxmlformats.org/officeDocument/2006/relationships/slideLayout" Target="../slideLayouts/slideLayout1.xml"/></Relationships>
</file>

<file path=ppt/slides/_rels/slide203.xml.rels><?xml version="1.0" encoding="UTF-8" standalone="yes"?>
<Relationships xmlns="http://schemas.openxmlformats.org/package/2006/relationships"><Relationship Id="rId3" Type="http://schemas.openxmlformats.org/officeDocument/2006/relationships/image" Target="../media/image444.jpeg"/><Relationship Id="rId2" Type="http://schemas.openxmlformats.org/officeDocument/2006/relationships/notesSlide" Target="../notesSlides/notesSlide203.xml"/><Relationship Id="rId1" Type="http://schemas.openxmlformats.org/officeDocument/2006/relationships/slideLayout" Target="../slideLayouts/slideLayout1.xml"/></Relationships>
</file>

<file path=ppt/slides/_rels/slide204.xml.rels><?xml version="1.0" encoding="UTF-8" standalone="yes"?>
<Relationships xmlns="http://schemas.openxmlformats.org/package/2006/relationships"><Relationship Id="rId3" Type="http://schemas.openxmlformats.org/officeDocument/2006/relationships/image" Target="../media/image445.jpeg"/><Relationship Id="rId2" Type="http://schemas.openxmlformats.org/officeDocument/2006/relationships/notesSlide" Target="../notesSlides/notesSlide204.xml"/><Relationship Id="rId1" Type="http://schemas.openxmlformats.org/officeDocument/2006/relationships/slideLayout" Target="../slideLayouts/slideLayout1.xml"/></Relationships>
</file>

<file path=ppt/slides/_rels/slide205.xml.rels><?xml version="1.0" encoding="UTF-8" standalone="yes"?>
<Relationships xmlns="http://schemas.openxmlformats.org/package/2006/relationships"><Relationship Id="rId3" Type="http://schemas.openxmlformats.org/officeDocument/2006/relationships/image" Target="../media/image446.jpeg"/><Relationship Id="rId2" Type="http://schemas.openxmlformats.org/officeDocument/2006/relationships/notesSlide" Target="../notesSlides/notesSlide205.xml"/><Relationship Id="rId1" Type="http://schemas.openxmlformats.org/officeDocument/2006/relationships/slideLayout" Target="../slideLayouts/slideLayout1.xml"/></Relationships>
</file>

<file path=ppt/slides/_rels/slide206.xml.rels><?xml version="1.0" encoding="UTF-8" standalone="yes"?>
<Relationships xmlns="http://schemas.openxmlformats.org/package/2006/relationships"><Relationship Id="rId3" Type="http://schemas.openxmlformats.org/officeDocument/2006/relationships/image" Target="../media/image447.jpeg"/><Relationship Id="rId2" Type="http://schemas.openxmlformats.org/officeDocument/2006/relationships/notesSlide" Target="../notesSlides/notesSlide206.xml"/><Relationship Id="rId1" Type="http://schemas.openxmlformats.org/officeDocument/2006/relationships/slideLayout" Target="../slideLayouts/slideLayout1.xml"/></Relationships>
</file>

<file path=ppt/slides/_rels/slide207.xml.rels><?xml version="1.0" encoding="UTF-8" standalone="yes"?>
<Relationships xmlns="http://schemas.openxmlformats.org/package/2006/relationships"><Relationship Id="rId3" Type="http://schemas.openxmlformats.org/officeDocument/2006/relationships/image" Target="../media/image448.jpeg"/><Relationship Id="rId2" Type="http://schemas.openxmlformats.org/officeDocument/2006/relationships/notesSlide" Target="../notesSlides/notesSlide207.xml"/><Relationship Id="rId1" Type="http://schemas.openxmlformats.org/officeDocument/2006/relationships/slideLayout" Target="../slideLayouts/slideLayout1.xml"/></Relationships>
</file>

<file path=ppt/slides/_rels/slide208.xml.rels><?xml version="1.0" encoding="UTF-8" standalone="yes"?>
<Relationships xmlns="http://schemas.openxmlformats.org/package/2006/relationships"><Relationship Id="rId3" Type="http://schemas.openxmlformats.org/officeDocument/2006/relationships/image" Target="../media/image449.jpeg"/><Relationship Id="rId2" Type="http://schemas.openxmlformats.org/officeDocument/2006/relationships/notesSlide" Target="../notesSlides/notesSlide208.xml"/><Relationship Id="rId1" Type="http://schemas.openxmlformats.org/officeDocument/2006/relationships/slideLayout" Target="../slideLayouts/slideLayout1.xml"/></Relationships>
</file>

<file path=ppt/slides/_rels/slide209.xml.rels><?xml version="1.0" encoding="UTF-8" standalone="yes"?>
<Relationships xmlns="http://schemas.openxmlformats.org/package/2006/relationships"><Relationship Id="rId3" Type="http://schemas.openxmlformats.org/officeDocument/2006/relationships/image" Target="../media/image450.jpeg"/><Relationship Id="rId2" Type="http://schemas.openxmlformats.org/officeDocument/2006/relationships/notesSlide" Target="../notesSlides/notesSlide209.xml"/><Relationship Id="rId1" Type="http://schemas.openxmlformats.org/officeDocument/2006/relationships/slideLayout" Target="../slideLayouts/slideLayout1.xml"/></Relationships>
</file>

<file path=ppt/slides/_rels/slide210.xml.rels><?xml version="1.0" encoding="UTF-8" standalone="yes"?>
<Relationships xmlns="http://schemas.openxmlformats.org/package/2006/relationships"><Relationship Id="rId3" Type="http://schemas.openxmlformats.org/officeDocument/2006/relationships/image" Target="../media/image451.jpeg"/><Relationship Id="rId2" Type="http://schemas.openxmlformats.org/officeDocument/2006/relationships/notesSlide" Target="../notesSlides/notesSlide210.xml"/><Relationship Id="rId1" Type="http://schemas.openxmlformats.org/officeDocument/2006/relationships/slideLayout" Target="../slideLayouts/slideLayout1.xml"/></Relationships>
</file>

<file path=ppt/slides/_rels/slide211.xml.rels><?xml version="1.0" encoding="UTF-8" standalone="yes"?>
<Relationships xmlns="http://schemas.openxmlformats.org/package/2006/relationships"><Relationship Id="rId3" Type="http://schemas.openxmlformats.org/officeDocument/2006/relationships/image" Target="../media/image452.jpeg"/><Relationship Id="rId2" Type="http://schemas.openxmlformats.org/officeDocument/2006/relationships/notesSlide" Target="../notesSlides/notesSlide211.xml"/><Relationship Id="rId1" Type="http://schemas.openxmlformats.org/officeDocument/2006/relationships/slideLayout" Target="../slideLayouts/slideLayout1.xml"/></Relationships>
</file>

<file path=ppt/slides/_rels/slide212.xml.rels><?xml version="1.0" encoding="UTF-8" standalone="yes"?>
<Relationships xmlns="http://schemas.openxmlformats.org/package/2006/relationships"><Relationship Id="rId2" Type="http://schemas.openxmlformats.org/officeDocument/2006/relationships/notesSlide" Target="../notesSlides/notesSlide212.xml"/><Relationship Id="rId1" Type="http://schemas.openxmlformats.org/officeDocument/2006/relationships/slideLayout" Target="../slideLayouts/slideLayout2.xml"/></Relationships>
</file>

<file path=ppt/slides/_rels/slide2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13.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 name="Рисунок 4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0" y="936"/>
            <a:ext cx="10702636" cy="7564582"/>
          </a:xfrm>
          <a:prstGeom prst="rect">
            <a:avLst/>
          </a:prstGeom>
          <a:noFill/>
          <a:ln>
            <a:noFill/>
          </a:ln>
        </p:spPr>
      </p:pic>
      <p:sp>
        <p:nvSpPr>
          <p:cNvPr id="44" name="Прямоугольник 9"/>
          <p:cNvSpPr>
            <a:spLocks noChangeArrowheads="1"/>
          </p:cNvSpPr>
          <p:nvPr/>
        </p:nvSpPr>
        <p:spPr bwMode="auto">
          <a:xfrm>
            <a:off x="337475" y="3204567"/>
            <a:ext cx="7138726" cy="17925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129314" tIns="64657" rIns="129314" bIns="64657">
            <a:spAutoFit/>
          </a:bodyPr>
          <a:lstStyle>
            <a:lvl1pPr marL="6350">
              <a:defRPr sz="2100">
                <a:solidFill>
                  <a:schemeClr val="tx1"/>
                </a:solidFill>
                <a:latin typeface="Calibri" pitchFamily="34" charset="0"/>
              </a:defRPr>
            </a:lvl1pPr>
            <a:lvl2pPr marL="742950" indent="-285750">
              <a:defRPr sz="2100">
                <a:solidFill>
                  <a:schemeClr val="tx1"/>
                </a:solidFill>
                <a:latin typeface="Calibri" pitchFamily="34" charset="0"/>
              </a:defRPr>
            </a:lvl2pPr>
            <a:lvl3pPr marL="1143000" indent="-228600">
              <a:defRPr sz="2100">
                <a:solidFill>
                  <a:schemeClr val="tx1"/>
                </a:solidFill>
                <a:latin typeface="Calibri" pitchFamily="34" charset="0"/>
              </a:defRPr>
            </a:lvl3pPr>
            <a:lvl4pPr marL="1600200" indent="-228600">
              <a:defRPr sz="2100">
                <a:solidFill>
                  <a:schemeClr val="tx1"/>
                </a:solidFill>
                <a:latin typeface="Calibri" pitchFamily="34" charset="0"/>
              </a:defRPr>
            </a:lvl4pPr>
            <a:lvl5pPr marL="2057400" indent="-228600">
              <a:defRPr sz="2100">
                <a:solidFill>
                  <a:schemeClr val="tx1"/>
                </a:solidFill>
                <a:latin typeface="Calibri" pitchFamily="34" charset="0"/>
              </a:defRPr>
            </a:lvl5pPr>
            <a:lvl6pPr marL="2514600" indent="-228600" defTabSz="1076325" eaLnBrk="0" fontAlgn="base" hangingPunct="0">
              <a:spcBef>
                <a:spcPct val="0"/>
              </a:spcBef>
              <a:spcAft>
                <a:spcPct val="0"/>
              </a:spcAft>
              <a:defRPr sz="2100">
                <a:solidFill>
                  <a:schemeClr val="tx1"/>
                </a:solidFill>
                <a:latin typeface="Calibri" pitchFamily="34" charset="0"/>
              </a:defRPr>
            </a:lvl6pPr>
            <a:lvl7pPr marL="2971800" indent="-228600" defTabSz="1076325" eaLnBrk="0" fontAlgn="base" hangingPunct="0">
              <a:spcBef>
                <a:spcPct val="0"/>
              </a:spcBef>
              <a:spcAft>
                <a:spcPct val="0"/>
              </a:spcAft>
              <a:defRPr sz="2100">
                <a:solidFill>
                  <a:schemeClr val="tx1"/>
                </a:solidFill>
                <a:latin typeface="Calibri" pitchFamily="34" charset="0"/>
              </a:defRPr>
            </a:lvl7pPr>
            <a:lvl8pPr marL="3429000" indent="-228600" defTabSz="1076325" eaLnBrk="0" fontAlgn="base" hangingPunct="0">
              <a:spcBef>
                <a:spcPct val="0"/>
              </a:spcBef>
              <a:spcAft>
                <a:spcPct val="0"/>
              </a:spcAft>
              <a:defRPr sz="2100">
                <a:solidFill>
                  <a:schemeClr val="tx1"/>
                </a:solidFill>
                <a:latin typeface="Calibri" pitchFamily="34" charset="0"/>
              </a:defRPr>
            </a:lvl8pPr>
            <a:lvl9pPr marL="3886200" indent="-228600" defTabSz="1076325" eaLnBrk="0" fontAlgn="base" hangingPunct="0">
              <a:spcBef>
                <a:spcPct val="0"/>
              </a:spcBef>
              <a:spcAft>
                <a:spcPct val="0"/>
              </a:spcAft>
              <a:defRPr sz="2100">
                <a:solidFill>
                  <a:schemeClr val="tx1"/>
                </a:solidFill>
                <a:latin typeface="Calibri" pitchFamily="34" charset="0"/>
              </a:defRPr>
            </a:lvl9pPr>
          </a:lstStyle>
          <a:p>
            <a:pPr marL="0">
              <a:spcAft>
                <a:spcPts val="0"/>
              </a:spcAft>
            </a:pPr>
            <a:r>
              <a:rPr lang="ru-RU" altLang="ru-RU" sz="3070" spc="110" dirty="0">
                <a:solidFill>
                  <a:schemeClr val="bg1">
                    <a:lumMod val="95000"/>
                  </a:schemeClr>
                </a:solidFill>
                <a:latin typeface="PF Din Text Comp Pro" panose="02000506020000020004" pitchFamily="2" charset="0"/>
              </a:rPr>
              <a:t>МАСТЕР-ПЛАН РАЗВИТИЯ</a:t>
            </a:r>
          </a:p>
          <a:p>
            <a:pPr marL="0">
              <a:spcAft>
                <a:spcPts val="0"/>
              </a:spcAft>
            </a:pPr>
            <a:r>
              <a:rPr lang="ru-RU" sz="2200" spc="110" dirty="0">
                <a:solidFill>
                  <a:schemeClr val="bg1">
                    <a:lumMod val="95000"/>
                  </a:schemeClr>
                </a:solidFill>
                <a:latin typeface="PF Din Text Comp Pro" panose="02000506020000020004" pitchFamily="2" charset="0"/>
              </a:rPr>
              <a:t>МУНИЦИПАЛЬНОГО ОБРАЗОВАНИЯ</a:t>
            </a:r>
            <a:endParaRPr lang="en-US" altLang="ru-RU" sz="2200" spc="110" dirty="0">
              <a:solidFill>
                <a:schemeClr val="bg1">
                  <a:lumMod val="95000"/>
                </a:schemeClr>
              </a:solidFill>
              <a:latin typeface="PF Din Text Comp Pro" panose="02000506020000020004" pitchFamily="2" charset="0"/>
            </a:endParaRPr>
          </a:p>
          <a:p>
            <a:pPr marL="0">
              <a:spcAft>
                <a:spcPts val="0"/>
              </a:spcAft>
            </a:pPr>
            <a:r>
              <a:rPr lang="ru-RU" sz="5600" dirty="0">
                <a:solidFill>
                  <a:schemeClr val="bg1">
                    <a:lumMod val="95000"/>
                  </a:schemeClr>
                </a:solidFill>
                <a:latin typeface="PF Din Text Comp Pro" pitchFamily="2" charset="0"/>
              </a:rPr>
              <a:t>ГОРОД ВОЛХОВ</a:t>
            </a:r>
            <a:endParaRPr lang="ru-RU" altLang="ru-RU" sz="5600" spc="110" dirty="0">
              <a:solidFill>
                <a:schemeClr val="bg1">
                  <a:lumMod val="95000"/>
                </a:schemeClr>
              </a:solidFill>
              <a:latin typeface="PF Din Text Comp Pro" panose="02000506020000020004" pitchFamily="2" charset="0"/>
            </a:endParaRPr>
          </a:p>
        </p:txBody>
      </p:sp>
      <p:sp>
        <p:nvSpPr>
          <p:cNvPr id="45" name="Прямоугольник 9"/>
          <p:cNvSpPr>
            <a:spLocks noChangeArrowheads="1"/>
          </p:cNvSpPr>
          <p:nvPr/>
        </p:nvSpPr>
        <p:spPr bwMode="auto">
          <a:xfrm>
            <a:off x="337476" y="4824127"/>
            <a:ext cx="7138726" cy="33832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129314" tIns="64657" rIns="129314" bIns="64657">
            <a:spAutoFit/>
          </a:bodyPr>
          <a:lstStyle>
            <a:lvl1pPr marL="6350">
              <a:defRPr sz="2100">
                <a:solidFill>
                  <a:schemeClr val="tx1"/>
                </a:solidFill>
                <a:latin typeface="Calibri" pitchFamily="34" charset="0"/>
              </a:defRPr>
            </a:lvl1pPr>
            <a:lvl2pPr marL="742950" indent="-285750">
              <a:defRPr sz="2100">
                <a:solidFill>
                  <a:schemeClr val="tx1"/>
                </a:solidFill>
                <a:latin typeface="Calibri" pitchFamily="34" charset="0"/>
              </a:defRPr>
            </a:lvl2pPr>
            <a:lvl3pPr marL="1143000" indent="-228600">
              <a:defRPr sz="2100">
                <a:solidFill>
                  <a:schemeClr val="tx1"/>
                </a:solidFill>
                <a:latin typeface="Calibri" pitchFamily="34" charset="0"/>
              </a:defRPr>
            </a:lvl3pPr>
            <a:lvl4pPr marL="1600200" indent="-228600">
              <a:defRPr sz="2100">
                <a:solidFill>
                  <a:schemeClr val="tx1"/>
                </a:solidFill>
                <a:latin typeface="Calibri" pitchFamily="34" charset="0"/>
              </a:defRPr>
            </a:lvl4pPr>
            <a:lvl5pPr marL="2057400" indent="-228600">
              <a:defRPr sz="2100">
                <a:solidFill>
                  <a:schemeClr val="tx1"/>
                </a:solidFill>
                <a:latin typeface="Calibri" pitchFamily="34" charset="0"/>
              </a:defRPr>
            </a:lvl5pPr>
            <a:lvl6pPr marL="2514600" indent="-228600" defTabSz="1076325" eaLnBrk="0" fontAlgn="base" hangingPunct="0">
              <a:spcBef>
                <a:spcPct val="0"/>
              </a:spcBef>
              <a:spcAft>
                <a:spcPct val="0"/>
              </a:spcAft>
              <a:defRPr sz="2100">
                <a:solidFill>
                  <a:schemeClr val="tx1"/>
                </a:solidFill>
                <a:latin typeface="Calibri" pitchFamily="34" charset="0"/>
              </a:defRPr>
            </a:lvl6pPr>
            <a:lvl7pPr marL="2971800" indent="-228600" defTabSz="1076325" eaLnBrk="0" fontAlgn="base" hangingPunct="0">
              <a:spcBef>
                <a:spcPct val="0"/>
              </a:spcBef>
              <a:spcAft>
                <a:spcPct val="0"/>
              </a:spcAft>
              <a:defRPr sz="2100">
                <a:solidFill>
                  <a:schemeClr val="tx1"/>
                </a:solidFill>
                <a:latin typeface="Calibri" pitchFamily="34" charset="0"/>
              </a:defRPr>
            </a:lvl7pPr>
            <a:lvl8pPr marL="3429000" indent="-228600" defTabSz="1076325" eaLnBrk="0" fontAlgn="base" hangingPunct="0">
              <a:spcBef>
                <a:spcPct val="0"/>
              </a:spcBef>
              <a:spcAft>
                <a:spcPct val="0"/>
              </a:spcAft>
              <a:defRPr sz="2100">
                <a:solidFill>
                  <a:schemeClr val="tx1"/>
                </a:solidFill>
                <a:latin typeface="Calibri" pitchFamily="34" charset="0"/>
              </a:defRPr>
            </a:lvl8pPr>
            <a:lvl9pPr marL="3886200" indent="-228600" defTabSz="1076325" eaLnBrk="0" fontAlgn="base" hangingPunct="0">
              <a:spcBef>
                <a:spcPct val="0"/>
              </a:spcBef>
              <a:spcAft>
                <a:spcPct val="0"/>
              </a:spcAft>
              <a:defRPr sz="2100">
                <a:solidFill>
                  <a:schemeClr val="tx1"/>
                </a:solidFill>
                <a:latin typeface="Calibri" pitchFamily="34" charset="0"/>
              </a:defRPr>
            </a:lvl9pPr>
          </a:lstStyle>
          <a:p>
            <a:pPr>
              <a:spcAft>
                <a:spcPts val="838"/>
              </a:spcAft>
            </a:pPr>
            <a:r>
              <a:rPr lang="ru-RU" sz="1320" dirty="0">
                <a:solidFill>
                  <a:schemeClr val="bg1">
                    <a:lumMod val="95000"/>
                  </a:schemeClr>
                </a:solidFill>
                <a:latin typeface="PF Din Text Comp Pro" pitchFamily="2" charset="0"/>
              </a:rPr>
              <a:t>Волховского муниципального района Ленинградской области</a:t>
            </a:r>
          </a:p>
        </p:txBody>
      </p:sp>
      <p:pic>
        <p:nvPicPr>
          <p:cNvPr id="46" name="Рисунок 45"/>
          <p:cNvPicPr>
            <a:picLocks noChangeAspect="1"/>
          </p:cNvPicPr>
          <p:nvPr/>
        </p:nvPicPr>
        <p:blipFill>
          <a:blip r:embed="rId4" cstate="print">
            <a:duotone>
              <a:schemeClr val="bg2">
                <a:shade val="45000"/>
                <a:satMod val="135000"/>
              </a:schemeClr>
              <a:prstClr val="white"/>
            </a:duotone>
            <a:extLst>
              <a:ext uri="{28A0092B-C50C-407E-A947-70E740481C1C}">
                <a14:useLocalDpi xmlns:a14="http://schemas.microsoft.com/office/drawing/2010/main" xmlns="" val="0"/>
              </a:ext>
            </a:extLst>
          </a:blip>
          <a:stretch>
            <a:fillRect/>
          </a:stretch>
        </p:blipFill>
        <p:spPr>
          <a:xfrm>
            <a:off x="1917676" y="7200000"/>
            <a:ext cx="1603095" cy="324000"/>
          </a:xfrm>
          <a:prstGeom prst="rect">
            <a:avLst/>
          </a:prstGeom>
        </p:spPr>
      </p:pic>
      <p:pic>
        <p:nvPicPr>
          <p:cNvPr id="47" name="Рисунок 46"/>
          <p:cNvPicPr>
            <a:picLocks noChangeAspect="1"/>
          </p:cNvPicPr>
          <p:nvPr/>
        </p:nvPicPr>
        <p:blipFill rotWithShape="1">
          <a:blip r:embed="rId5" cstate="print">
            <a:duotone>
              <a:schemeClr val="bg2">
                <a:shade val="45000"/>
                <a:satMod val="135000"/>
              </a:schemeClr>
              <a:prstClr val="white"/>
            </a:duotone>
            <a:extLst>
              <a:ext uri="{28A0092B-C50C-407E-A947-70E740481C1C}">
                <a14:useLocalDpi xmlns:a14="http://schemas.microsoft.com/office/drawing/2010/main" xmlns="" val="0"/>
              </a:ext>
            </a:extLst>
          </a:blip>
          <a:srcRect l="38556" t="-1" r="-2819" b="-7036"/>
          <a:stretch/>
        </p:blipFill>
        <p:spPr>
          <a:xfrm>
            <a:off x="810196" y="7070828"/>
            <a:ext cx="1080120" cy="619074"/>
          </a:xfrm>
          <a:prstGeom prst="rect">
            <a:avLst/>
          </a:prstGeom>
        </p:spPr>
      </p:pic>
      <p:pic>
        <p:nvPicPr>
          <p:cNvPr id="48" name="Рисунок 47"/>
          <p:cNvPicPr>
            <a:picLocks noChangeAspect="1"/>
          </p:cNvPicPr>
          <p:nvPr/>
        </p:nvPicPr>
        <p:blipFill rotWithShape="1">
          <a:blip r:embed="rId6" cstate="print">
            <a:duotone>
              <a:schemeClr val="bg2">
                <a:shade val="45000"/>
                <a:satMod val="135000"/>
              </a:schemeClr>
              <a:prstClr val="white"/>
            </a:duotone>
            <a:extLst>
              <a:ext uri="{28A0092B-C50C-407E-A947-70E740481C1C}">
                <a14:useLocalDpi xmlns:a14="http://schemas.microsoft.com/office/drawing/2010/main" xmlns="" val="0"/>
              </a:ext>
            </a:extLst>
          </a:blip>
          <a:srcRect l="-2" t="-1" r="61444" b="-7036"/>
          <a:stretch/>
        </p:blipFill>
        <p:spPr>
          <a:xfrm>
            <a:off x="432001" y="7147896"/>
            <a:ext cx="477638" cy="456266"/>
          </a:xfrm>
          <a:prstGeom prst="rect">
            <a:avLst/>
          </a:prstGeom>
        </p:spPr>
      </p:pic>
    </p:spTree>
    <p:extLst>
      <p:ext uri="{BB962C8B-B14F-4D97-AF65-F5344CB8AC3E}">
        <p14:creationId xmlns:p14="http://schemas.microsoft.com/office/powerpoint/2010/main" xmlns="" val="39233616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Таблица 2"/>
          <p:cNvGraphicFramePr>
            <a:graphicFrameLocks noGrp="1"/>
          </p:cNvGraphicFramePr>
          <p:nvPr>
            <p:extLst>
              <p:ext uri="{D42A27DB-BD31-4B8C-83A1-F6EECF244321}">
                <p14:modId xmlns:p14="http://schemas.microsoft.com/office/powerpoint/2010/main" xmlns="" val="1257746912"/>
              </p:ext>
            </p:extLst>
          </p:nvPr>
        </p:nvGraphicFramePr>
        <p:xfrm>
          <a:off x="2167121" y="774263"/>
          <a:ext cx="8300556" cy="6636759"/>
        </p:xfrm>
        <a:graphic>
          <a:graphicData uri="http://schemas.openxmlformats.org/drawingml/2006/table">
            <a:tbl>
              <a:tblPr firstRow="1" bandRow="1">
                <a:tableStyleId>{2D5ABB26-0587-4C30-8999-92F81FD0307C}</a:tableStyleId>
              </a:tblPr>
              <a:tblGrid>
                <a:gridCol w="7817071">
                  <a:extLst>
                    <a:ext uri="{9D8B030D-6E8A-4147-A177-3AD203B41FA5}">
                      <a16:colId xmlns="" xmlns:a16="http://schemas.microsoft.com/office/drawing/2014/main" val="2756682503"/>
                    </a:ext>
                  </a:extLst>
                </a:gridCol>
                <a:gridCol w="483485">
                  <a:extLst>
                    <a:ext uri="{9D8B030D-6E8A-4147-A177-3AD203B41FA5}">
                      <a16:colId xmlns="" xmlns:a16="http://schemas.microsoft.com/office/drawing/2014/main" val="3289789910"/>
                    </a:ext>
                  </a:extLst>
                </a:gridCol>
              </a:tblGrid>
              <a:tr h="283039">
                <a:tc>
                  <a:txBody>
                    <a:bodyPr/>
                    <a:lstStyle/>
                    <a:p>
                      <a:pPr marL="0" algn="l" defTabSz="1005947" rtl="0" eaLnBrk="1" latinLnBrk="0" hangingPunct="1">
                        <a:lnSpc>
                          <a:spcPct val="115000"/>
                        </a:lnSpc>
                        <a:spcAft>
                          <a:spcPts val="600"/>
                        </a:spcAft>
                      </a:pPr>
                      <a:r>
                        <a:rPr lang="ru-RU" sz="1200" kern="0" spc="71" dirty="0">
                          <a:solidFill>
                            <a:schemeClr val="tx1">
                              <a:lumMod val="85000"/>
                              <a:lumOff val="15000"/>
                            </a:schemeClr>
                          </a:solidFill>
                          <a:latin typeface="PF Din Text Comp Pro" panose="02000506020000020004" pitchFamily="2" charset="0"/>
                          <a:ea typeface="+mn-ea"/>
                          <a:cs typeface="+mn-cs"/>
                        </a:rPr>
                        <a:t>СОЦИАЛЬНО-ЭКОНОМИЧЕСКИЙ АНАЛИЗ</a:t>
                      </a:r>
                    </a:p>
                  </a:txBody>
                  <a:tcPr marL="68580" marR="68580" marT="0" marB="0" anchor="ctr"/>
                </a:tc>
                <a:tc>
                  <a:txBody>
                    <a:bodyPr/>
                    <a:lstStyle/>
                    <a:p>
                      <a:pPr marL="0" algn="r" defTabSz="1005947" rtl="0" eaLnBrk="1" latinLnBrk="0" hangingPunct="1">
                        <a:spcAft>
                          <a:spcPts val="600"/>
                        </a:spcAft>
                      </a:pPr>
                      <a:r>
                        <a:rPr lang="ru-RU" sz="1200" kern="0" spc="71" dirty="0">
                          <a:solidFill>
                            <a:schemeClr val="tx1">
                              <a:lumMod val="85000"/>
                              <a:lumOff val="15000"/>
                            </a:schemeClr>
                          </a:solidFill>
                          <a:latin typeface="PF Din Text Comp Pro" panose="02000506020000020004" pitchFamily="2" charset="0"/>
                          <a:ea typeface="+mn-ea"/>
                          <a:cs typeface="+mn-cs"/>
                        </a:rPr>
                        <a:t>03</a:t>
                      </a:r>
                    </a:p>
                  </a:txBody>
                  <a:tcPr anchor="ctr"/>
                </a:tc>
                <a:extLst>
                  <a:ext uri="{0D108BD9-81ED-4DB2-BD59-A6C34878D82A}">
                    <a16:rowId xmlns="" xmlns:a16="http://schemas.microsoft.com/office/drawing/2014/main" val="2873207599"/>
                  </a:ext>
                </a:extLst>
              </a:tr>
              <a:tr h="261385">
                <a:tc>
                  <a:txBody>
                    <a:bodyPr/>
                    <a:lstStyle/>
                    <a:p>
                      <a:pPr algn="l">
                        <a:spcAft>
                          <a:spcPts val="600"/>
                        </a:spcAft>
                      </a:pPr>
                      <a:r>
                        <a:rPr lang="ru-RU" sz="1200" kern="0" spc="71" dirty="0">
                          <a:solidFill>
                            <a:schemeClr val="tx1">
                              <a:lumMod val="85000"/>
                              <a:lumOff val="15000"/>
                            </a:schemeClr>
                          </a:solidFill>
                          <a:latin typeface="PF Din Text Comp Pro" panose="02000506020000020004" pitchFamily="2" charset="0"/>
                          <a:ea typeface="+mn-ea"/>
                          <a:cs typeface="+mn-cs"/>
                        </a:rPr>
                        <a:t>ОЦЕНКА ПРОСТРАНСТВЕННОГО ПОТЕНЦИАЛА</a:t>
                      </a:r>
                    </a:p>
                  </a:txBody>
                  <a:tcPr anchor="ctr"/>
                </a:tc>
                <a:tc>
                  <a:txBody>
                    <a:bodyPr/>
                    <a:lstStyle/>
                    <a:p>
                      <a:pPr algn="r">
                        <a:spcAft>
                          <a:spcPts val="600"/>
                        </a:spcAft>
                      </a:pPr>
                      <a:r>
                        <a:rPr lang="ru-RU" sz="1200" kern="0" spc="71" dirty="0">
                          <a:solidFill>
                            <a:schemeClr val="tx1">
                              <a:lumMod val="85000"/>
                              <a:lumOff val="15000"/>
                            </a:schemeClr>
                          </a:solidFill>
                          <a:latin typeface="PF Din Text Comp Pro" panose="02000506020000020004" pitchFamily="2" charset="0"/>
                          <a:ea typeface="+mn-ea"/>
                          <a:cs typeface="+mn-cs"/>
                        </a:rPr>
                        <a:t>15</a:t>
                      </a:r>
                    </a:p>
                  </a:txBody>
                  <a:tcPr anchor="ctr"/>
                </a:tc>
                <a:extLst>
                  <a:ext uri="{0D108BD9-81ED-4DB2-BD59-A6C34878D82A}">
                    <a16:rowId xmlns="" xmlns:a16="http://schemas.microsoft.com/office/drawing/2014/main" val="3874717803"/>
                  </a:ext>
                </a:extLst>
              </a:tr>
              <a:tr h="261385">
                <a:tc>
                  <a:txBody>
                    <a:bodyPr/>
                    <a:lstStyle/>
                    <a:p>
                      <a:pPr algn="l">
                        <a:spcAft>
                          <a:spcPts val="600"/>
                        </a:spcAft>
                      </a:pPr>
                      <a:r>
                        <a:rPr lang="ru-RU" sz="1200" kern="0" spc="71" dirty="0">
                          <a:solidFill>
                            <a:schemeClr val="tx1">
                              <a:lumMod val="85000"/>
                              <a:lumOff val="15000"/>
                            </a:schemeClr>
                          </a:solidFill>
                          <a:latin typeface="PF Din Text Comp Pro" panose="02000506020000020004" pitchFamily="2" charset="0"/>
                          <a:ea typeface="+mn-ea"/>
                          <a:cs typeface="+mn-cs"/>
                        </a:rPr>
                        <a:t>ОЦЕНКА ОБЕСПЕЧЕННОСТИ (ДОСТУПНОСТИ) СОЦИАЛЬНОЙ ИНФРАСТРУКТУРЫ</a:t>
                      </a:r>
                    </a:p>
                  </a:txBody>
                  <a:tcPr anchor="ctr"/>
                </a:tc>
                <a:tc>
                  <a:txBody>
                    <a:bodyPr/>
                    <a:lstStyle/>
                    <a:p>
                      <a:pPr algn="r">
                        <a:spcAft>
                          <a:spcPts val="600"/>
                        </a:spcAft>
                      </a:pPr>
                      <a:r>
                        <a:rPr lang="ru-RU" sz="1200" kern="0" spc="71" dirty="0">
                          <a:solidFill>
                            <a:schemeClr val="tx1">
                              <a:lumMod val="85000"/>
                              <a:lumOff val="15000"/>
                            </a:schemeClr>
                          </a:solidFill>
                          <a:latin typeface="PF Din Text Comp Pro" panose="02000506020000020004" pitchFamily="2" charset="0"/>
                          <a:ea typeface="+mn-ea"/>
                          <a:cs typeface="+mn-cs"/>
                        </a:rPr>
                        <a:t>31</a:t>
                      </a:r>
                    </a:p>
                  </a:txBody>
                  <a:tcPr anchor="ctr"/>
                </a:tc>
                <a:extLst>
                  <a:ext uri="{0D108BD9-81ED-4DB2-BD59-A6C34878D82A}">
                    <a16:rowId xmlns="" xmlns:a16="http://schemas.microsoft.com/office/drawing/2014/main" val="1827017274"/>
                  </a:ext>
                </a:extLst>
              </a:tr>
              <a:tr h="287687">
                <a:tc>
                  <a:txBody>
                    <a:bodyPr/>
                    <a:lstStyle/>
                    <a:p>
                      <a:pPr algn="l">
                        <a:spcAft>
                          <a:spcPts val="600"/>
                        </a:spcAft>
                      </a:pPr>
                      <a:r>
                        <a:rPr lang="ru-RU" sz="1200" kern="0" spc="71" dirty="0">
                          <a:solidFill>
                            <a:schemeClr val="tx1">
                              <a:lumMod val="85000"/>
                              <a:lumOff val="15000"/>
                            </a:schemeClr>
                          </a:solidFill>
                          <a:latin typeface="PF Din Text Comp Pro" panose="02000506020000020004" pitchFamily="2" charset="0"/>
                          <a:ea typeface="+mn-ea"/>
                          <a:cs typeface="+mn-cs"/>
                        </a:rPr>
                        <a:t>ОЦЕНКА ОБЕСПЕЧЕННОСТИ ТРАНСПОРТНОЙ ИНФРАСТРУКТУРОЙ</a:t>
                      </a:r>
                    </a:p>
                  </a:txBody>
                  <a:tcPr anchor="ctr"/>
                </a:tc>
                <a:tc>
                  <a:txBody>
                    <a:bodyPr/>
                    <a:lstStyle/>
                    <a:p>
                      <a:pPr algn="r">
                        <a:spcAft>
                          <a:spcPts val="600"/>
                        </a:spcAft>
                      </a:pPr>
                      <a:r>
                        <a:rPr lang="ru-RU" sz="1200" kern="0" spc="71" dirty="0">
                          <a:solidFill>
                            <a:schemeClr val="tx1">
                              <a:lumMod val="85000"/>
                              <a:lumOff val="15000"/>
                            </a:schemeClr>
                          </a:solidFill>
                          <a:latin typeface="PF Din Text Comp Pro" panose="02000506020000020004" pitchFamily="2" charset="0"/>
                          <a:ea typeface="+mn-ea"/>
                          <a:cs typeface="+mn-cs"/>
                        </a:rPr>
                        <a:t>38</a:t>
                      </a:r>
                    </a:p>
                  </a:txBody>
                  <a:tcPr anchor="ctr"/>
                </a:tc>
                <a:extLst>
                  <a:ext uri="{0D108BD9-81ED-4DB2-BD59-A6C34878D82A}">
                    <a16:rowId xmlns="" xmlns:a16="http://schemas.microsoft.com/office/drawing/2014/main" val="497160064"/>
                  </a:ext>
                </a:extLst>
              </a:tr>
              <a:tr h="261385">
                <a:tc>
                  <a:txBody>
                    <a:bodyPr/>
                    <a:lstStyle/>
                    <a:p>
                      <a:pPr algn="l">
                        <a:spcAft>
                          <a:spcPts val="600"/>
                        </a:spcAft>
                      </a:pPr>
                      <a:r>
                        <a:rPr lang="ru-RU" sz="1200" kern="0" spc="71" dirty="0">
                          <a:solidFill>
                            <a:schemeClr val="tx1">
                              <a:lumMod val="85000"/>
                              <a:lumOff val="15000"/>
                            </a:schemeClr>
                          </a:solidFill>
                          <a:latin typeface="PF Din Text Comp Pro" panose="02000506020000020004" pitchFamily="2" charset="0"/>
                          <a:ea typeface="+mn-ea"/>
                          <a:cs typeface="+mn-cs"/>
                        </a:rPr>
                        <a:t>ОЦЕНКА ОБЕСПЕЧЕННОСТИ ИНЖЕНЕРНОЙ ИНФРАСТРУКТУРОЙ</a:t>
                      </a:r>
                    </a:p>
                  </a:txBody>
                  <a:tcPr anchor="ctr"/>
                </a:tc>
                <a:tc>
                  <a:txBody>
                    <a:bodyPr/>
                    <a:lstStyle/>
                    <a:p>
                      <a:pPr algn="r">
                        <a:spcAft>
                          <a:spcPts val="600"/>
                        </a:spcAft>
                      </a:pPr>
                      <a:r>
                        <a:rPr lang="ru-RU" sz="1200" kern="0" spc="71" dirty="0" smtClean="0">
                          <a:solidFill>
                            <a:schemeClr val="tx1">
                              <a:lumMod val="85000"/>
                              <a:lumOff val="15000"/>
                            </a:schemeClr>
                          </a:solidFill>
                          <a:latin typeface="PF Din Text Comp Pro" panose="02000506020000020004" pitchFamily="2" charset="0"/>
                          <a:ea typeface="+mn-ea"/>
                          <a:cs typeface="+mn-cs"/>
                        </a:rPr>
                        <a:t>49</a:t>
                      </a:r>
                      <a:endParaRPr lang="ru-RU" sz="1200" kern="0" spc="71" dirty="0">
                        <a:solidFill>
                          <a:schemeClr val="tx1">
                            <a:lumMod val="85000"/>
                            <a:lumOff val="15000"/>
                          </a:schemeClr>
                        </a:solidFill>
                        <a:latin typeface="PF Din Text Comp Pro" panose="02000506020000020004" pitchFamily="2" charset="0"/>
                        <a:ea typeface="+mn-ea"/>
                        <a:cs typeface="+mn-cs"/>
                      </a:endParaRPr>
                    </a:p>
                  </a:txBody>
                  <a:tcPr anchor="ctr"/>
                </a:tc>
                <a:extLst>
                  <a:ext uri="{0D108BD9-81ED-4DB2-BD59-A6C34878D82A}">
                    <a16:rowId xmlns="" xmlns:a16="http://schemas.microsoft.com/office/drawing/2014/main" val="1800866790"/>
                  </a:ext>
                </a:extLst>
              </a:tr>
              <a:tr h="261385">
                <a:tc>
                  <a:txBody>
                    <a:bodyPr/>
                    <a:lstStyle/>
                    <a:p>
                      <a:pPr algn="l">
                        <a:spcAft>
                          <a:spcPts val="600"/>
                        </a:spcAft>
                      </a:pPr>
                      <a:r>
                        <a:rPr lang="ru-RU" sz="1200" kern="0" spc="71" dirty="0">
                          <a:solidFill>
                            <a:schemeClr val="tx1">
                              <a:lumMod val="85000"/>
                              <a:lumOff val="15000"/>
                            </a:schemeClr>
                          </a:solidFill>
                          <a:latin typeface="PF Din Text Comp Pro" panose="02000506020000020004" pitchFamily="2" charset="0"/>
                          <a:ea typeface="+mn-ea"/>
                          <a:cs typeface="+mn-cs"/>
                        </a:rPr>
                        <a:t>СОЦИОЛОГИЧЕСКОЕ ИССЛЕДОВАНИЕ</a:t>
                      </a:r>
                    </a:p>
                  </a:txBody>
                  <a:tcPr anchor="ctr"/>
                </a:tc>
                <a:tc>
                  <a:txBody>
                    <a:bodyPr/>
                    <a:lstStyle/>
                    <a:p>
                      <a:pPr algn="r">
                        <a:spcAft>
                          <a:spcPts val="600"/>
                        </a:spcAft>
                      </a:pPr>
                      <a:r>
                        <a:rPr lang="ru-RU" sz="1200" kern="0" spc="71" dirty="0" smtClean="0">
                          <a:solidFill>
                            <a:schemeClr val="tx1">
                              <a:lumMod val="85000"/>
                              <a:lumOff val="15000"/>
                            </a:schemeClr>
                          </a:solidFill>
                          <a:latin typeface="PF Din Text Comp Pro" panose="02000506020000020004" pitchFamily="2" charset="0"/>
                          <a:ea typeface="+mn-ea"/>
                          <a:cs typeface="+mn-cs"/>
                        </a:rPr>
                        <a:t>55</a:t>
                      </a:r>
                      <a:endParaRPr lang="ru-RU" sz="1200" kern="0" spc="71" dirty="0">
                        <a:solidFill>
                          <a:schemeClr val="tx1">
                            <a:lumMod val="85000"/>
                            <a:lumOff val="15000"/>
                          </a:schemeClr>
                        </a:solidFill>
                        <a:latin typeface="PF Din Text Comp Pro" panose="02000506020000020004" pitchFamily="2" charset="0"/>
                        <a:ea typeface="+mn-ea"/>
                        <a:cs typeface="+mn-cs"/>
                      </a:endParaRPr>
                    </a:p>
                  </a:txBody>
                  <a:tcPr anchor="ctr"/>
                </a:tc>
                <a:extLst>
                  <a:ext uri="{0D108BD9-81ED-4DB2-BD59-A6C34878D82A}">
                    <a16:rowId xmlns="" xmlns:a16="http://schemas.microsoft.com/office/drawing/2014/main" val="313429641"/>
                  </a:ext>
                </a:extLst>
              </a:tr>
              <a:tr h="287687">
                <a:tc>
                  <a:txBody>
                    <a:bodyPr/>
                    <a:lstStyle/>
                    <a:p>
                      <a:pPr algn="l">
                        <a:spcAft>
                          <a:spcPts val="600"/>
                        </a:spcAft>
                      </a:pPr>
                      <a:r>
                        <a:rPr lang="ru-RU" sz="1200" kern="0" spc="71" dirty="0">
                          <a:solidFill>
                            <a:schemeClr val="tx1">
                              <a:lumMod val="85000"/>
                              <a:lumOff val="15000"/>
                            </a:schemeClr>
                          </a:solidFill>
                          <a:latin typeface="PF Din Text Comp Pro" panose="02000506020000020004" pitchFamily="2" charset="0"/>
                          <a:ea typeface="+mn-ea"/>
                          <a:cs typeface="+mn-cs"/>
                        </a:rPr>
                        <a:t>ПОДБОР НАИЛУЧШИХ ПРАКТИК РАЗВИТИЯ ГОРОДОВ СО СХОЖЕЙ СПЕЦИФИКОЙ</a:t>
                      </a:r>
                    </a:p>
                  </a:txBody>
                  <a:tcPr anchor="ctr"/>
                </a:tc>
                <a:tc>
                  <a:txBody>
                    <a:bodyPr/>
                    <a:lstStyle/>
                    <a:p>
                      <a:pPr algn="r">
                        <a:spcAft>
                          <a:spcPts val="600"/>
                        </a:spcAft>
                      </a:pPr>
                      <a:r>
                        <a:rPr lang="ru-RU" sz="1200" kern="0" spc="71" dirty="0" smtClean="0">
                          <a:solidFill>
                            <a:schemeClr val="tx1">
                              <a:lumMod val="85000"/>
                              <a:lumOff val="15000"/>
                            </a:schemeClr>
                          </a:solidFill>
                          <a:latin typeface="PF Din Text Comp Pro" panose="02000506020000020004" pitchFamily="2" charset="0"/>
                          <a:ea typeface="+mn-ea"/>
                          <a:cs typeface="+mn-cs"/>
                        </a:rPr>
                        <a:t>71</a:t>
                      </a:r>
                      <a:endParaRPr lang="ru-RU" sz="1200" kern="0" spc="71" dirty="0">
                        <a:solidFill>
                          <a:schemeClr val="tx1">
                            <a:lumMod val="85000"/>
                            <a:lumOff val="15000"/>
                          </a:schemeClr>
                        </a:solidFill>
                        <a:latin typeface="PF Din Text Comp Pro" panose="02000506020000020004" pitchFamily="2" charset="0"/>
                        <a:ea typeface="+mn-ea"/>
                        <a:cs typeface="+mn-cs"/>
                      </a:endParaRPr>
                    </a:p>
                  </a:txBody>
                  <a:tcPr anchor="ctr"/>
                </a:tc>
                <a:extLst>
                  <a:ext uri="{0D108BD9-81ED-4DB2-BD59-A6C34878D82A}">
                    <a16:rowId xmlns="" xmlns:a16="http://schemas.microsoft.com/office/drawing/2014/main" val="1977331530"/>
                  </a:ext>
                </a:extLst>
              </a:tr>
              <a:tr h="317237">
                <a:tc>
                  <a:txBody>
                    <a:bodyPr/>
                    <a:lstStyle/>
                    <a:p>
                      <a:pPr algn="l">
                        <a:spcAft>
                          <a:spcPts val="600"/>
                        </a:spcAft>
                      </a:pPr>
                      <a:r>
                        <a:rPr lang="en-US" sz="1200" kern="0" spc="71" dirty="0">
                          <a:solidFill>
                            <a:schemeClr val="tx1">
                              <a:lumMod val="85000"/>
                              <a:lumOff val="15000"/>
                            </a:schemeClr>
                          </a:solidFill>
                          <a:latin typeface="PF Din Text Comp Pro" panose="02000506020000020004" pitchFamily="2" charset="0"/>
                          <a:ea typeface="+mn-ea"/>
                          <a:cs typeface="+mn-cs"/>
                        </a:rPr>
                        <a:t>SWOT-</a:t>
                      </a:r>
                      <a:r>
                        <a:rPr lang="ru-RU" sz="1200" kern="0" spc="71" dirty="0">
                          <a:solidFill>
                            <a:schemeClr val="tx1">
                              <a:lumMod val="85000"/>
                              <a:lumOff val="15000"/>
                            </a:schemeClr>
                          </a:solidFill>
                          <a:latin typeface="PF Din Text Comp Pro" panose="02000506020000020004" pitchFamily="2" charset="0"/>
                          <a:ea typeface="+mn-ea"/>
                          <a:cs typeface="+mn-cs"/>
                        </a:rPr>
                        <a:t>АНАЛИЗ</a:t>
                      </a:r>
                    </a:p>
                  </a:txBody>
                  <a:tcPr anchor="ctr"/>
                </a:tc>
                <a:tc>
                  <a:txBody>
                    <a:bodyPr/>
                    <a:lstStyle/>
                    <a:p>
                      <a:pPr algn="r">
                        <a:spcAft>
                          <a:spcPts val="600"/>
                        </a:spcAft>
                      </a:pPr>
                      <a:r>
                        <a:rPr lang="ru-RU" sz="1200" kern="0" spc="71" dirty="0" smtClean="0">
                          <a:solidFill>
                            <a:schemeClr val="tx1">
                              <a:lumMod val="85000"/>
                              <a:lumOff val="15000"/>
                            </a:schemeClr>
                          </a:solidFill>
                          <a:latin typeface="PF Din Text Comp Pro" panose="02000506020000020004" pitchFamily="2" charset="0"/>
                          <a:ea typeface="+mn-ea"/>
                          <a:cs typeface="+mn-cs"/>
                        </a:rPr>
                        <a:t>78</a:t>
                      </a:r>
                      <a:endParaRPr lang="ru-RU" sz="1200" kern="0" spc="71" dirty="0">
                        <a:solidFill>
                          <a:schemeClr val="tx1">
                            <a:lumMod val="85000"/>
                            <a:lumOff val="15000"/>
                          </a:schemeClr>
                        </a:solidFill>
                        <a:latin typeface="PF Din Text Comp Pro" panose="02000506020000020004" pitchFamily="2" charset="0"/>
                        <a:ea typeface="+mn-ea"/>
                        <a:cs typeface="+mn-cs"/>
                      </a:endParaRPr>
                    </a:p>
                  </a:txBody>
                  <a:tcPr anchor="ctr"/>
                </a:tc>
                <a:extLst>
                  <a:ext uri="{0D108BD9-81ED-4DB2-BD59-A6C34878D82A}">
                    <a16:rowId xmlns="" xmlns:a16="http://schemas.microsoft.com/office/drawing/2014/main" val="1843626961"/>
                  </a:ext>
                </a:extLst>
              </a:tr>
              <a:tr h="261385">
                <a:tc>
                  <a:txBody>
                    <a:bodyPr/>
                    <a:lstStyle/>
                    <a:p>
                      <a:pPr marL="0" marR="0" lvl="0" indent="0" algn="l" defTabSz="1005947" rtl="0" eaLnBrk="1" fontAlgn="auto" latinLnBrk="0" hangingPunct="1">
                        <a:lnSpc>
                          <a:spcPct val="100000"/>
                        </a:lnSpc>
                        <a:spcBef>
                          <a:spcPts val="0"/>
                        </a:spcBef>
                        <a:spcAft>
                          <a:spcPts val="600"/>
                        </a:spcAft>
                        <a:buClrTx/>
                        <a:buSzTx/>
                        <a:buFontTx/>
                        <a:buNone/>
                        <a:tabLst/>
                        <a:defRPr/>
                      </a:pPr>
                      <a:r>
                        <a:rPr lang="ru-RU" sz="1200" kern="0" spc="71" dirty="0">
                          <a:solidFill>
                            <a:schemeClr val="tx1">
                              <a:lumMod val="85000"/>
                              <a:lumOff val="15000"/>
                            </a:schemeClr>
                          </a:solidFill>
                          <a:latin typeface="PF Din Text Comp Pro" panose="02000506020000020004" pitchFamily="2" charset="0"/>
                          <a:ea typeface="+mn-ea"/>
                          <a:cs typeface="+mn-cs"/>
                        </a:rPr>
                        <a:t>ГИПОТЕЗЫ РАЗВИТИЯ</a:t>
                      </a:r>
                    </a:p>
                  </a:txBody>
                  <a:tcPr anchor="ctr"/>
                </a:tc>
                <a:tc>
                  <a:txBody>
                    <a:bodyPr/>
                    <a:lstStyle/>
                    <a:p>
                      <a:pPr algn="r">
                        <a:spcAft>
                          <a:spcPts val="600"/>
                        </a:spcAft>
                      </a:pPr>
                      <a:r>
                        <a:rPr lang="ru-RU" sz="1200" kern="0" spc="71" dirty="0" smtClean="0">
                          <a:solidFill>
                            <a:schemeClr val="tx1">
                              <a:lumMod val="85000"/>
                              <a:lumOff val="15000"/>
                            </a:schemeClr>
                          </a:solidFill>
                          <a:latin typeface="PF Din Text Comp Pro" panose="02000506020000020004" pitchFamily="2" charset="0"/>
                          <a:ea typeface="+mn-ea"/>
                          <a:cs typeface="+mn-cs"/>
                        </a:rPr>
                        <a:t>81</a:t>
                      </a:r>
                      <a:endParaRPr lang="ru-RU" sz="1200" kern="0" spc="71" dirty="0">
                        <a:solidFill>
                          <a:schemeClr val="tx1">
                            <a:lumMod val="85000"/>
                            <a:lumOff val="15000"/>
                          </a:schemeClr>
                        </a:solidFill>
                        <a:latin typeface="PF Din Text Comp Pro" panose="02000506020000020004" pitchFamily="2" charset="0"/>
                        <a:ea typeface="+mn-ea"/>
                        <a:cs typeface="+mn-cs"/>
                      </a:endParaRPr>
                    </a:p>
                  </a:txBody>
                  <a:tcPr anchor="ctr"/>
                </a:tc>
                <a:extLst>
                  <a:ext uri="{0D108BD9-81ED-4DB2-BD59-A6C34878D82A}">
                    <a16:rowId xmlns="" xmlns:a16="http://schemas.microsoft.com/office/drawing/2014/main" val="3927829807"/>
                  </a:ext>
                </a:extLst>
              </a:tr>
              <a:tr h="301116">
                <a:tc>
                  <a:txBody>
                    <a:bodyPr/>
                    <a:lstStyle/>
                    <a:p>
                      <a:pPr marL="0" marR="0" lvl="0" indent="0" algn="l" defTabSz="1005947" rtl="0" eaLnBrk="1" fontAlgn="auto" latinLnBrk="0" hangingPunct="1">
                        <a:lnSpc>
                          <a:spcPct val="100000"/>
                        </a:lnSpc>
                        <a:spcBef>
                          <a:spcPts val="0"/>
                        </a:spcBef>
                        <a:spcAft>
                          <a:spcPts val="600"/>
                        </a:spcAft>
                        <a:buClrTx/>
                        <a:buSzTx/>
                        <a:buFontTx/>
                        <a:buNone/>
                        <a:tabLst/>
                        <a:defRPr/>
                      </a:pPr>
                      <a:r>
                        <a:rPr lang="ru-RU" sz="1200" kern="0" spc="71" dirty="0">
                          <a:solidFill>
                            <a:schemeClr val="tx1">
                              <a:lumMod val="85000"/>
                              <a:lumOff val="15000"/>
                            </a:schemeClr>
                          </a:solidFill>
                          <a:latin typeface="PF Din Text Comp Pro" panose="02000506020000020004" pitchFamily="2" charset="0"/>
                          <a:ea typeface="+mn-ea"/>
                          <a:cs typeface="+mn-cs"/>
                        </a:rPr>
                        <a:t>СТРАТЕГИЯ СОЦИАЛЬНО-ЭКОНОМИЧЕСКОГО И</a:t>
                      </a:r>
                      <a:r>
                        <a:rPr lang="ru-RU" sz="1200" kern="0" spc="71" baseline="0" dirty="0">
                          <a:solidFill>
                            <a:schemeClr val="tx1">
                              <a:lumMod val="85000"/>
                              <a:lumOff val="15000"/>
                            </a:schemeClr>
                          </a:solidFill>
                          <a:latin typeface="PF Din Text Comp Pro" panose="02000506020000020004" pitchFamily="2" charset="0"/>
                          <a:ea typeface="+mn-ea"/>
                          <a:cs typeface="+mn-cs"/>
                        </a:rPr>
                        <a:t> ПРОСТРАНСТВЕННОГО РАЗВИТИЯ</a:t>
                      </a:r>
                      <a:endParaRPr lang="ru-RU" sz="1200" kern="0" spc="71" dirty="0">
                        <a:solidFill>
                          <a:schemeClr val="tx1">
                            <a:lumMod val="85000"/>
                            <a:lumOff val="15000"/>
                          </a:schemeClr>
                        </a:solidFill>
                        <a:latin typeface="PF Din Text Comp Pro" panose="02000506020000020004" pitchFamily="2" charset="0"/>
                        <a:ea typeface="+mn-ea"/>
                        <a:cs typeface="+mn-cs"/>
                      </a:endParaRPr>
                    </a:p>
                  </a:txBody>
                  <a:tcPr anchor="ctr"/>
                </a:tc>
                <a:tc>
                  <a:txBody>
                    <a:bodyPr/>
                    <a:lstStyle/>
                    <a:p>
                      <a:pPr algn="r">
                        <a:spcAft>
                          <a:spcPts val="600"/>
                        </a:spcAft>
                      </a:pPr>
                      <a:r>
                        <a:rPr lang="ru-RU" sz="1200" kern="0" spc="71" dirty="0" smtClean="0">
                          <a:solidFill>
                            <a:schemeClr val="tx1">
                              <a:lumMod val="85000"/>
                              <a:lumOff val="15000"/>
                            </a:schemeClr>
                          </a:solidFill>
                          <a:latin typeface="PF Din Text Comp Pro" panose="02000506020000020004" pitchFamily="2" charset="0"/>
                          <a:ea typeface="+mn-ea"/>
                          <a:cs typeface="+mn-cs"/>
                        </a:rPr>
                        <a:t>91</a:t>
                      </a:r>
                      <a:endParaRPr lang="ru-RU" sz="1200" kern="0" spc="71" dirty="0">
                        <a:solidFill>
                          <a:schemeClr val="tx1">
                            <a:lumMod val="85000"/>
                            <a:lumOff val="15000"/>
                          </a:schemeClr>
                        </a:solidFill>
                        <a:latin typeface="PF Din Text Comp Pro" panose="02000506020000020004" pitchFamily="2" charset="0"/>
                        <a:ea typeface="+mn-ea"/>
                        <a:cs typeface="+mn-cs"/>
                      </a:endParaRPr>
                    </a:p>
                  </a:txBody>
                  <a:tcPr anchor="ctr"/>
                </a:tc>
                <a:extLst>
                  <a:ext uri="{0D108BD9-81ED-4DB2-BD59-A6C34878D82A}">
                    <a16:rowId xmlns="" xmlns:a16="http://schemas.microsoft.com/office/drawing/2014/main" val="3666809226"/>
                  </a:ext>
                </a:extLst>
              </a:tr>
              <a:tr h="317237">
                <a:tc>
                  <a:txBody>
                    <a:bodyPr/>
                    <a:lstStyle/>
                    <a:p>
                      <a:pPr marL="0" marR="0" lvl="0" indent="0" algn="l" defTabSz="1005947" rtl="0" eaLnBrk="1" fontAlgn="auto" latinLnBrk="0" hangingPunct="1">
                        <a:lnSpc>
                          <a:spcPct val="100000"/>
                        </a:lnSpc>
                        <a:spcBef>
                          <a:spcPts val="0"/>
                        </a:spcBef>
                        <a:spcAft>
                          <a:spcPts val="600"/>
                        </a:spcAft>
                        <a:buClrTx/>
                        <a:buSzTx/>
                        <a:buFontTx/>
                        <a:buNone/>
                        <a:tabLst/>
                        <a:defRPr/>
                      </a:pPr>
                      <a:r>
                        <a:rPr lang="ru-RU" sz="1200" kern="0" spc="71" dirty="0">
                          <a:solidFill>
                            <a:schemeClr val="tx1">
                              <a:lumMod val="85000"/>
                              <a:lumOff val="15000"/>
                            </a:schemeClr>
                          </a:solidFill>
                          <a:latin typeface="PF Din Text Comp Pro" panose="02000506020000020004" pitchFamily="2" charset="0"/>
                          <a:ea typeface="+mn-ea"/>
                          <a:cs typeface="+mn-cs"/>
                        </a:rPr>
                        <a:t>НАПРАВЛЕНИЕ</a:t>
                      </a:r>
                      <a:r>
                        <a:rPr lang="ru-RU" sz="1200" kern="0" spc="71" baseline="0" dirty="0">
                          <a:solidFill>
                            <a:schemeClr val="tx1">
                              <a:lumMod val="85000"/>
                              <a:lumOff val="15000"/>
                            </a:schemeClr>
                          </a:solidFill>
                          <a:latin typeface="PF Din Text Comp Pro" panose="02000506020000020004" pitchFamily="2" charset="0"/>
                          <a:ea typeface="+mn-ea"/>
                          <a:cs typeface="+mn-cs"/>
                        </a:rPr>
                        <a:t> РАЗВИТИЯ «</a:t>
                      </a:r>
                      <a:r>
                        <a:rPr lang="ru-RU" sz="1200" kern="0" spc="71" dirty="0">
                          <a:solidFill>
                            <a:schemeClr val="tx1">
                              <a:lumMod val="85000"/>
                              <a:lumOff val="15000"/>
                            </a:schemeClr>
                          </a:solidFill>
                          <a:latin typeface="PF Din Text Comp Pro" panose="02000506020000020004" pitchFamily="2" charset="0"/>
                          <a:ea typeface="+mn-ea"/>
                          <a:cs typeface="+mn-cs"/>
                        </a:rPr>
                        <a:t>ПРИРОДНЫЙ ЛАНДШАФТ»</a:t>
                      </a:r>
                    </a:p>
                  </a:txBody>
                  <a:tcPr anchor="ctr"/>
                </a:tc>
                <a:tc>
                  <a:txBody>
                    <a:bodyPr/>
                    <a:lstStyle/>
                    <a:p>
                      <a:pPr algn="r">
                        <a:spcAft>
                          <a:spcPts val="600"/>
                        </a:spcAft>
                      </a:pPr>
                      <a:r>
                        <a:rPr lang="ru-RU" sz="1200" kern="0" spc="71" dirty="0" smtClean="0">
                          <a:solidFill>
                            <a:schemeClr val="tx1">
                              <a:lumMod val="85000"/>
                              <a:lumOff val="15000"/>
                            </a:schemeClr>
                          </a:solidFill>
                          <a:latin typeface="PF Din Text Comp Pro" panose="02000506020000020004" pitchFamily="2" charset="0"/>
                          <a:ea typeface="+mn-ea"/>
                          <a:cs typeface="+mn-cs"/>
                        </a:rPr>
                        <a:t>93</a:t>
                      </a:r>
                      <a:endParaRPr lang="ru-RU" sz="1200" kern="0" spc="71" dirty="0">
                        <a:solidFill>
                          <a:schemeClr val="tx1">
                            <a:lumMod val="85000"/>
                            <a:lumOff val="15000"/>
                          </a:schemeClr>
                        </a:solidFill>
                        <a:latin typeface="PF Din Text Comp Pro" panose="02000506020000020004" pitchFamily="2" charset="0"/>
                        <a:ea typeface="+mn-ea"/>
                        <a:cs typeface="+mn-cs"/>
                      </a:endParaRPr>
                    </a:p>
                  </a:txBody>
                  <a:tcPr anchor="ctr"/>
                </a:tc>
                <a:extLst>
                  <a:ext uri="{0D108BD9-81ED-4DB2-BD59-A6C34878D82A}">
                    <a16:rowId xmlns="" xmlns:a16="http://schemas.microsoft.com/office/drawing/2014/main" val="3889334520"/>
                  </a:ext>
                </a:extLst>
              </a:tr>
              <a:tr h="317237">
                <a:tc>
                  <a:txBody>
                    <a:bodyPr/>
                    <a:lstStyle/>
                    <a:p>
                      <a:pPr marL="0" marR="0" lvl="0" indent="0" algn="l" defTabSz="1005947" rtl="0" eaLnBrk="1" fontAlgn="auto" latinLnBrk="0" hangingPunct="1">
                        <a:lnSpc>
                          <a:spcPct val="100000"/>
                        </a:lnSpc>
                        <a:spcBef>
                          <a:spcPts val="0"/>
                        </a:spcBef>
                        <a:spcAft>
                          <a:spcPts val="600"/>
                        </a:spcAft>
                        <a:buClrTx/>
                        <a:buSzTx/>
                        <a:buFontTx/>
                        <a:buNone/>
                        <a:tabLst/>
                        <a:defRPr/>
                      </a:pPr>
                      <a:r>
                        <a:rPr lang="ru-RU" sz="1200" kern="0" spc="71" dirty="0">
                          <a:solidFill>
                            <a:schemeClr val="tx1">
                              <a:lumMod val="85000"/>
                              <a:lumOff val="15000"/>
                            </a:schemeClr>
                          </a:solidFill>
                          <a:latin typeface="PF Din Text Comp Pro" panose="02000506020000020004" pitchFamily="2" charset="0"/>
                          <a:ea typeface="+mn-ea"/>
                          <a:cs typeface="+mn-cs"/>
                        </a:rPr>
                        <a:t>НАПРАВЛЕНИЕ</a:t>
                      </a:r>
                      <a:r>
                        <a:rPr lang="ru-RU" sz="1200" kern="0" spc="71" baseline="0" dirty="0">
                          <a:solidFill>
                            <a:schemeClr val="tx1">
                              <a:lumMod val="85000"/>
                              <a:lumOff val="15000"/>
                            </a:schemeClr>
                          </a:solidFill>
                          <a:latin typeface="PF Din Text Comp Pro" panose="02000506020000020004" pitchFamily="2" charset="0"/>
                          <a:ea typeface="+mn-ea"/>
                          <a:cs typeface="+mn-cs"/>
                        </a:rPr>
                        <a:t> РАЗВИТИЯ «</a:t>
                      </a:r>
                      <a:r>
                        <a:rPr lang="ru-RU" sz="1200" kern="0" spc="71" dirty="0">
                          <a:solidFill>
                            <a:schemeClr val="tx1">
                              <a:lumMod val="85000"/>
                              <a:lumOff val="15000"/>
                            </a:schemeClr>
                          </a:solidFill>
                          <a:latin typeface="PF Din Text Comp Pro" panose="02000506020000020004" pitchFamily="2" charset="0"/>
                          <a:ea typeface="+mn-ea"/>
                          <a:cs typeface="+mn-cs"/>
                        </a:rPr>
                        <a:t>ГОРОДСКОЙ ЛАНДШАФТ»</a:t>
                      </a:r>
                    </a:p>
                  </a:txBody>
                  <a:tcPr anchor="ctr"/>
                </a:tc>
                <a:tc>
                  <a:txBody>
                    <a:bodyPr/>
                    <a:lstStyle/>
                    <a:p>
                      <a:pPr algn="r">
                        <a:spcAft>
                          <a:spcPts val="600"/>
                        </a:spcAft>
                      </a:pPr>
                      <a:r>
                        <a:rPr lang="ru-RU" sz="1200" kern="0" spc="71" dirty="0" smtClean="0">
                          <a:solidFill>
                            <a:schemeClr val="tx1">
                              <a:lumMod val="85000"/>
                              <a:lumOff val="15000"/>
                            </a:schemeClr>
                          </a:solidFill>
                          <a:latin typeface="PF Din Text Comp Pro" panose="02000506020000020004" pitchFamily="2" charset="0"/>
                          <a:ea typeface="+mn-ea"/>
                          <a:cs typeface="+mn-cs"/>
                        </a:rPr>
                        <a:t>102</a:t>
                      </a:r>
                      <a:endParaRPr lang="ru-RU" sz="1200" kern="0" spc="71" dirty="0">
                        <a:solidFill>
                          <a:schemeClr val="tx1">
                            <a:lumMod val="85000"/>
                            <a:lumOff val="15000"/>
                          </a:schemeClr>
                        </a:solidFill>
                        <a:latin typeface="PF Din Text Comp Pro" panose="02000506020000020004" pitchFamily="2" charset="0"/>
                        <a:ea typeface="+mn-ea"/>
                        <a:cs typeface="+mn-cs"/>
                      </a:endParaRPr>
                    </a:p>
                  </a:txBody>
                  <a:tcPr anchor="ctr"/>
                </a:tc>
                <a:extLst>
                  <a:ext uri="{0D108BD9-81ED-4DB2-BD59-A6C34878D82A}">
                    <a16:rowId xmlns="" xmlns:a16="http://schemas.microsoft.com/office/drawing/2014/main" val="1821915252"/>
                  </a:ext>
                </a:extLst>
              </a:tr>
              <a:tr h="317237">
                <a:tc>
                  <a:txBody>
                    <a:bodyPr/>
                    <a:lstStyle/>
                    <a:p>
                      <a:pPr marL="0" marR="0" lvl="0" indent="0" algn="l" defTabSz="1005947" rtl="0" eaLnBrk="1" fontAlgn="auto" latinLnBrk="0" hangingPunct="1">
                        <a:lnSpc>
                          <a:spcPct val="100000"/>
                        </a:lnSpc>
                        <a:spcBef>
                          <a:spcPts val="0"/>
                        </a:spcBef>
                        <a:spcAft>
                          <a:spcPts val="600"/>
                        </a:spcAft>
                        <a:buClrTx/>
                        <a:buSzTx/>
                        <a:buFontTx/>
                        <a:buNone/>
                        <a:tabLst/>
                        <a:defRPr/>
                      </a:pPr>
                      <a:r>
                        <a:rPr lang="ru-RU" sz="1200" kern="0" spc="71" dirty="0">
                          <a:solidFill>
                            <a:schemeClr val="tx1">
                              <a:lumMod val="85000"/>
                              <a:lumOff val="15000"/>
                            </a:schemeClr>
                          </a:solidFill>
                          <a:latin typeface="PF Din Text Comp Pro" panose="02000506020000020004" pitchFamily="2" charset="0"/>
                          <a:ea typeface="+mn-ea"/>
                          <a:cs typeface="+mn-cs"/>
                        </a:rPr>
                        <a:t>НАПРАВЛЕНИЕ</a:t>
                      </a:r>
                      <a:r>
                        <a:rPr lang="ru-RU" sz="1200" kern="0" spc="71" baseline="0" dirty="0">
                          <a:solidFill>
                            <a:schemeClr val="tx1">
                              <a:lumMod val="85000"/>
                              <a:lumOff val="15000"/>
                            </a:schemeClr>
                          </a:solidFill>
                          <a:latin typeface="PF Din Text Comp Pro" panose="02000506020000020004" pitchFamily="2" charset="0"/>
                          <a:ea typeface="+mn-ea"/>
                          <a:cs typeface="+mn-cs"/>
                        </a:rPr>
                        <a:t> РАЗВИТИЯ «</a:t>
                      </a:r>
                      <a:r>
                        <a:rPr lang="ru-RU" sz="1200" kern="0" spc="71" dirty="0">
                          <a:solidFill>
                            <a:schemeClr val="tx1">
                              <a:lumMod val="85000"/>
                              <a:lumOff val="15000"/>
                            </a:schemeClr>
                          </a:solidFill>
                          <a:latin typeface="PF Din Text Comp Pro" panose="02000506020000020004" pitchFamily="2" charset="0"/>
                          <a:ea typeface="+mn-ea"/>
                          <a:cs typeface="+mn-cs"/>
                        </a:rPr>
                        <a:t>ИНДУСТРИАЛЬНЫЙ ЛАНДШАФТ»</a:t>
                      </a:r>
                    </a:p>
                  </a:txBody>
                  <a:tcPr anchor="ctr"/>
                </a:tc>
                <a:tc>
                  <a:txBody>
                    <a:bodyPr/>
                    <a:lstStyle/>
                    <a:p>
                      <a:pPr algn="r">
                        <a:spcAft>
                          <a:spcPts val="600"/>
                        </a:spcAft>
                      </a:pPr>
                      <a:r>
                        <a:rPr lang="ru-RU" sz="1200" kern="0" spc="71" dirty="0" smtClean="0">
                          <a:solidFill>
                            <a:schemeClr val="tx1">
                              <a:lumMod val="85000"/>
                              <a:lumOff val="15000"/>
                            </a:schemeClr>
                          </a:solidFill>
                          <a:latin typeface="PF Din Text Comp Pro" panose="02000506020000020004" pitchFamily="2" charset="0"/>
                          <a:ea typeface="+mn-ea"/>
                          <a:cs typeface="+mn-cs"/>
                        </a:rPr>
                        <a:t>114</a:t>
                      </a:r>
                      <a:endParaRPr lang="ru-RU" sz="1200" kern="0" spc="71" dirty="0">
                        <a:solidFill>
                          <a:schemeClr val="tx1">
                            <a:lumMod val="85000"/>
                            <a:lumOff val="15000"/>
                          </a:schemeClr>
                        </a:solidFill>
                        <a:latin typeface="PF Din Text Comp Pro" panose="02000506020000020004" pitchFamily="2" charset="0"/>
                        <a:ea typeface="+mn-ea"/>
                        <a:cs typeface="+mn-cs"/>
                      </a:endParaRPr>
                    </a:p>
                  </a:txBody>
                  <a:tcPr anchor="ctr"/>
                </a:tc>
                <a:extLst>
                  <a:ext uri="{0D108BD9-81ED-4DB2-BD59-A6C34878D82A}">
                    <a16:rowId xmlns="" xmlns:a16="http://schemas.microsoft.com/office/drawing/2014/main" val="3219329495"/>
                  </a:ext>
                </a:extLst>
              </a:tr>
              <a:tr h="317237">
                <a:tc>
                  <a:txBody>
                    <a:bodyPr/>
                    <a:lstStyle/>
                    <a:p>
                      <a:pPr marL="0" marR="0" lvl="0" indent="0" algn="l" defTabSz="1005947" rtl="0" eaLnBrk="1" fontAlgn="auto" latinLnBrk="0" hangingPunct="1">
                        <a:lnSpc>
                          <a:spcPct val="100000"/>
                        </a:lnSpc>
                        <a:spcBef>
                          <a:spcPts val="0"/>
                        </a:spcBef>
                        <a:spcAft>
                          <a:spcPts val="600"/>
                        </a:spcAft>
                        <a:buClrTx/>
                        <a:buSzTx/>
                        <a:buFontTx/>
                        <a:buNone/>
                        <a:tabLst/>
                        <a:defRPr/>
                      </a:pPr>
                      <a:r>
                        <a:rPr lang="ru-RU" sz="1200" kern="0" spc="71" dirty="0">
                          <a:solidFill>
                            <a:schemeClr val="tx1">
                              <a:lumMod val="85000"/>
                              <a:lumOff val="15000"/>
                            </a:schemeClr>
                          </a:solidFill>
                          <a:latin typeface="PF Din Text Comp Pro" panose="02000506020000020004" pitchFamily="2" charset="0"/>
                          <a:ea typeface="+mn-ea"/>
                          <a:cs typeface="+mn-cs"/>
                        </a:rPr>
                        <a:t>НАПРАВЛЕНИЕ</a:t>
                      </a:r>
                      <a:r>
                        <a:rPr lang="ru-RU" sz="1200" kern="0" spc="71" baseline="0" dirty="0">
                          <a:solidFill>
                            <a:schemeClr val="tx1">
                              <a:lumMod val="85000"/>
                              <a:lumOff val="15000"/>
                            </a:schemeClr>
                          </a:solidFill>
                          <a:latin typeface="PF Din Text Comp Pro" panose="02000506020000020004" pitchFamily="2" charset="0"/>
                          <a:ea typeface="+mn-ea"/>
                          <a:cs typeface="+mn-cs"/>
                        </a:rPr>
                        <a:t> РАЗВИТИЯ «</a:t>
                      </a:r>
                      <a:r>
                        <a:rPr lang="ru-RU" sz="1200" kern="0" spc="71" dirty="0">
                          <a:solidFill>
                            <a:schemeClr val="tx1">
                              <a:lumMod val="85000"/>
                              <a:lumOff val="15000"/>
                            </a:schemeClr>
                          </a:solidFill>
                          <a:latin typeface="PF Din Text Comp Pro" panose="02000506020000020004" pitchFamily="2" charset="0"/>
                          <a:ea typeface="+mn-ea"/>
                          <a:cs typeface="+mn-cs"/>
                        </a:rPr>
                        <a:t>СОЦИАЛЬНЫЙ ЛАНДШАФТ»</a:t>
                      </a:r>
                    </a:p>
                  </a:txBody>
                  <a:tcPr anchor="ctr"/>
                </a:tc>
                <a:tc>
                  <a:txBody>
                    <a:bodyPr/>
                    <a:lstStyle/>
                    <a:p>
                      <a:pPr algn="r">
                        <a:spcAft>
                          <a:spcPts val="600"/>
                        </a:spcAft>
                      </a:pPr>
                      <a:r>
                        <a:rPr lang="ru-RU" sz="1200" kern="0" spc="71" dirty="0" smtClean="0">
                          <a:solidFill>
                            <a:schemeClr val="tx1">
                              <a:lumMod val="85000"/>
                              <a:lumOff val="15000"/>
                            </a:schemeClr>
                          </a:solidFill>
                          <a:latin typeface="PF Din Text Comp Pro" panose="02000506020000020004" pitchFamily="2" charset="0"/>
                          <a:ea typeface="+mn-ea"/>
                          <a:cs typeface="+mn-cs"/>
                        </a:rPr>
                        <a:t>118</a:t>
                      </a:r>
                      <a:endParaRPr lang="ru-RU" sz="1200" kern="0" spc="71" dirty="0">
                        <a:solidFill>
                          <a:schemeClr val="tx1">
                            <a:lumMod val="85000"/>
                            <a:lumOff val="15000"/>
                          </a:schemeClr>
                        </a:solidFill>
                        <a:latin typeface="PF Din Text Comp Pro" panose="02000506020000020004" pitchFamily="2" charset="0"/>
                        <a:ea typeface="+mn-ea"/>
                        <a:cs typeface="+mn-cs"/>
                      </a:endParaRPr>
                    </a:p>
                  </a:txBody>
                  <a:tcPr anchor="ctr"/>
                </a:tc>
                <a:extLst>
                  <a:ext uri="{0D108BD9-81ED-4DB2-BD59-A6C34878D82A}">
                    <a16:rowId xmlns="" xmlns:a16="http://schemas.microsoft.com/office/drawing/2014/main" val="783008027"/>
                  </a:ext>
                </a:extLst>
              </a:tr>
              <a:tr h="317237">
                <a:tc>
                  <a:txBody>
                    <a:bodyPr/>
                    <a:lstStyle/>
                    <a:p>
                      <a:pPr marL="0" marR="0" lvl="0" indent="0" algn="l" defTabSz="1005947" rtl="0" eaLnBrk="1" fontAlgn="auto" latinLnBrk="0" hangingPunct="1">
                        <a:lnSpc>
                          <a:spcPct val="100000"/>
                        </a:lnSpc>
                        <a:spcBef>
                          <a:spcPts val="0"/>
                        </a:spcBef>
                        <a:spcAft>
                          <a:spcPts val="600"/>
                        </a:spcAft>
                        <a:buClrTx/>
                        <a:buSzTx/>
                        <a:buFontTx/>
                        <a:buNone/>
                        <a:tabLst/>
                        <a:defRPr/>
                      </a:pPr>
                      <a:r>
                        <a:rPr lang="ru-RU" sz="1200" kern="0" spc="71" dirty="0">
                          <a:solidFill>
                            <a:schemeClr val="tx1">
                              <a:lumMod val="85000"/>
                              <a:lumOff val="15000"/>
                            </a:schemeClr>
                          </a:solidFill>
                          <a:latin typeface="PF Din Text Comp Pro" panose="02000506020000020004" pitchFamily="2" charset="0"/>
                          <a:ea typeface="+mn-ea"/>
                          <a:cs typeface="+mn-cs"/>
                        </a:rPr>
                        <a:t>НАПРАВЛЕНИЕ</a:t>
                      </a:r>
                      <a:r>
                        <a:rPr lang="ru-RU" sz="1200" kern="0" spc="71" baseline="0" dirty="0">
                          <a:solidFill>
                            <a:schemeClr val="tx1">
                              <a:lumMod val="85000"/>
                              <a:lumOff val="15000"/>
                            </a:schemeClr>
                          </a:solidFill>
                          <a:latin typeface="PF Din Text Comp Pro" panose="02000506020000020004" pitchFamily="2" charset="0"/>
                          <a:ea typeface="+mn-ea"/>
                          <a:cs typeface="+mn-cs"/>
                        </a:rPr>
                        <a:t> РАЗВИТИЯ «</a:t>
                      </a:r>
                      <a:r>
                        <a:rPr lang="ru-RU" sz="1200" kern="0" spc="71" dirty="0">
                          <a:solidFill>
                            <a:schemeClr val="tx1">
                              <a:lumMod val="85000"/>
                              <a:lumOff val="15000"/>
                            </a:schemeClr>
                          </a:solidFill>
                          <a:latin typeface="PF Din Text Comp Pro" panose="02000506020000020004" pitchFamily="2" charset="0"/>
                          <a:ea typeface="+mn-ea"/>
                          <a:cs typeface="+mn-cs"/>
                        </a:rPr>
                        <a:t>ЭКОНОМИЧЕСКИЙ ЛАНДШАФТ»</a:t>
                      </a:r>
                    </a:p>
                  </a:txBody>
                  <a:tcPr anchor="ctr"/>
                </a:tc>
                <a:tc>
                  <a:txBody>
                    <a:bodyPr/>
                    <a:lstStyle/>
                    <a:p>
                      <a:pPr algn="r">
                        <a:spcAft>
                          <a:spcPts val="600"/>
                        </a:spcAft>
                      </a:pPr>
                      <a:r>
                        <a:rPr lang="ru-RU" sz="1200" kern="0" spc="71" dirty="0" smtClean="0">
                          <a:solidFill>
                            <a:schemeClr val="tx1">
                              <a:lumMod val="85000"/>
                              <a:lumOff val="15000"/>
                            </a:schemeClr>
                          </a:solidFill>
                          <a:latin typeface="PF Din Text Comp Pro" panose="02000506020000020004" pitchFamily="2" charset="0"/>
                          <a:ea typeface="+mn-ea"/>
                          <a:cs typeface="+mn-cs"/>
                        </a:rPr>
                        <a:t>140</a:t>
                      </a:r>
                      <a:endParaRPr lang="ru-RU" sz="1200" kern="0" spc="71" dirty="0">
                        <a:solidFill>
                          <a:schemeClr val="tx1">
                            <a:lumMod val="85000"/>
                            <a:lumOff val="15000"/>
                          </a:schemeClr>
                        </a:solidFill>
                        <a:latin typeface="PF Din Text Comp Pro" panose="02000506020000020004" pitchFamily="2" charset="0"/>
                        <a:ea typeface="+mn-ea"/>
                        <a:cs typeface="+mn-cs"/>
                      </a:endParaRPr>
                    </a:p>
                  </a:txBody>
                  <a:tcPr anchor="ctr"/>
                </a:tc>
                <a:extLst>
                  <a:ext uri="{0D108BD9-81ED-4DB2-BD59-A6C34878D82A}">
                    <a16:rowId xmlns="" xmlns:a16="http://schemas.microsoft.com/office/drawing/2014/main" val="3698771099"/>
                  </a:ext>
                </a:extLst>
              </a:tr>
              <a:tr h="283774">
                <a:tc>
                  <a:txBody>
                    <a:bodyPr/>
                    <a:lstStyle/>
                    <a:p>
                      <a:pPr marL="0" marR="0" lvl="0" indent="0" algn="l" defTabSz="1005947" rtl="0" eaLnBrk="1" fontAlgn="auto" latinLnBrk="0" hangingPunct="1">
                        <a:lnSpc>
                          <a:spcPct val="100000"/>
                        </a:lnSpc>
                        <a:spcBef>
                          <a:spcPts val="0"/>
                        </a:spcBef>
                        <a:spcAft>
                          <a:spcPts val="600"/>
                        </a:spcAft>
                        <a:buClrTx/>
                        <a:buSzTx/>
                        <a:buFontTx/>
                        <a:buNone/>
                        <a:tabLst/>
                        <a:defRPr/>
                      </a:pPr>
                      <a:r>
                        <a:rPr lang="ru-RU" sz="1200" kern="0" spc="71" dirty="0">
                          <a:solidFill>
                            <a:schemeClr val="tx1">
                              <a:lumMod val="85000"/>
                              <a:lumOff val="15000"/>
                            </a:schemeClr>
                          </a:solidFill>
                          <a:latin typeface="PF Din Text Comp Pro" panose="02000506020000020004" pitchFamily="2" charset="0"/>
                          <a:ea typeface="+mn-ea"/>
                          <a:cs typeface="+mn-cs"/>
                        </a:rPr>
                        <a:t>НАПРАВЛЕНИЕ</a:t>
                      </a:r>
                      <a:r>
                        <a:rPr lang="ru-RU" sz="1200" kern="0" spc="71" baseline="0" dirty="0">
                          <a:solidFill>
                            <a:schemeClr val="tx1">
                              <a:lumMod val="85000"/>
                              <a:lumOff val="15000"/>
                            </a:schemeClr>
                          </a:solidFill>
                          <a:latin typeface="PF Din Text Comp Pro" panose="02000506020000020004" pitchFamily="2" charset="0"/>
                          <a:ea typeface="+mn-ea"/>
                          <a:cs typeface="+mn-cs"/>
                        </a:rPr>
                        <a:t> РАЗВИТИЯ «</a:t>
                      </a:r>
                      <a:r>
                        <a:rPr lang="ru-RU" sz="1200" kern="0" spc="71" dirty="0">
                          <a:solidFill>
                            <a:schemeClr val="tx1">
                              <a:lumMod val="85000"/>
                              <a:lumOff val="15000"/>
                            </a:schemeClr>
                          </a:solidFill>
                          <a:latin typeface="PF Din Text Comp Pro" panose="02000506020000020004" pitchFamily="2" charset="0"/>
                          <a:ea typeface="+mn-ea"/>
                          <a:cs typeface="+mn-cs"/>
                        </a:rPr>
                        <a:t>ИНФРАСТРУКТУРНЫЙ ЛАНДШАФТ»</a:t>
                      </a:r>
                    </a:p>
                  </a:txBody>
                  <a:tcPr anchor="ctr"/>
                </a:tc>
                <a:tc>
                  <a:txBody>
                    <a:bodyPr/>
                    <a:lstStyle/>
                    <a:p>
                      <a:pPr algn="r">
                        <a:spcAft>
                          <a:spcPts val="600"/>
                        </a:spcAft>
                      </a:pPr>
                      <a:r>
                        <a:rPr lang="ru-RU" sz="1200" kern="0" spc="71" dirty="0" smtClean="0">
                          <a:solidFill>
                            <a:schemeClr val="tx1">
                              <a:lumMod val="85000"/>
                              <a:lumOff val="15000"/>
                            </a:schemeClr>
                          </a:solidFill>
                          <a:latin typeface="PF Din Text Comp Pro" panose="02000506020000020004" pitchFamily="2" charset="0"/>
                          <a:ea typeface="+mn-ea"/>
                          <a:cs typeface="+mn-cs"/>
                        </a:rPr>
                        <a:t>149</a:t>
                      </a:r>
                      <a:endParaRPr lang="ru-RU" sz="1200" kern="0" spc="71" dirty="0">
                        <a:solidFill>
                          <a:schemeClr val="tx1">
                            <a:lumMod val="85000"/>
                            <a:lumOff val="15000"/>
                          </a:schemeClr>
                        </a:solidFill>
                        <a:latin typeface="PF Din Text Comp Pro" panose="02000506020000020004" pitchFamily="2" charset="0"/>
                        <a:ea typeface="+mn-ea"/>
                        <a:cs typeface="+mn-cs"/>
                      </a:endParaRPr>
                    </a:p>
                  </a:txBody>
                  <a:tcPr anchor="ctr"/>
                </a:tc>
                <a:extLst>
                  <a:ext uri="{0D108BD9-81ED-4DB2-BD59-A6C34878D82A}">
                    <a16:rowId xmlns="" xmlns:a16="http://schemas.microsoft.com/office/drawing/2014/main" val="2753262094"/>
                  </a:ext>
                </a:extLst>
              </a:tr>
              <a:tr h="360040">
                <a:tc>
                  <a:txBody>
                    <a:bodyPr/>
                    <a:lstStyle/>
                    <a:p>
                      <a:pPr marL="0" marR="0" lvl="0" indent="0" algn="l" defTabSz="1005947" rtl="0" eaLnBrk="1" fontAlgn="auto" latinLnBrk="0" hangingPunct="1">
                        <a:lnSpc>
                          <a:spcPct val="100000"/>
                        </a:lnSpc>
                        <a:spcBef>
                          <a:spcPts val="0"/>
                        </a:spcBef>
                        <a:spcAft>
                          <a:spcPts val="600"/>
                        </a:spcAft>
                        <a:buClrTx/>
                        <a:buSzTx/>
                        <a:buFontTx/>
                        <a:buNone/>
                        <a:tabLst/>
                        <a:defRPr/>
                      </a:pPr>
                      <a:r>
                        <a:rPr lang="ru-RU" sz="1200" kern="0" spc="71" dirty="0" smtClean="0">
                          <a:solidFill>
                            <a:schemeClr val="tx1">
                              <a:lumMod val="85000"/>
                              <a:lumOff val="15000"/>
                            </a:schemeClr>
                          </a:solidFill>
                          <a:latin typeface="PF Din Text Comp Pro" panose="02000506020000020004" pitchFamily="2" charset="0"/>
                          <a:ea typeface="+mn-ea"/>
                          <a:cs typeface="+mn-cs"/>
                        </a:rPr>
                        <a:t>РАЗРАБОТКА</a:t>
                      </a:r>
                      <a:r>
                        <a:rPr lang="ru-RU" sz="1200" kern="0" spc="71" baseline="0" dirty="0" smtClean="0">
                          <a:solidFill>
                            <a:schemeClr val="tx1">
                              <a:lumMod val="85000"/>
                              <a:lumOff val="15000"/>
                            </a:schemeClr>
                          </a:solidFill>
                          <a:latin typeface="PF Din Text Comp Pro" panose="02000506020000020004" pitchFamily="2" charset="0"/>
                          <a:ea typeface="+mn-ea"/>
                          <a:cs typeface="+mn-cs"/>
                        </a:rPr>
                        <a:t> КОНЦЕПЦИЙ РАЗВИТИЯ КЛЮЧЕВЫХ ТЕРРИТОРИЙ </a:t>
                      </a:r>
                      <a:endParaRPr lang="ru-RU" sz="1200" kern="0" spc="71" dirty="0" smtClean="0">
                        <a:solidFill>
                          <a:schemeClr val="tx1">
                            <a:lumMod val="85000"/>
                            <a:lumOff val="15000"/>
                          </a:schemeClr>
                        </a:solidFill>
                        <a:latin typeface="PF Din Text Comp Pro" panose="02000506020000020004" pitchFamily="2" charset="0"/>
                        <a:ea typeface="+mn-ea"/>
                        <a:cs typeface="+mn-cs"/>
                      </a:endParaRPr>
                    </a:p>
                  </a:txBody>
                  <a:tcPr anchor="ctr"/>
                </a:tc>
                <a:tc>
                  <a:txBody>
                    <a:bodyPr/>
                    <a:lstStyle/>
                    <a:p>
                      <a:pPr marL="0" marR="0" indent="0" algn="r" defTabSz="1005947" rtl="0" eaLnBrk="1" fontAlgn="auto" latinLnBrk="0" hangingPunct="1">
                        <a:lnSpc>
                          <a:spcPct val="100000"/>
                        </a:lnSpc>
                        <a:spcBef>
                          <a:spcPts val="0"/>
                        </a:spcBef>
                        <a:spcAft>
                          <a:spcPts val="600"/>
                        </a:spcAft>
                        <a:buClrTx/>
                        <a:buSzTx/>
                        <a:buFontTx/>
                        <a:buNone/>
                        <a:tabLst/>
                        <a:defRPr/>
                      </a:pPr>
                      <a:r>
                        <a:rPr lang="ru-RU" sz="1200" kern="0" spc="71" dirty="0" smtClean="0">
                          <a:solidFill>
                            <a:schemeClr val="tx1">
                              <a:lumMod val="85000"/>
                              <a:lumOff val="15000"/>
                            </a:schemeClr>
                          </a:solidFill>
                          <a:latin typeface="PF Din Text Comp Pro" panose="02000506020000020004" pitchFamily="2" charset="0"/>
                          <a:ea typeface="+mn-ea"/>
                          <a:cs typeface="+mn-cs"/>
                        </a:rPr>
                        <a:t>164</a:t>
                      </a:r>
                    </a:p>
                  </a:txBody>
                  <a:tcPr anchor="ctr"/>
                </a:tc>
                <a:extLst>
                  <a:ext uri="{0D108BD9-81ED-4DB2-BD59-A6C34878D82A}">
                    <a16:rowId xmlns="" xmlns:a16="http://schemas.microsoft.com/office/drawing/2014/main" val="4181431777"/>
                  </a:ext>
                </a:extLst>
              </a:tr>
              <a:tr h="360040">
                <a:tc>
                  <a:txBody>
                    <a:bodyPr/>
                    <a:lstStyle/>
                    <a:p>
                      <a:pPr marL="0" marR="0" lvl="0" indent="0" algn="l" defTabSz="1005947" rtl="0" eaLnBrk="1" fontAlgn="auto" latinLnBrk="0" hangingPunct="1">
                        <a:lnSpc>
                          <a:spcPct val="100000"/>
                        </a:lnSpc>
                        <a:spcBef>
                          <a:spcPts val="0"/>
                        </a:spcBef>
                        <a:spcAft>
                          <a:spcPts val="600"/>
                        </a:spcAft>
                        <a:buClrTx/>
                        <a:buSzTx/>
                        <a:buFontTx/>
                        <a:buNone/>
                        <a:tabLst/>
                        <a:defRPr/>
                      </a:pPr>
                      <a:r>
                        <a:rPr kumimoji="0" lang="ru-RU" sz="1200" b="0" i="0" u="none" strike="noStrike" kern="0" cap="none" spc="71" normalizeH="0" baseline="0" noProof="0" dirty="0" smtClean="0">
                          <a:ln>
                            <a:noFill/>
                          </a:ln>
                          <a:solidFill>
                            <a:prstClr val="black">
                              <a:lumMod val="85000"/>
                              <a:lumOff val="15000"/>
                            </a:prstClr>
                          </a:solidFill>
                          <a:effectLst/>
                          <a:uLnTx/>
                          <a:uFillTx/>
                          <a:latin typeface="PF Din Text Comp Pro" panose="02000506020000020004" pitchFamily="2" charset="0"/>
                          <a:ea typeface="+mn-ea"/>
                          <a:cs typeface="+mn-cs"/>
                        </a:rPr>
                        <a:t>ТЕРРИТОРИЯ 1. ПАРК «ИЛЬИНКА», ТЕРРИТОРИЯ 2 «БЕРЕГ ВОЛХОВА» ЗОНА ОТДЫХА У ВОДЫ</a:t>
                      </a:r>
                    </a:p>
                  </a:txBody>
                  <a:tcPr anchor="ctr"/>
                </a:tc>
                <a:tc>
                  <a:txBody>
                    <a:bodyPr/>
                    <a:lstStyle/>
                    <a:p>
                      <a:pPr marL="0" marR="0" indent="0" algn="r" defTabSz="1005947" rtl="0" eaLnBrk="1" fontAlgn="auto" latinLnBrk="0" hangingPunct="1">
                        <a:lnSpc>
                          <a:spcPct val="100000"/>
                        </a:lnSpc>
                        <a:spcBef>
                          <a:spcPts val="0"/>
                        </a:spcBef>
                        <a:spcAft>
                          <a:spcPts val="600"/>
                        </a:spcAft>
                        <a:buClrTx/>
                        <a:buSzTx/>
                        <a:buFontTx/>
                        <a:buNone/>
                        <a:tabLst/>
                        <a:defRPr/>
                      </a:pPr>
                      <a:r>
                        <a:rPr lang="ru-RU" sz="1200" kern="0" spc="71" dirty="0" smtClean="0">
                          <a:solidFill>
                            <a:schemeClr val="tx1">
                              <a:lumMod val="85000"/>
                              <a:lumOff val="15000"/>
                            </a:schemeClr>
                          </a:solidFill>
                          <a:latin typeface="PF Din Text Comp Pro" panose="02000506020000020004" pitchFamily="2" charset="0"/>
                          <a:ea typeface="+mn-ea"/>
                          <a:cs typeface="+mn-cs"/>
                        </a:rPr>
                        <a:t>166</a:t>
                      </a:r>
                    </a:p>
                  </a:txBody>
                  <a:tcPr anchor="ctr"/>
                </a:tc>
                <a:extLst>
                  <a:ext uri="{0D108BD9-81ED-4DB2-BD59-A6C34878D82A}">
                    <a16:rowId xmlns="" xmlns:a16="http://schemas.microsoft.com/office/drawing/2014/main" val="749469139"/>
                  </a:ext>
                </a:extLst>
              </a:tr>
              <a:tr h="317237">
                <a:tc>
                  <a:txBody>
                    <a:bodyPr/>
                    <a:lstStyle/>
                    <a:p>
                      <a:pPr marL="0" marR="0" lvl="0" indent="0" algn="l" defTabSz="1005947" rtl="0" eaLnBrk="1" fontAlgn="auto" latinLnBrk="0" hangingPunct="1">
                        <a:lnSpc>
                          <a:spcPct val="100000"/>
                        </a:lnSpc>
                        <a:spcBef>
                          <a:spcPts val="0"/>
                        </a:spcBef>
                        <a:spcAft>
                          <a:spcPts val="600"/>
                        </a:spcAft>
                        <a:buClrTx/>
                        <a:buSzTx/>
                        <a:buFontTx/>
                        <a:buNone/>
                        <a:tabLst/>
                        <a:defRPr/>
                      </a:pPr>
                      <a:r>
                        <a:rPr kumimoji="0" lang="ru-RU" sz="1200" b="0" i="0" u="none" strike="noStrike" kern="0" cap="none" spc="71" normalizeH="0" baseline="0" noProof="0" dirty="0" smtClean="0">
                          <a:ln>
                            <a:noFill/>
                          </a:ln>
                          <a:solidFill>
                            <a:prstClr val="black">
                              <a:lumMod val="85000"/>
                              <a:lumOff val="15000"/>
                            </a:prstClr>
                          </a:solidFill>
                          <a:effectLst/>
                          <a:uLnTx/>
                          <a:uFillTx/>
                          <a:latin typeface="PF Din Text Comp Pro" panose="02000506020000020004" pitchFamily="2" charset="0"/>
                          <a:ea typeface="+mn-ea"/>
                          <a:cs typeface="+mn-cs"/>
                        </a:rPr>
                        <a:t>«МИКРОРАЙОН»</a:t>
                      </a:r>
                    </a:p>
                    <a:p>
                      <a:pPr algn="l">
                        <a:spcAft>
                          <a:spcPts val="600"/>
                        </a:spcAft>
                      </a:pPr>
                      <a:endParaRPr lang="ru-RU" sz="1400" kern="0" spc="71" dirty="0">
                        <a:solidFill>
                          <a:schemeClr val="tx1">
                            <a:lumMod val="85000"/>
                            <a:lumOff val="15000"/>
                          </a:schemeClr>
                        </a:solidFill>
                        <a:latin typeface="PF Din Text Comp Pro" panose="02000506020000020004" pitchFamily="2" charset="0"/>
                        <a:ea typeface="+mn-ea"/>
                        <a:cs typeface="+mn-cs"/>
                      </a:endParaRPr>
                    </a:p>
                  </a:txBody>
                  <a:tcPr anchor="ctr"/>
                </a:tc>
                <a:tc>
                  <a:txBody>
                    <a:bodyPr/>
                    <a:lstStyle/>
                    <a:p>
                      <a:pPr marL="0" marR="0" indent="0" algn="r" defTabSz="1005947" rtl="0" eaLnBrk="1" fontAlgn="auto" latinLnBrk="0" hangingPunct="1">
                        <a:lnSpc>
                          <a:spcPct val="100000"/>
                        </a:lnSpc>
                        <a:spcBef>
                          <a:spcPts val="0"/>
                        </a:spcBef>
                        <a:spcAft>
                          <a:spcPts val="600"/>
                        </a:spcAft>
                        <a:buClrTx/>
                        <a:buSzTx/>
                        <a:buFontTx/>
                        <a:buNone/>
                        <a:tabLst/>
                        <a:defRPr/>
                      </a:pPr>
                      <a:r>
                        <a:rPr lang="ru-RU" sz="1200" kern="0" spc="71" dirty="0" smtClean="0">
                          <a:solidFill>
                            <a:schemeClr val="tx1">
                              <a:lumMod val="85000"/>
                              <a:lumOff val="15000"/>
                            </a:schemeClr>
                          </a:solidFill>
                          <a:latin typeface="PF Din Text Comp Pro" panose="02000506020000020004" pitchFamily="2" charset="0"/>
                          <a:ea typeface="+mn-ea"/>
                          <a:cs typeface="+mn-cs"/>
                        </a:rPr>
                        <a:t>187</a:t>
                      </a:r>
                    </a:p>
                    <a:p>
                      <a:pPr algn="r">
                        <a:spcAft>
                          <a:spcPts val="600"/>
                        </a:spcAft>
                      </a:pPr>
                      <a:endParaRPr lang="ru-RU" sz="1200" kern="0" spc="71" dirty="0">
                        <a:solidFill>
                          <a:schemeClr val="tx1">
                            <a:lumMod val="85000"/>
                            <a:lumOff val="15000"/>
                          </a:schemeClr>
                        </a:solidFill>
                        <a:latin typeface="PF Din Text Comp Pro" panose="02000506020000020004" pitchFamily="2" charset="0"/>
                        <a:ea typeface="+mn-ea"/>
                        <a:cs typeface="+mn-cs"/>
                      </a:endParaRPr>
                    </a:p>
                  </a:txBody>
                  <a:tcPr anchor="ctr"/>
                </a:tc>
                <a:extLst>
                  <a:ext uri="{0D108BD9-81ED-4DB2-BD59-A6C34878D82A}">
                    <a16:rowId xmlns="" xmlns:a16="http://schemas.microsoft.com/office/drawing/2014/main" val="2686096660"/>
                  </a:ext>
                </a:extLst>
              </a:tr>
              <a:tr h="317237">
                <a:tc>
                  <a:txBody>
                    <a:bodyPr/>
                    <a:lstStyle/>
                    <a:p>
                      <a:pPr algn="l">
                        <a:spcAft>
                          <a:spcPts val="600"/>
                        </a:spcAft>
                      </a:pPr>
                      <a:endParaRPr lang="ru-RU" sz="1400" kern="0" spc="71" dirty="0">
                        <a:solidFill>
                          <a:schemeClr val="tx1">
                            <a:lumMod val="85000"/>
                            <a:lumOff val="15000"/>
                          </a:schemeClr>
                        </a:solidFill>
                        <a:latin typeface="PF Din Text Comp Pro" panose="02000506020000020004" pitchFamily="2" charset="0"/>
                        <a:ea typeface="+mn-ea"/>
                        <a:cs typeface="+mn-cs"/>
                      </a:endParaRPr>
                    </a:p>
                  </a:txBody>
                  <a:tcPr anchor="ctr"/>
                </a:tc>
                <a:tc>
                  <a:txBody>
                    <a:bodyPr/>
                    <a:lstStyle/>
                    <a:p>
                      <a:pPr algn="r">
                        <a:spcAft>
                          <a:spcPts val="600"/>
                        </a:spcAft>
                      </a:pPr>
                      <a:endParaRPr lang="ru-RU" sz="1400" kern="0" spc="71" dirty="0">
                        <a:solidFill>
                          <a:schemeClr val="tx1">
                            <a:lumMod val="85000"/>
                            <a:lumOff val="15000"/>
                          </a:schemeClr>
                        </a:solidFill>
                        <a:latin typeface="PF Din Text Comp Pro" panose="02000506020000020004" pitchFamily="2" charset="0"/>
                        <a:ea typeface="+mn-ea"/>
                        <a:cs typeface="+mn-cs"/>
                      </a:endParaRPr>
                    </a:p>
                  </a:txBody>
                  <a:tcPr anchor="ctr"/>
                </a:tc>
                <a:extLst>
                  <a:ext uri="{0D108BD9-81ED-4DB2-BD59-A6C34878D82A}">
                    <a16:rowId xmlns="" xmlns:a16="http://schemas.microsoft.com/office/drawing/2014/main" val="3433373102"/>
                  </a:ext>
                </a:extLst>
              </a:tr>
              <a:tr h="317237">
                <a:tc>
                  <a:txBody>
                    <a:bodyPr/>
                    <a:lstStyle/>
                    <a:p>
                      <a:pPr algn="l">
                        <a:spcAft>
                          <a:spcPts val="600"/>
                        </a:spcAft>
                      </a:pPr>
                      <a:endParaRPr lang="ru-RU" sz="1400" kern="0" spc="71" dirty="0">
                        <a:solidFill>
                          <a:schemeClr val="tx1">
                            <a:lumMod val="85000"/>
                            <a:lumOff val="15000"/>
                          </a:schemeClr>
                        </a:solidFill>
                        <a:latin typeface="PF Din Text Comp Pro" panose="02000506020000020004" pitchFamily="2" charset="0"/>
                        <a:ea typeface="+mn-ea"/>
                        <a:cs typeface="+mn-cs"/>
                      </a:endParaRPr>
                    </a:p>
                  </a:txBody>
                  <a:tcPr anchor="ctr"/>
                </a:tc>
                <a:tc>
                  <a:txBody>
                    <a:bodyPr/>
                    <a:lstStyle/>
                    <a:p>
                      <a:pPr algn="r">
                        <a:spcAft>
                          <a:spcPts val="600"/>
                        </a:spcAft>
                      </a:pPr>
                      <a:endParaRPr lang="ru-RU" sz="1400" kern="0" spc="71" dirty="0">
                        <a:solidFill>
                          <a:schemeClr val="tx1">
                            <a:lumMod val="85000"/>
                            <a:lumOff val="15000"/>
                          </a:schemeClr>
                        </a:solidFill>
                        <a:latin typeface="PF Din Text Comp Pro" panose="02000506020000020004" pitchFamily="2" charset="0"/>
                        <a:ea typeface="+mn-ea"/>
                        <a:cs typeface="+mn-cs"/>
                      </a:endParaRPr>
                    </a:p>
                  </a:txBody>
                  <a:tcPr anchor="ctr"/>
                </a:tc>
                <a:extLst>
                  <a:ext uri="{0D108BD9-81ED-4DB2-BD59-A6C34878D82A}">
                    <a16:rowId xmlns="" xmlns:a16="http://schemas.microsoft.com/office/drawing/2014/main" val="3581328837"/>
                  </a:ext>
                </a:extLst>
              </a:tr>
            </a:tbl>
          </a:graphicData>
        </a:graphic>
      </p:graphicFrame>
      <p:cxnSp>
        <p:nvCxnSpPr>
          <p:cNvPr id="5" name="Прямая соединительная линия 4"/>
          <p:cNvCxnSpPr>
            <a:cxnSpLocks/>
          </p:cNvCxnSpPr>
          <p:nvPr/>
        </p:nvCxnSpPr>
        <p:spPr>
          <a:xfrm>
            <a:off x="4376805" y="979132"/>
            <a:ext cx="5806360" cy="0"/>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52" name="Прямая соединительная линия 51"/>
          <p:cNvCxnSpPr>
            <a:cxnSpLocks/>
          </p:cNvCxnSpPr>
          <p:nvPr/>
        </p:nvCxnSpPr>
        <p:spPr>
          <a:xfrm>
            <a:off x="4701320" y="1244116"/>
            <a:ext cx="5472608" cy="0"/>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54" name="Прямая соединительная линия 53"/>
          <p:cNvCxnSpPr>
            <a:cxnSpLocks/>
          </p:cNvCxnSpPr>
          <p:nvPr/>
        </p:nvCxnSpPr>
        <p:spPr>
          <a:xfrm>
            <a:off x="6383792" y="1532148"/>
            <a:ext cx="3790136" cy="0"/>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55" name="Прямая соединительная линия 54"/>
          <p:cNvCxnSpPr>
            <a:cxnSpLocks/>
          </p:cNvCxnSpPr>
          <p:nvPr/>
        </p:nvCxnSpPr>
        <p:spPr>
          <a:xfrm>
            <a:off x="5663712" y="1820179"/>
            <a:ext cx="4510216" cy="0"/>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56" name="Прямая соединительная линия 55"/>
          <p:cNvCxnSpPr>
            <a:cxnSpLocks/>
          </p:cNvCxnSpPr>
          <p:nvPr/>
        </p:nvCxnSpPr>
        <p:spPr>
          <a:xfrm>
            <a:off x="5663712" y="2108211"/>
            <a:ext cx="4510216" cy="0"/>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57" name="Прямая соединительная линия 56"/>
          <p:cNvCxnSpPr>
            <a:cxnSpLocks/>
          </p:cNvCxnSpPr>
          <p:nvPr/>
        </p:nvCxnSpPr>
        <p:spPr>
          <a:xfrm>
            <a:off x="4223552" y="2393368"/>
            <a:ext cx="5950376" cy="0"/>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58" name="Прямая соединительная линия 57"/>
          <p:cNvCxnSpPr>
            <a:cxnSpLocks/>
          </p:cNvCxnSpPr>
          <p:nvPr/>
        </p:nvCxnSpPr>
        <p:spPr>
          <a:xfrm>
            <a:off x="3494235" y="3240090"/>
            <a:ext cx="6679693" cy="0"/>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59" name="Прямая соединительная линия 58"/>
          <p:cNvCxnSpPr>
            <a:cxnSpLocks/>
          </p:cNvCxnSpPr>
          <p:nvPr/>
        </p:nvCxnSpPr>
        <p:spPr>
          <a:xfrm>
            <a:off x="3071424" y="2969607"/>
            <a:ext cx="7102504" cy="2701"/>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99" name="Прямоугольник 98"/>
          <p:cNvSpPr/>
          <p:nvPr/>
        </p:nvSpPr>
        <p:spPr>
          <a:xfrm>
            <a:off x="553966" y="828303"/>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00" name="Прямоугольник 99"/>
          <p:cNvSpPr/>
          <p:nvPr/>
        </p:nvSpPr>
        <p:spPr>
          <a:xfrm>
            <a:off x="1559256" y="764840"/>
            <a:ext cx="504056" cy="245143"/>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01" name="Прямоугольник 100"/>
          <p:cNvSpPr/>
          <p:nvPr/>
        </p:nvSpPr>
        <p:spPr>
          <a:xfrm>
            <a:off x="1643128" y="610651"/>
            <a:ext cx="521395" cy="5614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a:solidFill>
                  <a:schemeClr val="bg1"/>
                </a:solidFill>
                <a:latin typeface="PF Din Text Comp Pro" panose="02000506020000020004" pitchFamily="2" charset="0"/>
              </a:rPr>
              <a:t>1</a:t>
            </a:r>
          </a:p>
        </p:txBody>
      </p:sp>
      <p:sp>
        <p:nvSpPr>
          <p:cNvPr id="119" name="Прямоугольник 118"/>
          <p:cNvSpPr/>
          <p:nvPr/>
        </p:nvSpPr>
        <p:spPr>
          <a:xfrm>
            <a:off x="1643128" y="1890341"/>
            <a:ext cx="521395" cy="5614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ru-RU" sz="2800" b="1" kern="0" spc="71" dirty="0">
              <a:solidFill>
                <a:schemeClr val="bg1"/>
              </a:solidFill>
              <a:latin typeface="PF Din Text Comp Pro" panose="02000506020000020004" pitchFamily="2" charset="0"/>
            </a:endParaRPr>
          </a:p>
        </p:txBody>
      </p:sp>
      <p:sp>
        <p:nvSpPr>
          <p:cNvPr id="4" name="Номер слайда 3"/>
          <p:cNvSpPr>
            <a:spLocks noGrp="1"/>
          </p:cNvSpPr>
          <p:nvPr>
            <p:ph type="sldNum" sz="quarter" idx="4"/>
          </p:nvPr>
        </p:nvSpPr>
        <p:spPr/>
        <p:txBody>
          <a:bodyPr/>
          <a:lstStyle/>
          <a:p>
            <a:pPr>
              <a:defRPr/>
            </a:pPr>
            <a:fld id="{9AF699B7-5D17-48FF-BC01-1DD0F78AA3DC}" type="slidenum">
              <a:rPr lang="ru-RU" smtClean="0"/>
              <a:pPr>
                <a:defRPr/>
              </a:pPr>
              <a:t>2</a:t>
            </a:fld>
            <a:endParaRPr lang="ru-RU" dirty="0"/>
          </a:p>
        </p:txBody>
      </p:sp>
      <p:cxnSp>
        <p:nvCxnSpPr>
          <p:cNvPr id="46" name="Прямая соединительная линия 45">
            <a:extLst>
              <a:ext uri="{FF2B5EF4-FFF2-40B4-BE49-F238E27FC236}">
                <a16:creationId xmlns="" xmlns:a16="http://schemas.microsoft.com/office/drawing/2014/main" id="{23BEDD3B-F598-4CB4-856F-B8EA7FFFCEB2}"/>
              </a:ext>
            </a:extLst>
          </p:cNvPr>
          <p:cNvCxnSpPr>
            <a:cxnSpLocks/>
          </p:cNvCxnSpPr>
          <p:nvPr/>
        </p:nvCxnSpPr>
        <p:spPr>
          <a:xfrm>
            <a:off x="6590579" y="2657927"/>
            <a:ext cx="3583349" cy="0"/>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48" name="Прямая соединительная линия 47">
            <a:extLst>
              <a:ext uri="{FF2B5EF4-FFF2-40B4-BE49-F238E27FC236}">
                <a16:creationId xmlns="" xmlns:a16="http://schemas.microsoft.com/office/drawing/2014/main" id="{27F1FFF4-ACF1-49C7-BBD9-D1F239D52A6F}"/>
              </a:ext>
            </a:extLst>
          </p:cNvPr>
          <p:cNvCxnSpPr>
            <a:cxnSpLocks/>
          </p:cNvCxnSpPr>
          <p:nvPr/>
        </p:nvCxnSpPr>
        <p:spPr>
          <a:xfrm>
            <a:off x="6599816" y="3548372"/>
            <a:ext cx="3583349" cy="0"/>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50" name="Прямая соединительная линия 49">
            <a:extLst>
              <a:ext uri="{FF2B5EF4-FFF2-40B4-BE49-F238E27FC236}">
                <a16:creationId xmlns="" xmlns:a16="http://schemas.microsoft.com/office/drawing/2014/main" id="{DD230796-8AF8-4DC1-87AA-AA6BCEC25B7B}"/>
              </a:ext>
            </a:extLst>
          </p:cNvPr>
          <p:cNvCxnSpPr>
            <a:cxnSpLocks/>
          </p:cNvCxnSpPr>
          <p:nvPr/>
        </p:nvCxnSpPr>
        <p:spPr>
          <a:xfrm>
            <a:off x="5184467" y="3854590"/>
            <a:ext cx="4998698" cy="0"/>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53" name="Прямоугольник 52">
            <a:extLst>
              <a:ext uri="{FF2B5EF4-FFF2-40B4-BE49-F238E27FC236}">
                <a16:creationId xmlns="" xmlns:a16="http://schemas.microsoft.com/office/drawing/2014/main" id="{8EDCBDA4-8A8F-4D6E-83AF-79348408A288}"/>
              </a:ext>
            </a:extLst>
          </p:cNvPr>
          <p:cNvSpPr/>
          <p:nvPr/>
        </p:nvSpPr>
        <p:spPr>
          <a:xfrm>
            <a:off x="551838" y="1104243"/>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0" name="Прямоугольник 59">
            <a:extLst>
              <a:ext uri="{FF2B5EF4-FFF2-40B4-BE49-F238E27FC236}">
                <a16:creationId xmlns="" xmlns:a16="http://schemas.microsoft.com/office/drawing/2014/main" id="{75B0587E-CB11-44B5-A1CF-C2C065C489C0}"/>
              </a:ext>
            </a:extLst>
          </p:cNvPr>
          <p:cNvSpPr/>
          <p:nvPr/>
        </p:nvSpPr>
        <p:spPr>
          <a:xfrm>
            <a:off x="1559256" y="1040858"/>
            <a:ext cx="504056" cy="245143"/>
          </a:xfrm>
          <a:prstGeom prst="rect">
            <a:avLst/>
          </a:prstGeom>
          <a:solidFill>
            <a:srgbClr val="028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1" name="Прямоугольник 60">
            <a:extLst>
              <a:ext uri="{FF2B5EF4-FFF2-40B4-BE49-F238E27FC236}">
                <a16:creationId xmlns="" xmlns:a16="http://schemas.microsoft.com/office/drawing/2014/main" id="{7E885833-C31E-4FC1-863A-681937D29B75}"/>
              </a:ext>
            </a:extLst>
          </p:cNvPr>
          <p:cNvSpPr/>
          <p:nvPr/>
        </p:nvSpPr>
        <p:spPr>
          <a:xfrm>
            <a:off x="1640301" y="886669"/>
            <a:ext cx="521395" cy="5614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a:solidFill>
                  <a:schemeClr val="bg1"/>
                </a:solidFill>
                <a:latin typeface="PF Din Text Comp Pro" panose="02000506020000020004" pitchFamily="2" charset="0"/>
              </a:rPr>
              <a:t>2</a:t>
            </a:r>
          </a:p>
        </p:txBody>
      </p:sp>
      <p:sp>
        <p:nvSpPr>
          <p:cNvPr id="62" name="Прямоугольник 61">
            <a:extLst>
              <a:ext uri="{FF2B5EF4-FFF2-40B4-BE49-F238E27FC236}">
                <a16:creationId xmlns="" xmlns:a16="http://schemas.microsoft.com/office/drawing/2014/main" id="{39C80483-A246-49F0-B709-D559D42D7E5C}"/>
              </a:ext>
            </a:extLst>
          </p:cNvPr>
          <p:cNvSpPr/>
          <p:nvPr/>
        </p:nvSpPr>
        <p:spPr>
          <a:xfrm>
            <a:off x="553966" y="1392044"/>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3" name="Прямоугольник 62">
            <a:extLst>
              <a:ext uri="{FF2B5EF4-FFF2-40B4-BE49-F238E27FC236}">
                <a16:creationId xmlns="" xmlns:a16="http://schemas.microsoft.com/office/drawing/2014/main" id="{ADC6175D-2801-4DC8-AC3C-5D6442760873}"/>
              </a:ext>
            </a:extLst>
          </p:cNvPr>
          <p:cNvSpPr/>
          <p:nvPr/>
        </p:nvSpPr>
        <p:spPr>
          <a:xfrm>
            <a:off x="1559256" y="1326297"/>
            <a:ext cx="504056" cy="245143"/>
          </a:xfrm>
          <a:prstGeom prst="rect">
            <a:avLst/>
          </a:prstGeom>
          <a:solidFill>
            <a:srgbClr val="AD31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4" name="Прямоугольник 63">
            <a:extLst>
              <a:ext uri="{FF2B5EF4-FFF2-40B4-BE49-F238E27FC236}">
                <a16:creationId xmlns="" xmlns:a16="http://schemas.microsoft.com/office/drawing/2014/main" id="{02B38005-88AF-4FAA-B5F4-655B018C3583}"/>
              </a:ext>
            </a:extLst>
          </p:cNvPr>
          <p:cNvSpPr/>
          <p:nvPr/>
        </p:nvSpPr>
        <p:spPr>
          <a:xfrm>
            <a:off x="1637474" y="1173845"/>
            <a:ext cx="521395" cy="5614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a:solidFill>
                  <a:schemeClr val="bg1"/>
                </a:solidFill>
                <a:latin typeface="PF Din Text Comp Pro" panose="02000506020000020004" pitchFamily="2" charset="0"/>
              </a:rPr>
              <a:t>3</a:t>
            </a:r>
          </a:p>
        </p:txBody>
      </p:sp>
      <p:sp>
        <p:nvSpPr>
          <p:cNvPr id="65" name="Прямоугольник 64">
            <a:extLst>
              <a:ext uri="{FF2B5EF4-FFF2-40B4-BE49-F238E27FC236}">
                <a16:creationId xmlns="" xmlns:a16="http://schemas.microsoft.com/office/drawing/2014/main" id="{EE68B921-780F-459B-A077-059D6E80D136}"/>
              </a:ext>
            </a:extLst>
          </p:cNvPr>
          <p:cNvSpPr/>
          <p:nvPr/>
        </p:nvSpPr>
        <p:spPr>
          <a:xfrm>
            <a:off x="563383" y="1670573"/>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6" name="Прямоугольник 65">
            <a:extLst>
              <a:ext uri="{FF2B5EF4-FFF2-40B4-BE49-F238E27FC236}">
                <a16:creationId xmlns="" xmlns:a16="http://schemas.microsoft.com/office/drawing/2014/main" id="{4D552980-1C10-48AF-9D5F-930027F1DE15}"/>
              </a:ext>
            </a:extLst>
          </p:cNvPr>
          <p:cNvSpPr/>
          <p:nvPr/>
        </p:nvSpPr>
        <p:spPr>
          <a:xfrm>
            <a:off x="1559256" y="1606961"/>
            <a:ext cx="504056" cy="245143"/>
          </a:xfrm>
          <a:prstGeom prst="rect">
            <a:avLst/>
          </a:prstGeom>
          <a:solidFill>
            <a:srgbClr val="770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7" name="Прямоугольник 66">
            <a:extLst>
              <a:ext uri="{FF2B5EF4-FFF2-40B4-BE49-F238E27FC236}">
                <a16:creationId xmlns="" xmlns:a16="http://schemas.microsoft.com/office/drawing/2014/main" id="{FF3D2746-A757-401F-BFC0-F13AFDCEE1FC}"/>
              </a:ext>
            </a:extLst>
          </p:cNvPr>
          <p:cNvSpPr/>
          <p:nvPr/>
        </p:nvSpPr>
        <p:spPr>
          <a:xfrm>
            <a:off x="1873372" y="1585174"/>
            <a:ext cx="288324" cy="2961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a:solidFill>
                  <a:schemeClr val="bg1"/>
                </a:solidFill>
                <a:latin typeface="PF Din Text Comp Pro" panose="02000506020000020004" pitchFamily="2" charset="0"/>
              </a:rPr>
              <a:t>4</a:t>
            </a:r>
          </a:p>
        </p:txBody>
      </p:sp>
      <p:sp>
        <p:nvSpPr>
          <p:cNvPr id="68" name="Прямоугольник 67">
            <a:extLst>
              <a:ext uri="{FF2B5EF4-FFF2-40B4-BE49-F238E27FC236}">
                <a16:creationId xmlns="" xmlns:a16="http://schemas.microsoft.com/office/drawing/2014/main" id="{C879970F-D1D5-4F54-89F9-070A50B91055}"/>
              </a:ext>
            </a:extLst>
          </p:cNvPr>
          <p:cNvSpPr/>
          <p:nvPr/>
        </p:nvSpPr>
        <p:spPr>
          <a:xfrm>
            <a:off x="563220" y="1960649"/>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9" name="Прямоугольник 68">
            <a:extLst>
              <a:ext uri="{FF2B5EF4-FFF2-40B4-BE49-F238E27FC236}">
                <a16:creationId xmlns="" xmlns:a16="http://schemas.microsoft.com/office/drawing/2014/main" id="{66CDDE07-E20D-4748-A3AE-5F0C07C2DBFB}"/>
              </a:ext>
            </a:extLst>
          </p:cNvPr>
          <p:cNvSpPr/>
          <p:nvPr/>
        </p:nvSpPr>
        <p:spPr>
          <a:xfrm>
            <a:off x="1559256" y="1895417"/>
            <a:ext cx="504056" cy="245143"/>
          </a:xfrm>
          <a:prstGeom prst="rect">
            <a:avLst/>
          </a:prstGeom>
          <a:solidFill>
            <a:srgbClr val="1737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70" name="Прямоугольник 69">
            <a:extLst>
              <a:ext uri="{FF2B5EF4-FFF2-40B4-BE49-F238E27FC236}">
                <a16:creationId xmlns="" xmlns:a16="http://schemas.microsoft.com/office/drawing/2014/main" id="{78889A11-EA48-4A32-80EE-63A56103F27B}"/>
              </a:ext>
            </a:extLst>
          </p:cNvPr>
          <p:cNvSpPr/>
          <p:nvPr/>
        </p:nvSpPr>
        <p:spPr>
          <a:xfrm>
            <a:off x="1876199" y="1873630"/>
            <a:ext cx="288324" cy="2961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a:solidFill>
                  <a:schemeClr val="bg1"/>
                </a:solidFill>
                <a:latin typeface="PF Din Text Comp Pro" panose="02000506020000020004" pitchFamily="2" charset="0"/>
              </a:rPr>
              <a:t>5</a:t>
            </a:r>
          </a:p>
        </p:txBody>
      </p:sp>
      <p:sp>
        <p:nvSpPr>
          <p:cNvPr id="71" name="Прямоугольник 70">
            <a:extLst>
              <a:ext uri="{FF2B5EF4-FFF2-40B4-BE49-F238E27FC236}">
                <a16:creationId xmlns="" xmlns:a16="http://schemas.microsoft.com/office/drawing/2014/main" id="{C0F5C405-8CFB-4AE3-8769-722EF58369A3}"/>
              </a:ext>
            </a:extLst>
          </p:cNvPr>
          <p:cNvSpPr/>
          <p:nvPr/>
        </p:nvSpPr>
        <p:spPr>
          <a:xfrm>
            <a:off x="553966" y="2244956"/>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72" name="Прямоугольник 71">
            <a:extLst>
              <a:ext uri="{FF2B5EF4-FFF2-40B4-BE49-F238E27FC236}">
                <a16:creationId xmlns="" xmlns:a16="http://schemas.microsoft.com/office/drawing/2014/main" id="{8760469F-ED1F-4442-A450-4294D43E5F53}"/>
              </a:ext>
            </a:extLst>
          </p:cNvPr>
          <p:cNvSpPr/>
          <p:nvPr/>
        </p:nvSpPr>
        <p:spPr>
          <a:xfrm>
            <a:off x="1559256" y="2181426"/>
            <a:ext cx="504056" cy="245143"/>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73" name="Прямоугольник 72">
            <a:extLst>
              <a:ext uri="{FF2B5EF4-FFF2-40B4-BE49-F238E27FC236}">
                <a16:creationId xmlns="" xmlns:a16="http://schemas.microsoft.com/office/drawing/2014/main" id="{A92B3DD9-E58B-4595-863C-EAF79551B988}"/>
              </a:ext>
            </a:extLst>
          </p:cNvPr>
          <p:cNvSpPr/>
          <p:nvPr/>
        </p:nvSpPr>
        <p:spPr>
          <a:xfrm>
            <a:off x="1876199" y="2159639"/>
            <a:ext cx="288324" cy="2961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a:solidFill>
                  <a:schemeClr val="bg1"/>
                </a:solidFill>
                <a:latin typeface="PF Din Text Comp Pro" panose="02000506020000020004" pitchFamily="2" charset="0"/>
              </a:rPr>
              <a:t>6</a:t>
            </a:r>
          </a:p>
        </p:txBody>
      </p:sp>
      <p:sp>
        <p:nvSpPr>
          <p:cNvPr id="74" name="Прямоугольник 73">
            <a:extLst>
              <a:ext uri="{FF2B5EF4-FFF2-40B4-BE49-F238E27FC236}">
                <a16:creationId xmlns="" xmlns:a16="http://schemas.microsoft.com/office/drawing/2014/main" id="{DAA10B5A-0154-43F6-A6C3-755A8D393CFD}"/>
              </a:ext>
            </a:extLst>
          </p:cNvPr>
          <p:cNvSpPr/>
          <p:nvPr/>
        </p:nvSpPr>
        <p:spPr>
          <a:xfrm>
            <a:off x="563220" y="2521010"/>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75" name="Прямоугольник 74">
            <a:extLst>
              <a:ext uri="{FF2B5EF4-FFF2-40B4-BE49-F238E27FC236}">
                <a16:creationId xmlns="" xmlns:a16="http://schemas.microsoft.com/office/drawing/2014/main" id="{6498A2DF-8467-4ADA-B96F-111A395A8AD4}"/>
              </a:ext>
            </a:extLst>
          </p:cNvPr>
          <p:cNvSpPr/>
          <p:nvPr/>
        </p:nvSpPr>
        <p:spPr>
          <a:xfrm>
            <a:off x="1559256" y="2465510"/>
            <a:ext cx="504056" cy="245143"/>
          </a:xfrm>
          <a:prstGeom prst="rect">
            <a:avLst/>
          </a:prstGeom>
          <a:solidFill>
            <a:srgbClr val="E46C0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76" name="Прямоугольник 75">
            <a:extLst>
              <a:ext uri="{FF2B5EF4-FFF2-40B4-BE49-F238E27FC236}">
                <a16:creationId xmlns="" xmlns:a16="http://schemas.microsoft.com/office/drawing/2014/main" id="{FD92D03E-A33C-453C-8002-636191321175}"/>
              </a:ext>
            </a:extLst>
          </p:cNvPr>
          <p:cNvSpPr/>
          <p:nvPr/>
        </p:nvSpPr>
        <p:spPr>
          <a:xfrm>
            <a:off x="1867947" y="2436824"/>
            <a:ext cx="288324" cy="2961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a:solidFill>
                  <a:schemeClr val="bg1"/>
                </a:solidFill>
                <a:latin typeface="PF Din Text Comp Pro" panose="02000506020000020004" pitchFamily="2" charset="0"/>
              </a:rPr>
              <a:t>7</a:t>
            </a:r>
          </a:p>
        </p:txBody>
      </p:sp>
      <p:sp>
        <p:nvSpPr>
          <p:cNvPr id="77" name="Прямоугольник 76">
            <a:extLst>
              <a:ext uri="{FF2B5EF4-FFF2-40B4-BE49-F238E27FC236}">
                <a16:creationId xmlns="" xmlns:a16="http://schemas.microsoft.com/office/drawing/2014/main" id="{E8D0CF3D-1E59-4506-92C4-A4D02D57BCD9}"/>
              </a:ext>
            </a:extLst>
          </p:cNvPr>
          <p:cNvSpPr/>
          <p:nvPr/>
        </p:nvSpPr>
        <p:spPr>
          <a:xfrm>
            <a:off x="551838" y="2818881"/>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78" name="Прямоугольник 77">
            <a:extLst>
              <a:ext uri="{FF2B5EF4-FFF2-40B4-BE49-F238E27FC236}">
                <a16:creationId xmlns="" xmlns:a16="http://schemas.microsoft.com/office/drawing/2014/main" id="{E8FA4BAC-F6B3-4D6F-AB7C-C1CBD25720E2}"/>
              </a:ext>
            </a:extLst>
          </p:cNvPr>
          <p:cNvSpPr/>
          <p:nvPr/>
        </p:nvSpPr>
        <p:spPr>
          <a:xfrm>
            <a:off x="1559256" y="2755977"/>
            <a:ext cx="504056" cy="245143"/>
          </a:xfrm>
          <a:prstGeom prst="rect">
            <a:avLst/>
          </a:prstGeom>
          <a:solidFill>
            <a:srgbClr val="A4232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79" name="Прямоугольник 78">
            <a:extLst>
              <a:ext uri="{FF2B5EF4-FFF2-40B4-BE49-F238E27FC236}">
                <a16:creationId xmlns="" xmlns:a16="http://schemas.microsoft.com/office/drawing/2014/main" id="{E3E3311A-1FDF-4E90-B652-BD5093B4E264}"/>
              </a:ext>
            </a:extLst>
          </p:cNvPr>
          <p:cNvSpPr/>
          <p:nvPr/>
        </p:nvSpPr>
        <p:spPr>
          <a:xfrm>
            <a:off x="1876199" y="2734190"/>
            <a:ext cx="288324" cy="2961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a:solidFill>
                  <a:schemeClr val="bg1"/>
                </a:solidFill>
                <a:latin typeface="PF Din Text Comp Pro" panose="02000506020000020004" pitchFamily="2" charset="0"/>
              </a:rPr>
              <a:t>8</a:t>
            </a:r>
          </a:p>
        </p:txBody>
      </p:sp>
      <p:sp>
        <p:nvSpPr>
          <p:cNvPr id="80" name="Прямоугольник 79">
            <a:extLst>
              <a:ext uri="{FF2B5EF4-FFF2-40B4-BE49-F238E27FC236}">
                <a16:creationId xmlns="" xmlns:a16="http://schemas.microsoft.com/office/drawing/2014/main" id="{FB443E64-5D4A-49E0-A4A1-436D356E02FB}"/>
              </a:ext>
            </a:extLst>
          </p:cNvPr>
          <p:cNvSpPr/>
          <p:nvPr/>
        </p:nvSpPr>
        <p:spPr>
          <a:xfrm>
            <a:off x="563383" y="3123159"/>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81" name="Прямоугольник 80">
            <a:extLst>
              <a:ext uri="{FF2B5EF4-FFF2-40B4-BE49-F238E27FC236}">
                <a16:creationId xmlns="" xmlns:a16="http://schemas.microsoft.com/office/drawing/2014/main" id="{2D7D5678-B7EE-4246-A508-96B80D1FA309}"/>
              </a:ext>
            </a:extLst>
          </p:cNvPr>
          <p:cNvSpPr/>
          <p:nvPr/>
        </p:nvSpPr>
        <p:spPr>
          <a:xfrm>
            <a:off x="1559256" y="3050773"/>
            <a:ext cx="504056" cy="245143"/>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82" name="Прямоугольник 81">
            <a:extLst>
              <a:ext uri="{FF2B5EF4-FFF2-40B4-BE49-F238E27FC236}">
                <a16:creationId xmlns="" xmlns:a16="http://schemas.microsoft.com/office/drawing/2014/main" id="{9AB6585C-90CD-4827-90DC-6183335B4CFF}"/>
              </a:ext>
            </a:extLst>
          </p:cNvPr>
          <p:cNvSpPr/>
          <p:nvPr/>
        </p:nvSpPr>
        <p:spPr>
          <a:xfrm>
            <a:off x="1876199" y="3028986"/>
            <a:ext cx="288324" cy="2961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a:solidFill>
                  <a:schemeClr val="bg1"/>
                </a:solidFill>
                <a:latin typeface="PF Din Text Comp Pro" panose="02000506020000020004" pitchFamily="2" charset="0"/>
              </a:rPr>
              <a:t>9</a:t>
            </a:r>
          </a:p>
        </p:txBody>
      </p:sp>
      <p:sp>
        <p:nvSpPr>
          <p:cNvPr id="92" name="Прямоугольник 91">
            <a:extLst>
              <a:ext uri="{FF2B5EF4-FFF2-40B4-BE49-F238E27FC236}">
                <a16:creationId xmlns="" xmlns:a16="http://schemas.microsoft.com/office/drawing/2014/main" id="{D722C4FE-9689-4789-8A7A-207CB1C6C155}"/>
              </a:ext>
            </a:extLst>
          </p:cNvPr>
          <p:cNvSpPr/>
          <p:nvPr/>
        </p:nvSpPr>
        <p:spPr>
          <a:xfrm>
            <a:off x="551838" y="3413904"/>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3" name="Прямоугольник 92">
            <a:extLst>
              <a:ext uri="{FF2B5EF4-FFF2-40B4-BE49-F238E27FC236}">
                <a16:creationId xmlns="" xmlns:a16="http://schemas.microsoft.com/office/drawing/2014/main" id="{0A69C11D-0239-4773-B268-73569D7248AF}"/>
              </a:ext>
            </a:extLst>
          </p:cNvPr>
          <p:cNvSpPr/>
          <p:nvPr/>
        </p:nvSpPr>
        <p:spPr>
          <a:xfrm>
            <a:off x="1559256" y="3350374"/>
            <a:ext cx="504056" cy="245143"/>
          </a:xfrm>
          <a:prstGeom prst="rect">
            <a:avLst/>
          </a:prstGeom>
          <a:solidFill>
            <a:srgbClr val="7793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4" name="Прямоугольник 93">
            <a:extLst>
              <a:ext uri="{FF2B5EF4-FFF2-40B4-BE49-F238E27FC236}">
                <a16:creationId xmlns="" xmlns:a16="http://schemas.microsoft.com/office/drawing/2014/main" id="{813EEEF6-8676-4477-A6A9-03AB96A6FC36}"/>
              </a:ext>
            </a:extLst>
          </p:cNvPr>
          <p:cNvSpPr/>
          <p:nvPr/>
        </p:nvSpPr>
        <p:spPr>
          <a:xfrm>
            <a:off x="1775280" y="3328587"/>
            <a:ext cx="387047" cy="2961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a:solidFill>
                  <a:schemeClr val="bg1"/>
                </a:solidFill>
                <a:latin typeface="PF Din Text Comp Pro" panose="02000506020000020004" pitchFamily="2" charset="0"/>
              </a:rPr>
              <a:t>10</a:t>
            </a:r>
          </a:p>
        </p:txBody>
      </p:sp>
      <p:sp>
        <p:nvSpPr>
          <p:cNvPr id="95" name="Прямоугольник 94">
            <a:extLst>
              <a:ext uri="{FF2B5EF4-FFF2-40B4-BE49-F238E27FC236}">
                <a16:creationId xmlns="" xmlns:a16="http://schemas.microsoft.com/office/drawing/2014/main" id="{79AB09A9-1E5E-4881-9902-D1CF1E00BBDD}"/>
              </a:ext>
            </a:extLst>
          </p:cNvPr>
          <p:cNvSpPr/>
          <p:nvPr/>
        </p:nvSpPr>
        <p:spPr>
          <a:xfrm>
            <a:off x="563383" y="3711093"/>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6" name="Прямоугольник 95">
            <a:extLst>
              <a:ext uri="{FF2B5EF4-FFF2-40B4-BE49-F238E27FC236}">
                <a16:creationId xmlns="" xmlns:a16="http://schemas.microsoft.com/office/drawing/2014/main" id="{45891D4D-97D9-43F4-B489-E0A37FA41443}"/>
              </a:ext>
            </a:extLst>
          </p:cNvPr>
          <p:cNvSpPr/>
          <p:nvPr/>
        </p:nvSpPr>
        <p:spPr>
          <a:xfrm>
            <a:off x="1559256" y="3649484"/>
            <a:ext cx="504056" cy="245143"/>
          </a:xfrm>
          <a:prstGeom prst="rect">
            <a:avLst/>
          </a:prstGeom>
          <a:solidFill>
            <a:srgbClr val="5B9C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7" name="Прямоугольник 96">
            <a:extLst>
              <a:ext uri="{FF2B5EF4-FFF2-40B4-BE49-F238E27FC236}">
                <a16:creationId xmlns="" xmlns:a16="http://schemas.microsoft.com/office/drawing/2014/main" id="{C89ADA03-6CD7-44D0-B263-F62D6ADE6A22}"/>
              </a:ext>
            </a:extLst>
          </p:cNvPr>
          <p:cNvSpPr/>
          <p:nvPr/>
        </p:nvSpPr>
        <p:spPr>
          <a:xfrm>
            <a:off x="1777476" y="3627697"/>
            <a:ext cx="387047" cy="2961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a:solidFill>
                  <a:schemeClr val="bg1"/>
                </a:solidFill>
                <a:latin typeface="PF Din Text Comp Pro" panose="02000506020000020004" pitchFamily="2" charset="0"/>
              </a:rPr>
              <a:t>11</a:t>
            </a:r>
          </a:p>
        </p:txBody>
      </p:sp>
      <p:sp>
        <p:nvSpPr>
          <p:cNvPr id="98" name="Прямоугольник 97">
            <a:extLst>
              <a:ext uri="{FF2B5EF4-FFF2-40B4-BE49-F238E27FC236}">
                <a16:creationId xmlns="" xmlns:a16="http://schemas.microsoft.com/office/drawing/2014/main" id="{B93D2483-8AE8-4397-9795-5A50029DBD0A}"/>
              </a:ext>
            </a:extLst>
          </p:cNvPr>
          <p:cNvSpPr/>
          <p:nvPr/>
        </p:nvSpPr>
        <p:spPr>
          <a:xfrm>
            <a:off x="563383" y="4031317"/>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02" name="Прямоугольник 101">
            <a:extLst>
              <a:ext uri="{FF2B5EF4-FFF2-40B4-BE49-F238E27FC236}">
                <a16:creationId xmlns="" xmlns:a16="http://schemas.microsoft.com/office/drawing/2014/main" id="{136B78B6-8F8F-4E99-882F-FC34FA3D0F1E}"/>
              </a:ext>
            </a:extLst>
          </p:cNvPr>
          <p:cNvSpPr/>
          <p:nvPr/>
        </p:nvSpPr>
        <p:spPr>
          <a:xfrm>
            <a:off x="1559256" y="3962224"/>
            <a:ext cx="504056" cy="245143"/>
          </a:xfrm>
          <a:prstGeom prst="rect">
            <a:avLst/>
          </a:prstGeom>
          <a:solidFill>
            <a:srgbClr val="558ED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03" name="Прямоугольник 102">
            <a:extLst>
              <a:ext uri="{FF2B5EF4-FFF2-40B4-BE49-F238E27FC236}">
                <a16:creationId xmlns="" xmlns:a16="http://schemas.microsoft.com/office/drawing/2014/main" id="{EB2FF47D-E1E9-4076-8948-EBC6818CE9CC}"/>
              </a:ext>
            </a:extLst>
          </p:cNvPr>
          <p:cNvSpPr/>
          <p:nvPr/>
        </p:nvSpPr>
        <p:spPr>
          <a:xfrm>
            <a:off x="1775280" y="3940437"/>
            <a:ext cx="376925" cy="2961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a:solidFill>
                  <a:schemeClr val="bg1"/>
                </a:solidFill>
                <a:latin typeface="PF Din Text Comp Pro" panose="02000506020000020004" pitchFamily="2" charset="0"/>
              </a:rPr>
              <a:t>12</a:t>
            </a:r>
          </a:p>
        </p:txBody>
      </p:sp>
      <p:sp>
        <p:nvSpPr>
          <p:cNvPr id="104" name="Прямоугольник 103">
            <a:extLst>
              <a:ext uri="{FF2B5EF4-FFF2-40B4-BE49-F238E27FC236}">
                <a16:creationId xmlns="" xmlns:a16="http://schemas.microsoft.com/office/drawing/2014/main" id="{835CA835-A5F7-4D74-AF64-88CF2E3373AF}"/>
              </a:ext>
            </a:extLst>
          </p:cNvPr>
          <p:cNvSpPr/>
          <p:nvPr/>
        </p:nvSpPr>
        <p:spPr>
          <a:xfrm>
            <a:off x="563383" y="4329188"/>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05" name="Прямоугольник 104">
            <a:extLst>
              <a:ext uri="{FF2B5EF4-FFF2-40B4-BE49-F238E27FC236}">
                <a16:creationId xmlns="" xmlns:a16="http://schemas.microsoft.com/office/drawing/2014/main" id="{0021CA19-CA46-430F-A044-F9EF6E0C2F3B}"/>
              </a:ext>
            </a:extLst>
          </p:cNvPr>
          <p:cNvSpPr/>
          <p:nvPr/>
        </p:nvSpPr>
        <p:spPr>
          <a:xfrm>
            <a:off x="1559256" y="4265666"/>
            <a:ext cx="504056" cy="245143"/>
          </a:xfrm>
          <a:prstGeom prst="rect">
            <a:avLst/>
          </a:prstGeom>
          <a:solidFill>
            <a:srgbClr val="2671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06" name="Прямоугольник 105">
            <a:extLst>
              <a:ext uri="{FF2B5EF4-FFF2-40B4-BE49-F238E27FC236}">
                <a16:creationId xmlns="" xmlns:a16="http://schemas.microsoft.com/office/drawing/2014/main" id="{4E2873FC-4422-4281-9D30-C29347F8E603}"/>
              </a:ext>
            </a:extLst>
          </p:cNvPr>
          <p:cNvSpPr/>
          <p:nvPr/>
        </p:nvSpPr>
        <p:spPr>
          <a:xfrm>
            <a:off x="1769626" y="4243879"/>
            <a:ext cx="389243" cy="2961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a:solidFill>
                  <a:schemeClr val="bg1"/>
                </a:solidFill>
                <a:latin typeface="PF Din Text Comp Pro" panose="02000506020000020004" pitchFamily="2" charset="0"/>
              </a:rPr>
              <a:t>13</a:t>
            </a:r>
          </a:p>
        </p:txBody>
      </p:sp>
      <p:sp>
        <p:nvSpPr>
          <p:cNvPr id="107" name="Прямоугольник 106">
            <a:extLst>
              <a:ext uri="{FF2B5EF4-FFF2-40B4-BE49-F238E27FC236}">
                <a16:creationId xmlns="" xmlns:a16="http://schemas.microsoft.com/office/drawing/2014/main" id="{20F5A673-1BB8-4B8E-ABB8-021D82078C39}"/>
              </a:ext>
            </a:extLst>
          </p:cNvPr>
          <p:cNvSpPr/>
          <p:nvPr/>
        </p:nvSpPr>
        <p:spPr>
          <a:xfrm>
            <a:off x="546379" y="4645777"/>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08" name="Прямоугольник 107">
            <a:extLst>
              <a:ext uri="{FF2B5EF4-FFF2-40B4-BE49-F238E27FC236}">
                <a16:creationId xmlns="" xmlns:a16="http://schemas.microsoft.com/office/drawing/2014/main" id="{06712388-D38D-4151-91BF-4A4F2CFAFA5A}"/>
              </a:ext>
            </a:extLst>
          </p:cNvPr>
          <p:cNvSpPr/>
          <p:nvPr/>
        </p:nvSpPr>
        <p:spPr>
          <a:xfrm>
            <a:off x="1559256" y="4575137"/>
            <a:ext cx="504056" cy="245143"/>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09" name="Прямоугольник 108">
            <a:extLst>
              <a:ext uri="{FF2B5EF4-FFF2-40B4-BE49-F238E27FC236}">
                <a16:creationId xmlns="" xmlns:a16="http://schemas.microsoft.com/office/drawing/2014/main" id="{905923D7-C297-4566-89D3-F43BAE510171}"/>
              </a:ext>
            </a:extLst>
          </p:cNvPr>
          <p:cNvSpPr/>
          <p:nvPr/>
        </p:nvSpPr>
        <p:spPr>
          <a:xfrm>
            <a:off x="1761192" y="4553350"/>
            <a:ext cx="389243" cy="2961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a:solidFill>
                  <a:schemeClr val="bg1"/>
                </a:solidFill>
                <a:latin typeface="PF Din Text Comp Pro" panose="02000506020000020004" pitchFamily="2" charset="0"/>
              </a:rPr>
              <a:t>14</a:t>
            </a:r>
          </a:p>
        </p:txBody>
      </p:sp>
      <p:sp>
        <p:nvSpPr>
          <p:cNvPr id="110" name="Прямоугольник 109">
            <a:extLst>
              <a:ext uri="{FF2B5EF4-FFF2-40B4-BE49-F238E27FC236}">
                <a16:creationId xmlns="" xmlns:a16="http://schemas.microsoft.com/office/drawing/2014/main" id="{75123CC6-4002-4BC0-BC32-6D651A30952B}"/>
              </a:ext>
            </a:extLst>
          </p:cNvPr>
          <p:cNvSpPr/>
          <p:nvPr/>
        </p:nvSpPr>
        <p:spPr>
          <a:xfrm>
            <a:off x="563383" y="4945378"/>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1" name="Прямоугольник 110">
            <a:extLst>
              <a:ext uri="{FF2B5EF4-FFF2-40B4-BE49-F238E27FC236}">
                <a16:creationId xmlns="" xmlns:a16="http://schemas.microsoft.com/office/drawing/2014/main" id="{3585553D-83BD-4F26-BB2D-FA2CAA3C9A11}"/>
              </a:ext>
            </a:extLst>
          </p:cNvPr>
          <p:cNvSpPr/>
          <p:nvPr/>
        </p:nvSpPr>
        <p:spPr>
          <a:xfrm>
            <a:off x="1559256" y="4881947"/>
            <a:ext cx="504056" cy="245143"/>
          </a:xfrm>
          <a:prstGeom prst="rect">
            <a:avLst/>
          </a:prstGeom>
          <a:solidFill>
            <a:srgbClr val="E19A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2" name="Прямоугольник 111">
            <a:extLst>
              <a:ext uri="{FF2B5EF4-FFF2-40B4-BE49-F238E27FC236}">
                <a16:creationId xmlns="" xmlns:a16="http://schemas.microsoft.com/office/drawing/2014/main" id="{81F32506-97D2-4398-BB02-E2A572FEED87}"/>
              </a:ext>
            </a:extLst>
          </p:cNvPr>
          <p:cNvSpPr/>
          <p:nvPr/>
        </p:nvSpPr>
        <p:spPr>
          <a:xfrm>
            <a:off x="1761192" y="4860160"/>
            <a:ext cx="389243" cy="2961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a:solidFill>
                  <a:schemeClr val="bg1"/>
                </a:solidFill>
                <a:latin typeface="PF Din Text Comp Pro" panose="02000506020000020004" pitchFamily="2" charset="0"/>
              </a:rPr>
              <a:t>15</a:t>
            </a:r>
          </a:p>
        </p:txBody>
      </p:sp>
      <p:sp>
        <p:nvSpPr>
          <p:cNvPr id="113" name="Прямоугольник 112">
            <a:extLst>
              <a:ext uri="{FF2B5EF4-FFF2-40B4-BE49-F238E27FC236}">
                <a16:creationId xmlns="" xmlns:a16="http://schemas.microsoft.com/office/drawing/2014/main" id="{79252078-DCF6-4C81-A8A3-CB240CB28835}"/>
              </a:ext>
            </a:extLst>
          </p:cNvPr>
          <p:cNvSpPr/>
          <p:nvPr/>
        </p:nvSpPr>
        <p:spPr>
          <a:xfrm>
            <a:off x="546379" y="5284116"/>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4" name="Прямоугольник 113">
            <a:extLst>
              <a:ext uri="{FF2B5EF4-FFF2-40B4-BE49-F238E27FC236}">
                <a16:creationId xmlns="" xmlns:a16="http://schemas.microsoft.com/office/drawing/2014/main" id="{5F50AB3E-9AB1-4B60-9879-7DBC2108C521}"/>
              </a:ext>
            </a:extLst>
          </p:cNvPr>
          <p:cNvSpPr/>
          <p:nvPr/>
        </p:nvSpPr>
        <p:spPr>
          <a:xfrm>
            <a:off x="1559256" y="5220586"/>
            <a:ext cx="504056" cy="245143"/>
          </a:xfrm>
          <a:prstGeom prst="rect">
            <a:avLst/>
          </a:prstGeom>
          <a:solidFill>
            <a:srgbClr val="DD6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5" name="Прямоугольник 114">
            <a:extLst>
              <a:ext uri="{FF2B5EF4-FFF2-40B4-BE49-F238E27FC236}">
                <a16:creationId xmlns="" xmlns:a16="http://schemas.microsoft.com/office/drawing/2014/main" id="{4E9D86EF-1645-4B69-B6EE-F11B88883693}"/>
              </a:ext>
            </a:extLst>
          </p:cNvPr>
          <p:cNvSpPr/>
          <p:nvPr/>
        </p:nvSpPr>
        <p:spPr>
          <a:xfrm>
            <a:off x="1752940" y="5198799"/>
            <a:ext cx="389243" cy="2961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a:solidFill>
                  <a:schemeClr val="bg1"/>
                </a:solidFill>
                <a:latin typeface="PF Din Text Comp Pro" panose="02000506020000020004" pitchFamily="2" charset="0"/>
              </a:rPr>
              <a:t>16</a:t>
            </a:r>
          </a:p>
        </p:txBody>
      </p:sp>
      <p:cxnSp>
        <p:nvCxnSpPr>
          <p:cNvPr id="116" name="Прямая соединительная линия 115">
            <a:extLst>
              <a:ext uri="{FF2B5EF4-FFF2-40B4-BE49-F238E27FC236}">
                <a16:creationId xmlns="" xmlns:a16="http://schemas.microsoft.com/office/drawing/2014/main" id="{A20B52E8-60B5-401C-9119-E85520DD324F}"/>
              </a:ext>
            </a:extLst>
          </p:cNvPr>
          <p:cNvCxnSpPr>
            <a:cxnSpLocks/>
          </p:cNvCxnSpPr>
          <p:nvPr/>
        </p:nvCxnSpPr>
        <p:spPr>
          <a:xfrm>
            <a:off x="5122735" y="4173052"/>
            <a:ext cx="4998698" cy="0"/>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26" name="Прямая соединительная линия 125">
            <a:extLst>
              <a:ext uri="{FF2B5EF4-FFF2-40B4-BE49-F238E27FC236}">
                <a16:creationId xmlns="" xmlns:a16="http://schemas.microsoft.com/office/drawing/2014/main" id="{4D82D5F1-70F3-4DAC-885C-376239D0F0B4}"/>
              </a:ext>
            </a:extLst>
          </p:cNvPr>
          <p:cNvCxnSpPr>
            <a:cxnSpLocks/>
          </p:cNvCxnSpPr>
          <p:nvPr/>
        </p:nvCxnSpPr>
        <p:spPr>
          <a:xfrm>
            <a:off x="5489303" y="4493907"/>
            <a:ext cx="4632130" cy="0"/>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27" name="Прямая соединительная линия 126">
            <a:extLst>
              <a:ext uri="{FF2B5EF4-FFF2-40B4-BE49-F238E27FC236}">
                <a16:creationId xmlns="" xmlns:a16="http://schemas.microsoft.com/office/drawing/2014/main" id="{1BCE79F9-BFD7-4314-AFBA-BC1D0FC6E47C}"/>
              </a:ext>
            </a:extLst>
          </p:cNvPr>
          <p:cNvCxnSpPr>
            <a:cxnSpLocks/>
          </p:cNvCxnSpPr>
          <p:nvPr/>
        </p:nvCxnSpPr>
        <p:spPr>
          <a:xfrm>
            <a:off x="5279771" y="4799966"/>
            <a:ext cx="4841662" cy="0"/>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28" name="Прямая соединительная линия 127">
            <a:extLst>
              <a:ext uri="{FF2B5EF4-FFF2-40B4-BE49-F238E27FC236}">
                <a16:creationId xmlns="" xmlns:a16="http://schemas.microsoft.com/office/drawing/2014/main" id="{70319849-99EE-4936-82C6-D55DD83185D4}"/>
              </a:ext>
            </a:extLst>
          </p:cNvPr>
          <p:cNvCxnSpPr>
            <a:cxnSpLocks/>
          </p:cNvCxnSpPr>
          <p:nvPr/>
        </p:nvCxnSpPr>
        <p:spPr>
          <a:xfrm>
            <a:off x="5447688" y="5128320"/>
            <a:ext cx="4673745" cy="28006"/>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29" name="Прямая соединительная линия 128">
            <a:extLst>
              <a:ext uri="{FF2B5EF4-FFF2-40B4-BE49-F238E27FC236}">
                <a16:creationId xmlns="" xmlns:a16="http://schemas.microsoft.com/office/drawing/2014/main" id="{737628A9-C3BB-44C2-8273-2361A0EACE2A}"/>
              </a:ext>
            </a:extLst>
          </p:cNvPr>
          <p:cNvCxnSpPr>
            <a:cxnSpLocks/>
          </p:cNvCxnSpPr>
          <p:nvPr/>
        </p:nvCxnSpPr>
        <p:spPr>
          <a:xfrm>
            <a:off x="5663712" y="5438305"/>
            <a:ext cx="4463926" cy="0"/>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83" name="Прямоугольник 82">
            <a:extLst>
              <a:ext uri="{FF2B5EF4-FFF2-40B4-BE49-F238E27FC236}">
                <a16:creationId xmlns="" xmlns:a16="http://schemas.microsoft.com/office/drawing/2014/main" id="{79252078-DCF6-4C81-A8A3-CB240CB28835}"/>
              </a:ext>
            </a:extLst>
          </p:cNvPr>
          <p:cNvSpPr/>
          <p:nvPr/>
        </p:nvSpPr>
        <p:spPr>
          <a:xfrm>
            <a:off x="553966" y="5577905"/>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84" name="Прямоугольник 83">
            <a:extLst>
              <a:ext uri="{FF2B5EF4-FFF2-40B4-BE49-F238E27FC236}">
                <a16:creationId xmlns="" xmlns:a16="http://schemas.microsoft.com/office/drawing/2014/main" id="{5F50AB3E-9AB1-4B60-9879-7DBC2108C521}"/>
              </a:ext>
            </a:extLst>
          </p:cNvPr>
          <p:cNvSpPr/>
          <p:nvPr/>
        </p:nvSpPr>
        <p:spPr>
          <a:xfrm>
            <a:off x="1559256" y="5514375"/>
            <a:ext cx="511643" cy="245143"/>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85" name="Прямоугольник 84">
            <a:extLst>
              <a:ext uri="{FF2B5EF4-FFF2-40B4-BE49-F238E27FC236}">
                <a16:creationId xmlns="" xmlns:a16="http://schemas.microsoft.com/office/drawing/2014/main" id="{4E9D86EF-1645-4B69-B6EE-F11B88883693}"/>
              </a:ext>
            </a:extLst>
          </p:cNvPr>
          <p:cNvSpPr/>
          <p:nvPr/>
        </p:nvSpPr>
        <p:spPr>
          <a:xfrm>
            <a:off x="1760527" y="5492588"/>
            <a:ext cx="389243" cy="2961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smtClean="0">
                <a:solidFill>
                  <a:schemeClr val="bg1"/>
                </a:solidFill>
                <a:latin typeface="PF Din Text Comp Pro" panose="02000506020000020004" pitchFamily="2" charset="0"/>
              </a:rPr>
              <a:t>17</a:t>
            </a:r>
            <a:endParaRPr lang="ru-RU" sz="1400" b="1" kern="0" spc="71" dirty="0">
              <a:solidFill>
                <a:schemeClr val="bg1"/>
              </a:solidFill>
              <a:latin typeface="PF Din Text Comp Pro" panose="02000506020000020004" pitchFamily="2" charset="0"/>
            </a:endParaRPr>
          </a:p>
        </p:txBody>
      </p:sp>
      <p:sp>
        <p:nvSpPr>
          <p:cNvPr id="86" name="Прямоугольник 85">
            <a:extLst>
              <a:ext uri="{FF2B5EF4-FFF2-40B4-BE49-F238E27FC236}">
                <a16:creationId xmlns="" xmlns:a16="http://schemas.microsoft.com/office/drawing/2014/main" id="{79252078-DCF6-4C81-A8A3-CB240CB28835}"/>
              </a:ext>
            </a:extLst>
          </p:cNvPr>
          <p:cNvSpPr/>
          <p:nvPr/>
        </p:nvSpPr>
        <p:spPr>
          <a:xfrm>
            <a:off x="559663" y="5937503"/>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87" name="Прямоугольник 86">
            <a:extLst>
              <a:ext uri="{FF2B5EF4-FFF2-40B4-BE49-F238E27FC236}">
                <a16:creationId xmlns="" xmlns:a16="http://schemas.microsoft.com/office/drawing/2014/main" id="{5F50AB3E-9AB1-4B60-9879-7DBC2108C521}"/>
              </a:ext>
            </a:extLst>
          </p:cNvPr>
          <p:cNvSpPr/>
          <p:nvPr/>
        </p:nvSpPr>
        <p:spPr>
          <a:xfrm>
            <a:off x="1551669" y="5872129"/>
            <a:ext cx="511643" cy="245143"/>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88" name="Прямоугольник 87">
            <a:extLst>
              <a:ext uri="{FF2B5EF4-FFF2-40B4-BE49-F238E27FC236}">
                <a16:creationId xmlns="" xmlns:a16="http://schemas.microsoft.com/office/drawing/2014/main" id="{4E9D86EF-1645-4B69-B6EE-F11B88883693}"/>
              </a:ext>
            </a:extLst>
          </p:cNvPr>
          <p:cNvSpPr/>
          <p:nvPr/>
        </p:nvSpPr>
        <p:spPr>
          <a:xfrm>
            <a:off x="1752939" y="5852628"/>
            <a:ext cx="389243" cy="2961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smtClean="0">
                <a:solidFill>
                  <a:schemeClr val="bg1"/>
                </a:solidFill>
                <a:latin typeface="PF Din Text Comp Pro" panose="02000506020000020004" pitchFamily="2" charset="0"/>
              </a:rPr>
              <a:t>18</a:t>
            </a:r>
            <a:endParaRPr lang="ru-RU" sz="1400" b="1" kern="0" spc="71" dirty="0">
              <a:solidFill>
                <a:schemeClr val="bg1"/>
              </a:solidFill>
              <a:latin typeface="PF Din Text Comp Pro" panose="02000506020000020004" pitchFamily="2" charset="0"/>
            </a:endParaRPr>
          </a:p>
        </p:txBody>
      </p:sp>
      <p:sp>
        <p:nvSpPr>
          <p:cNvPr id="89" name="Прямоугольник 88">
            <a:extLst>
              <a:ext uri="{FF2B5EF4-FFF2-40B4-BE49-F238E27FC236}">
                <a16:creationId xmlns="" xmlns:a16="http://schemas.microsoft.com/office/drawing/2014/main" id="{79252078-DCF6-4C81-A8A3-CB240CB28835}"/>
              </a:ext>
            </a:extLst>
          </p:cNvPr>
          <p:cNvSpPr/>
          <p:nvPr/>
        </p:nvSpPr>
        <p:spPr>
          <a:xfrm>
            <a:off x="563220" y="6287672"/>
            <a:ext cx="1629830" cy="154189"/>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0" name="Прямоугольник 89">
            <a:extLst>
              <a:ext uri="{FF2B5EF4-FFF2-40B4-BE49-F238E27FC236}">
                <a16:creationId xmlns="" xmlns:a16="http://schemas.microsoft.com/office/drawing/2014/main" id="{5F50AB3E-9AB1-4B60-9879-7DBC2108C521}"/>
              </a:ext>
            </a:extLst>
          </p:cNvPr>
          <p:cNvSpPr/>
          <p:nvPr/>
        </p:nvSpPr>
        <p:spPr>
          <a:xfrm>
            <a:off x="1547231" y="6222568"/>
            <a:ext cx="511643" cy="245143"/>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1" name="Прямоугольник 90">
            <a:extLst>
              <a:ext uri="{FF2B5EF4-FFF2-40B4-BE49-F238E27FC236}">
                <a16:creationId xmlns="" xmlns:a16="http://schemas.microsoft.com/office/drawing/2014/main" id="{4E9D86EF-1645-4B69-B6EE-F11B88883693}"/>
              </a:ext>
            </a:extLst>
          </p:cNvPr>
          <p:cNvSpPr/>
          <p:nvPr/>
        </p:nvSpPr>
        <p:spPr>
          <a:xfrm>
            <a:off x="1752938" y="6212668"/>
            <a:ext cx="389243" cy="2961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1400" b="1" kern="0" spc="71" dirty="0" smtClean="0">
                <a:solidFill>
                  <a:schemeClr val="bg1"/>
                </a:solidFill>
                <a:latin typeface="PF Din Text Comp Pro" panose="02000506020000020004" pitchFamily="2" charset="0"/>
              </a:rPr>
              <a:t>19</a:t>
            </a:r>
            <a:endParaRPr lang="ru-RU" sz="1400" b="1" kern="0" spc="71" dirty="0">
              <a:solidFill>
                <a:schemeClr val="bg1"/>
              </a:solidFill>
              <a:latin typeface="PF Din Text Comp Pro" panose="02000506020000020004" pitchFamily="2" charset="0"/>
            </a:endParaRPr>
          </a:p>
        </p:txBody>
      </p:sp>
      <p:cxnSp>
        <p:nvCxnSpPr>
          <p:cNvPr id="124" name="Прямая соединительная линия 123">
            <a:extLst>
              <a:ext uri="{FF2B5EF4-FFF2-40B4-BE49-F238E27FC236}">
                <a16:creationId xmlns="" xmlns:a16="http://schemas.microsoft.com/office/drawing/2014/main" id="{737628A9-C3BB-44C2-8273-2361A0EACE2A}"/>
              </a:ext>
            </a:extLst>
          </p:cNvPr>
          <p:cNvCxnSpPr>
            <a:cxnSpLocks/>
          </p:cNvCxnSpPr>
          <p:nvPr/>
        </p:nvCxnSpPr>
        <p:spPr>
          <a:xfrm>
            <a:off x="5663712" y="5759518"/>
            <a:ext cx="4463926" cy="0"/>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25" name="Прямая соединительная линия 124">
            <a:extLst>
              <a:ext uri="{FF2B5EF4-FFF2-40B4-BE49-F238E27FC236}">
                <a16:creationId xmlns="" xmlns:a16="http://schemas.microsoft.com/office/drawing/2014/main" id="{737628A9-C3BB-44C2-8273-2361A0EACE2A}"/>
              </a:ext>
            </a:extLst>
          </p:cNvPr>
          <p:cNvCxnSpPr>
            <a:cxnSpLocks/>
          </p:cNvCxnSpPr>
          <p:nvPr/>
        </p:nvCxnSpPr>
        <p:spPr>
          <a:xfrm>
            <a:off x="7319351" y="6091692"/>
            <a:ext cx="2802082" cy="0"/>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30" name="Прямая соединительная линия 129">
            <a:extLst>
              <a:ext uri="{FF2B5EF4-FFF2-40B4-BE49-F238E27FC236}">
                <a16:creationId xmlns="" xmlns:a16="http://schemas.microsoft.com/office/drawing/2014/main" id="{737628A9-C3BB-44C2-8273-2361A0EACE2A}"/>
              </a:ext>
            </a:extLst>
          </p:cNvPr>
          <p:cNvCxnSpPr>
            <a:cxnSpLocks/>
          </p:cNvCxnSpPr>
          <p:nvPr/>
        </p:nvCxnSpPr>
        <p:spPr>
          <a:xfrm>
            <a:off x="3173517" y="6422321"/>
            <a:ext cx="6977207" cy="0"/>
          </a:xfrm>
          <a:prstGeom prst="line">
            <a:avLst/>
          </a:prstGeom>
          <a:ln w="4445" cap="flat" cmpd="sng" algn="ctr">
            <a:solidFill>
              <a:schemeClr val="bg1">
                <a:lumMod val="75000"/>
              </a:schemeClr>
            </a:solidFill>
            <a:prstDash val="sysDash"/>
            <a:round/>
            <a:headEnd type="none" w="med" len="med"/>
            <a:tailEnd type="none"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xmlns="" val="38445606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1332000" y="4571661"/>
            <a:ext cx="2868456"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a:solidFill>
                  <a:schemeClr val="bg1"/>
                </a:solidFill>
                <a:latin typeface="PF Din Text Comp Pro" panose="02000506020000020004" pitchFamily="2" charset="0"/>
              </a:rPr>
              <a:t>1</a:t>
            </a:r>
          </a:p>
        </p:txBody>
      </p:sp>
      <p:sp>
        <p:nvSpPr>
          <p:cNvPr id="28" name="TextBox 27"/>
          <p:cNvSpPr txBox="1"/>
          <p:nvPr/>
        </p:nvSpPr>
        <p:spPr>
          <a:xfrm>
            <a:off x="3811588" y="4642043"/>
            <a:ext cx="6480175" cy="578748"/>
          </a:xfrm>
          <a:prstGeom prst="rect">
            <a:avLst/>
          </a:prstGeom>
          <a:noFill/>
        </p:spPr>
        <p:txBody>
          <a:bodyPr wrap="square" rtlCol="0">
            <a:spAutoFit/>
          </a:bodyPr>
          <a:lstStyle/>
          <a:p>
            <a:pPr>
              <a:lnSpc>
                <a:spcPct val="115000"/>
              </a:lnSpc>
              <a:spcBef>
                <a:spcPts val="300"/>
              </a:spcBef>
            </a:pPr>
            <a:r>
              <a:rPr lang="ru-RU" sz="3000" b="1" dirty="0">
                <a:solidFill>
                  <a:srgbClr val="025931"/>
                </a:solidFill>
                <a:latin typeface="PF Din Text Cond Pro Light" panose="02000000000000000000" pitchFamily="2" charset="0"/>
              </a:rPr>
              <a:t>СОЦИАЛЬНО-ЭКОНОМИЧЕСКИЙ АНАЛИЗ</a:t>
            </a:r>
          </a:p>
        </p:txBody>
      </p:sp>
      <p:sp>
        <p:nvSpPr>
          <p:cNvPr id="29" name="TextBox 28"/>
          <p:cNvSpPr txBox="1"/>
          <p:nvPr/>
        </p:nvSpPr>
        <p:spPr>
          <a:xfrm>
            <a:off x="3834532" y="5090854"/>
            <a:ext cx="3374256" cy="2002279"/>
          </a:xfrm>
          <a:prstGeom prst="rect">
            <a:avLst/>
          </a:prstGeom>
          <a:noFill/>
        </p:spPr>
        <p:txBody>
          <a:bodyPr wrap="square" rtlCol="0">
            <a:spAutoFit/>
          </a:bodyPr>
          <a:lstStyle/>
          <a:p>
            <a:pPr algn="just" defTabSz="1422637" fontAlgn="auto">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1.1. Экономико-географическое положение</a:t>
            </a:r>
          </a:p>
          <a:p>
            <a:pPr algn="just" defTabSz="1422637" fontAlgn="auto">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1.2. Динамика демографических показателей</a:t>
            </a:r>
          </a:p>
          <a:p>
            <a:pPr algn="just" defTabSz="1422637" fontAlgn="auto">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1.3. Динамика миграционных показателей</a:t>
            </a:r>
          </a:p>
          <a:p>
            <a:pPr algn="just" defTabSz="1422637" fontAlgn="auto">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1.4. Занятость населения</a:t>
            </a:r>
          </a:p>
          <a:p>
            <a:pPr algn="just" defTabSz="1422637" fontAlgn="auto">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1.5. Экономическое развитие</a:t>
            </a:r>
          </a:p>
          <a:p>
            <a:pPr algn="just" defTabSz="1422637" fontAlgn="auto">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1.6. Инвестиции</a:t>
            </a:r>
          </a:p>
          <a:p>
            <a:pPr algn="just" defTabSz="1422637" fontAlgn="auto">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1.7. Малый и средний бизнес</a:t>
            </a:r>
          </a:p>
          <a:p>
            <a:pPr algn="just" defTabSz="1422637" fontAlgn="auto">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1.8. Бюджетная обеспеченность</a:t>
            </a:r>
          </a:p>
          <a:p>
            <a:pPr algn="just" defTabSz="1422637" fontAlgn="auto">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1.9. Жилищное строительство</a:t>
            </a:r>
          </a:p>
          <a:p>
            <a:pPr algn="just" defTabSz="1422637" fontAlgn="auto">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1.10. Анализ проектов развития</a:t>
            </a: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3</a:t>
            </a:fld>
            <a:endParaRPr lang="ru-RU" dirty="0"/>
          </a:p>
        </p:txBody>
      </p:sp>
    </p:spTree>
    <p:extLst>
      <p:ext uri="{BB962C8B-B14F-4D97-AF65-F5344CB8AC3E}">
        <p14:creationId xmlns:p14="http://schemas.microsoft.com/office/powerpoint/2010/main" xmlns="" val="41811929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ЭКОНОМИКО-ГЕОГРАФИЧЕСКОЕ ПОЛОЖЕНИЕ</a:t>
            </a:r>
          </a:p>
        </p:txBody>
      </p:sp>
      <p:sp>
        <p:nvSpPr>
          <p:cNvPr id="30" name="Прямоугольник 29"/>
          <p:cNvSpPr/>
          <p:nvPr/>
        </p:nvSpPr>
        <p:spPr>
          <a:xfrm>
            <a:off x="-1" y="-1"/>
            <a:ext cx="882205" cy="395289"/>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1.1.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4</a:t>
            </a:fld>
            <a:endParaRPr lang="ru-RU" dirty="0"/>
          </a:p>
        </p:txBody>
      </p:sp>
      <p:sp>
        <p:nvSpPr>
          <p:cNvPr id="17" name="TextBox 16"/>
          <p:cNvSpPr txBox="1"/>
          <p:nvPr/>
        </p:nvSpPr>
        <p:spPr>
          <a:xfrm>
            <a:off x="355774" y="553997"/>
            <a:ext cx="3520901" cy="5863144"/>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Город Волхов занимает важное место в транспортной сети Ленинградской области и всего Северо-Запада России. Непосредственно через город или через его ближайшие окрестности проходит 4 транзитных транспортных направления, включающих в себя автомобильные и железнодорожные пути:</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1. Санкт-Петербург (порты Ленобласти / Эстония / Финляндия) – Вологда – Урал – Транссиб. Главным образом, это мощнейший ж/д маршрут, автодорожный маршрут пока полностью не достроен.</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2. Санкт-Петербург (порты Ленобласти / Эстония / Финляндия) – Вологда – Москва / Центральная Россия. Это грузовое ж/д направление  проходит именно здесь, так как прямая линия СПб – Москва для этих целей не используется, а прочие параллельные маршруты пока в процессе развития.</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3. Кольский полуостров – Карелия – Москва / Центральная Россия. Значение этого маршрута несколько снизилось в связи развитием параллельных путей через Вологду и Ярославль.</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4. Порты Баренцева и Белого морей – Санкт-Петербург – Европа (Калининград, Беларусь, страны Балтии и далее). Значение направления будет увеличиваться по мере развития портов Севера и Северного Морского Пути.</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Мощность и качество внешних транспортных связей, проходящих через Волхов, будет возрастать: </a:t>
            </a:r>
          </a:p>
          <a:p>
            <a:pPr marL="17145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продолжается расширение автодороги Р-21 «Кола» в направлении от Санкт-Петербурга;</a:t>
            </a:r>
          </a:p>
          <a:p>
            <a:pPr marL="17145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готовится передача в федеральную собственность автодороги  </a:t>
            </a:r>
            <a:r>
              <a:rPr lang="ru-RU" sz="1100" kern="0" spc="15" dirty="0" err="1">
                <a:solidFill>
                  <a:schemeClr val="tx1">
                    <a:lumMod val="75000"/>
                    <a:lumOff val="25000"/>
                  </a:schemeClr>
                </a:solidFill>
                <a:latin typeface="PF Din Text Comp Pro" pitchFamily="2" charset="0"/>
              </a:rPr>
              <a:t>Зуево</a:t>
            </a:r>
            <a:r>
              <a:rPr lang="ru-RU" sz="1100" kern="0" spc="15" dirty="0">
                <a:solidFill>
                  <a:schemeClr val="tx1">
                    <a:lumMod val="75000"/>
                    <a:lumOff val="25000"/>
                  </a:schemeClr>
                </a:solidFill>
                <a:latin typeface="PF Din Text Comp Pro" pitchFamily="2" charset="0"/>
              </a:rPr>
              <a:t> – Волхов – Новая Ладога, связывающей магистраль М-10 «Россия» с автодорогой Р-21 «Кола» </a:t>
            </a:r>
          </a:p>
          <a:p>
            <a:pPr marL="17145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получит развитие новый автодорожный маршрут Санкт-Петербург – Архангельск.</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pic>
        <p:nvPicPr>
          <p:cNvPr id="22" name="Рисунок 21" descr="Волхов_ЭГП.png"/>
          <p:cNvPicPr>
            <a:picLocks noChangeAspect="1"/>
          </p:cNvPicPr>
          <p:nvPr/>
        </p:nvPicPr>
        <p:blipFill>
          <a:blip r:embed="rId3" cstate="print"/>
          <a:stretch>
            <a:fillRect/>
          </a:stretch>
        </p:blipFill>
        <p:spPr>
          <a:xfrm>
            <a:off x="3906000" y="608400"/>
            <a:ext cx="6480000" cy="6480000"/>
          </a:xfrm>
          <a:prstGeom prst="rect">
            <a:avLst/>
          </a:prstGeom>
        </p:spPr>
      </p:pic>
    </p:spTree>
    <p:extLst>
      <p:ext uri="{BB962C8B-B14F-4D97-AF65-F5344CB8AC3E}">
        <p14:creationId xmlns:p14="http://schemas.microsoft.com/office/powerpoint/2010/main" xmlns="" val="24643098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69851" y="582718"/>
            <a:ext cx="5634039" cy="4166910"/>
          </a:xfrm>
          <a:prstGeom prst="rect">
            <a:avLst/>
          </a:prstGeom>
          <a:noFill/>
        </p:spPr>
        <p:txBody>
          <a:bodyPr wrap="square" numCol="2" rtlCol="0">
            <a:spAutoFit/>
          </a:bodyPr>
          <a:lstStyle/>
          <a:p>
            <a:pPr marL="265113"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Численность населения МО г. Волхов по данным на 1. января 2020 года составляет 44,2 тыс. человек, за последние 10 лет показатель стабильно снижается в среднем на 0,6% ежегодно. В общем, с 2009 года население города сократилось более чем на 13,7%, что значительно превышает показатели сопоставимых городов.</a:t>
            </a:r>
          </a:p>
          <a:p>
            <a:pPr marL="265113"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летний период численность населения на территории муниципального образования увеличивается в среднем на 17 тыс. человек, в большинстве своем это лица, имеющие постоянную регистрацию на территории Санкт-Петербурга. </a:t>
            </a:r>
          </a:p>
          <a:p>
            <a:pPr marL="265113"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Демографическая ситуация на территории муниципального образования демонстрирует стабильное превышение смертности над рождаемостью за последние 10 лет. Общий коэффициент рождаемости в 2019 году составил 8,5 промилле, смертности – 14,5 промилле. Таким образом, наблюдается естественная убыль населения, которая не компенсируется миграционным притоком, показатель естественного прироста в 2019 году отрицателен (-6,5 промилле).</a:t>
            </a:r>
          </a:p>
          <a:p>
            <a:pPr marL="265113"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Однако, нельзя не отметить положительные демографические тенденции, такие как снижение числа умерших  более чем на 40% с 2010 года, стабилизация показателя рождаемости с 2013 года (370 человек), сокращение темпов естественной убыли населения в 2 раза.</a:t>
            </a:r>
          </a:p>
          <a:p>
            <a:pPr marL="265113"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Реализация мер по государственной и социальной поддержке населения (выплата денежных пособий на детей от 3 до 7 лет, субсидии на оплату услуг ЖКХ, налоговые льготы и т.д.) положительно влияет на демографическую ситуацию в городе. </a:t>
            </a:r>
          </a:p>
          <a:p>
            <a:pPr marL="265113"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Половозрастная структура населения демонстрирует движение в сторону гендерной диспропорции: количество женщин в возрастном разрезе значительно превышает количество мужчин. Также наблюдается рост доли населения старше трудоспособного возраста в общей численности населения города, что значительно повышает демографическую нагрузку на трудоспособное население.</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ДИНАМИКА ДЕМОГРАФИЧЕСКИХ ПОКАЗАТЕЛЕЙ</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1.2.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5</a:t>
            </a:fld>
            <a:endParaRPr lang="ru-RU" dirty="0"/>
          </a:p>
        </p:txBody>
      </p:sp>
      <p:sp>
        <p:nvSpPr>
          <p:cNvPr id="11" name="TextBox 10">
            <a:extLst>
              <a:ext uri="{FF2B5EF4-FFF2-40B4-BE49-F238E27FC236}">
                <a16:creationId xmlns="" xmlns:a16="http://schemas.microsoft.com/office/drawing/2014/main" id="{62A17225-66CF-4389-9B77-A4CD21F30061}"/>
              </a:ext>
            </a:extLst>
          </p:cNvPr>
          <p:cNvSpPr txBox="1"/>
          <p:nvPr/>
        </p:nvSpPr>
        <p:spPr>
          <a:xfrm>
            <a:off x="1346172" y="5012679"/>
            <a:ext cx="3571900" cy="268150"/>
          </a:xfrm>
          <a:prstGeom prst="rect">
            <a:avLst/>
          </a:prstGeom>
          <a:noFill/>
        </p:spPr>
        <p:txBody>
          <a:bodyPr wrap="square" rtlCol="0">
            <a:spAutoFit/>
          </a:bodyPr>
          <a:lstStyle/>
          <a:p>
            <a:pPr algn="ctr" defTabSz="1422637" fontAlgn="auto">
              <a:lnSpc>
                <a:spcPts val="1500"/>
              </a:lnSpc>
              <a:spcBef>
                <a:spcPts val="600"/>
              </a:spcBef>
              <a:spcAft>
                <a:spcPts val="0"/>
              </a:spcAft>
            </a:pPr>
            <a:r>
              <a:rPr lang="ru-RU" sz="1100" b="1" kern="0" spc="15" dirty="0">
                <a:solidFill>
                  <a:schemeClr val="tx1">
                    <a:lumMod val="75000"/>
                    <a:lumOff val="25000"/>
                  </a:schemeClr>
                </a:solidFill>
                <a:latin typeface="PF Din Text Comp Pro" pitchFamily="2" charset="0"/>
              </a:rPr>
              <a:t>ПОКАЗАТЕЛИ СОПОСТАВИМЫХ ГОРОДОВ</a:t>
            </a:r>
          </a:p>
        </p:txBody>
      </p:sp>
      <p:graphicFrame>
        <p:nvGraphicFramePr>
          <p:cNvPr id="12" name="Диаграмма 11">
            <a:extLst>
              <a:ext uri="{FF2B5EF4-FFF2-40B4-BE49-F238E27FC236}">
                <a16:creationId xmlns="" xmlns:a16="http://schemas.microsoft.com/office/drawing/2014/main" id="{19BD0BDE-A2D3-4BD2-BF54-14B799009CF4}"/>
              </a:ext>
            </a:extLst>
          </p:cNvPr>
          <p:cNvGraphicFramePr>
            <a:graphicFrameLocks/>
          </p:cNvGraphicFramePr>
          <p:nvPr>
            <p:extLst>
              <p:ext uri="{D42A27DB-BD31-4B8C-83A1-F6EECF244321}">
                <p14:modId xmlns:p14="http://schemas.microsoft.com/office/powerpoint/2010/main" xmlns="" val="1553339108"/>
              </p:ext>
            </p:extLst>
          </p:nvPr>
        </p:nvGraphicFramePr>
        <p:xfrm>
          <a:off x="5634038" y="280169"/>
          <a:ext cx="4860000" cy="185738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3" name="Диаграмма 12">
            <a:extLst>
              <a:ext uri="{FF2B5EF4-FFF2-40B4-BE49-F238E27FC236}">
                <a16:creationId xmlns="" xmlns:a16="http://schemas.microsoft.com/office/drawing/2014/main" id="{97AD6A75-B007-4EF8-9F53-D0D879CE3928}"/>
              </a:ext>
            </a:extLst>
          </p:cNvPr>
          <p:cNvGraphicFramePr>
            <a:graphicFrameLocks/>
          </p:cNvGraphicFramePr>
          <p:nvPr>
            <p:extLst>
              <p:ext uri="{D42A27DB-BD31-4B8C-83A1-F6EECF244321}">
                <p14:modId xmlns:p14="http://schemas.microsoft.com/office/powerpoint/2010/main" xmlns="" val="1372994986"/>
              </p:ext>
            </p:extLst>
          </p:nvPr>
        </p:nvGraphicFramePr>
        <p:xfrm>
          <a:off x="5561014" y="1994681"/>
          <a:ext cx="5038314" cy="126782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4" name="Диаграмма 13">
            <a:extLst>
              <a:ext uri="{FF2B5EF4-FFF2-40B4-BE49-F238E27FC236}">
                <a16:creationId xmlns="" xmlns:a16="http://schemas.microsoft.com/office/drawing/2014/main" id="{F27AFA7E-9648-48E5-9BCB-B8FF29C38D54}"/>
              </a:ext>
            </a:extLst>
          </p:cNvPr>
          <p:cNvGraphicFramePr>
            <a:graphicFrameLocks/>
          </p:cNvGraphicFramePr>
          <p:nvPr>
            <p:extLst>
              <p:ext uri="{D42A27DB-BD31-4B8C-83A1-F6EECF244321}">
                <p14:modId xmlns:p14="http://schemas.microsoft.com/office/powerpoint/2010/main" xmlns="" val="4180125876"/>
              </p:ext>
            </p:extLst>
          </p:nvPr>
        </p:nvGraphicFramePr>
        <p:xfrm>
          <a:off x="5561014" y="3244053"/>
          <a:ext cx="5076000" cy="1071570"/>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16" name="Диаграмма 15">
            <a:extLst>
              <a:ext uri="{FF2B5EF4-FFF2-40B4-BE49-F238E27FC236}">
                <a16:creationId xmlns="" xmlns:a16="http://schemas.microsoft.com/office/drawing/2014/main" id="{E84B527D-9320-436A-A45A-475C0576F07B}"/>
              </a:ext>
            </a:extLst>
          </p:cNvPr>
          <p:cNvGraphicFramePr>
            <a:graphicFrameLocks/>
          </p:cNvGraphicFramePr>
          <p:nvPr>
            <p:extLst>
              <p:ext uri="{D42A27DB-BD31-4B8C-83A1-F6EECF244321}">
                <p14:modId xmlns:p14="http://schemas.microsoft.com/office/powerpoint/2010/main" xmlns="" val="3054162438"/>
              </p:ext>
            </p:extLst>
          </p:nvPr>
        </p:nvGraphicFramePr>
        <p:xfrm>
          <a:off x="5561014" y="4423573"/>
          <a:ext cx="5004000" cy="1359559"/>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18" name="Диаграмма 17">
            <a:extLst>
              <a:ext uri="{FF2B5EF4-FFF2-40B4-BE49-F238E27FC236}">
                <a16:creationId xmlns="" xmlns:a16="http://schemas.microsoft.com/office/drawing/2014/main" id="{56C74B76-9E98-400D-9110-5A06DE75FEBA}"/>
              </a:ext>
            </a:extLst>
          </p:cNvPr>
          <p:cNvGraphicFramePr>
            <a:graphicFrameLocks/>
          </p:cNvGraphicFramePr>
          <p:nvPr>
            <p:extLst>
              <p:ext uri="{D42A27DB-BD31-4B8C-83A1-F6EECF244321}">
                <p14:modId xmlns:p14="http://schemas.microsoft.com/office/powerpoint/2010/main" xmlns="" val="1390605694"/>
              </p:ext>
            </p:extLst>
          </p:nvPr>
        </p:nvGraphicFramePr>
        <p:xfrm>
          <a:off x="5634038" y="5423705"/>
          <a:ext cx="4896000" cy="2137558"/>
        </p:xfrm>
        <a:graphic>
          <a:graphicData uri="http://schemas.openxmlformats.org/drawingml/2006/chart">
            <c:chart xmlns:c="http://schemas.openxmlformats.org/drawingml/2006/chart" xmlns:r="http://schemas.openxmlformats.org/officeDocument/2006/relationships" r:id="rId7"/>
          </a:graphicData>
        </a:graphic>
      </p:graphicFrame>
      <p:graphicFrame>
        <p:nvGraphicFramePr>
          <p:cNvPr id="15" name="Таблица 14"/>
          <p:cNvGraphicFramePr>
            <a:graphicFrameLocks noGrp="1"/>
          </p:cNvGraphicFramePr>
          <p:nvPr/>
        </p:nvGraphicFramePr>
        <p:xfrm>
          <a:off x="346040" y="5269350"/>
          <a:ext cx="5287999" cy="1797429"/>
        </p:xfrm>
        <a:graphic>
          <a:graphicData uri="http://schemas.openxmlformats.org/drawingml/2006/table">
            <a:tbl>
              <a:tblPr>
                <a:tableStyleId>{2D5ABB26-0587-4C30-8999-92F81FD0307C}</a:tableStyleId>
              </a:tblPr>
              <a:tblGrid>
                <a:gridCol w="1788015">
                  <a:extLst>
                    <a:ext uri="{9D8B030D-6E8A-4147-A177-3AD203B41FA5}">
                      <a16:colId xmlns="" xmlns:a16="http://schemas.microsoft.com/office/drawing/2014/main" val="20000"/>
                    </a:ext>
                  </a:extLst>
                </a:gridCol>
                <a:gridCol w="583061">
                  <a:extLst>
                    <a:ext uri="{9D8B030D-6E8A-4147-A177-3AD203B41FA5}">
                      <a16:colId xmlns="" xmlns:a16="http://schemas.microsoft.com/office/drawing/2014/main" val="20001"/>
                    </a:ext>
                  </a:extLst>
                </a:gridCol>
                <a:gridCol w="583061">
                  <a:extLst>
                    <a:ext uri="{9D8B030D-6E8A-4147-A177-3AD203B41FA5}">
                      <a16:colId xmlns="" xmlns:a16="http://schemas.microsoft.com/office/drawing/2014/main" val="20002"/>
                    </a:ext>
                  </a:extLst>
                </a:gridCol>
                <a:gridCol w="583061">
                  <a:extLst>
                    <a:ext uri="{9D8B030D-6E8A-4147-A177-3AD203B41FA5}">
                      <a16:colId xmlns="" xmlns:a16="http://schemas.microsoft.com/office/drawing/2014/main" val="20003"/>
                    </a:ext>
                  </a:extLst>
                </a:gridCol>
                <a:gridCol w="583061">
                  <a:extLst>
                    <a:ext uri="{9D8B030D-6E8A-4147-A177-3AD203B41FA5}">
                      <a16:colId xmlns="" xmlns:a16="http://schemas.microsoft.com/office/drawing/2014/main" val="20004"/>
                    </a:ext>
                  </a:extLst>
                </a:gridCol>
                <a:gridCol w="583061">
                  <a:extLst>
                    <a:ext uri="{9D8B030D-6E8A-4147-A177-3AD203B41FA5}">
                      <a16:colId xmlns="" xmlns:a16="http://schemas.microsoft.com/office/drawing/2014/main" val="20005"/>
                    </a:ext>
                  </a:extLst>
                </a:gridCol>
                <a:gridCol w="584679">
                  <a:extLst>
                    <a:ext uri="{9D8B030D-6E8A-4147-A177-3AD203B41FA5}">
                      <a16:colId xmlns="" xmlns:a16="http://schemas.microsoft.com/office/drawing/2014/main" val="20006"/>
                    </a:ext>
                  </a:extLst>
                </a:gridCol>
              </a:tblGrid>
              <a:tr h="1000132">
                <a:tc>
                  <a:txBody>
                    <a:bodyPr/>
                    <a:lstStyle/>
                    <a:p>
                      <a:endParaRPr lang="ru-RU" sz="1100" dirty="0">
                        <a:latin typeface="PF Din Text Comp Pro" pitchFamily="2" charset="0"/>
                      </a:endParaRPr>
                    </a:p>
                  </a:txBody>
                  <a:tcPr/>
                </a:tc>
                <a:tc>
                  <a:txBody>
                    <a:bodyPr/>
                    <a:lstStyle/>
                    <a:p>
                      <a:pPr marL="0" marR="0" indent="0" algn="l" defTabSz="1005947" rtl="0" eaLnBrk="1" fontAlgn="auto" latinLnBrk="0" hangingPunct="1">
                        <a:lnSpc>
                          <a:spcPts val="1100"/>
                        </a:lnSpc>
                        <a:spcBef>
                          <a:spcPts val="0"/>
                        </a:spcBef>
                        <a:spcAft>
                          <a:spcPts val="0"/>
                        </a:spcAft>
                        <a:buClrTx/>
                        <a:buSzTx/>
                        <a:buFontTx/>
                        <a:buNone/>
                        <a:tabLst/>
                        <a:defRPr/>
                      </a:pPr>
                      <a:r>
                        <a:rPr lang="ru-RU" sz="1100" kern="0" spc="15" dirty="0">
                          <a:solidFill>
                            <a:schemeClr val="tx1">
                              <a:lumMod val="75000"/>
                              <a:lumOff val="25000"/>
                            </a:schemeClr>
                          </a:solidFill>
                          <a:latin typeface="PF Din Text Comp Pro" pitchFamily="2" charset="0"/>
                        </a:rPr>
                        <a:t>Ярославская область / Тутаев </a:t>
                      </a:r>
                      <a:endParaRPr lang="ru-RU" sz="1100" b="1" kern="0" spc="15" dirty="0">
                        <a:solidFill>
                          <a:schemeClr val="tx1">
                            <a:lumMod val="75000"/>
                            <a:lumOff val="25000"/>
                          </a:schemeClr>
                        </a:solidFill>
                        <a:latin typeface="PF Din Text Comp Pro" pitchFamily="2" charset="0"/>
                        <a:cs typeface="Arial" charset="0"/>
                      </a:endParaRPr>
                    </a:p>
                  </a:txBody>
                  <a:tcPr vert="vert270"/>
                </a:tc>
                <a:tc>
                  <a:txBody>
                    <a:bodyPr/>
                    <a:lstStyle/>
                    <a:p>
                      <a:pPr marL="0" marR="0" indent="0" algn="l" defTabSz="1005947" rtl="0" eaLnBrk="1" fontAlgn="auto" latinLnBrk="0" hangingPunct="1">
                        <a:lnSpc>
                          <a:spcPts val="1100"/>
                        </a:lnSpc>
                        <a:spcBef>
                          <a:spcPts val="0"/>
                        </a:spcBef>
                        <a:spcAft>
                          <a:spcPts val="0"/>
                        </a:spcAft>
                        <a:buClrTx/>
                        <a:buSzTx/>
                        <a:buFontTx/>
                        <a:buNone/>
                        <a:tabLst/>
                        <a:defRPr/>
                      </a:pPr>
                      <a:r>
                        <a:rPr lang="ru-RU" sz="1100" kern="0" spc="15" dirty="0">
                          <a:solidFill>
                            <a:schemeClr val="tx1">
                              <a:lumMod val="75000"/>
                              <a:lumOff val="25000"/>
                            </a:schemeClr>
                          </a:solidFill>
                          <a:latin typeface="PF Din Text Comp Pro" pitchFamily="2" charset="0"/>
                        </a:rPr>
                        <a:t>Свердловская область / Алапаевск</a:t>
                      </a:r>
                    </a:p>
                    <a:p>
                      <a:pPr>
                        <a:lnSpc>
                          <a:spcPts val="1100"/>
                        </a:lnSpc>
                      </a:pPr>
                      <a:endParaRPr lang="ru-RU" sz="1100" b="0" kern="0" spc="15" dirty="0">
                        <a:solidFill>
                          <a:schemeClr val="tx1">
                            <a:lumMod val="75000"/>
                            <a:lumOff val="25000"/>
                          </a:schemeClr>
                        </a:solidFill>
                        <a:latin typeface="PF Din Text Comp Pro" pitchFamily="2" charset="0"/>
                        <a:ea typeface="+mn-ea"/>
                        <a:cs typeface="Arial" charset="0"/>
                      </a:endParaRPr>
                    </a:p>
                  </a:txBody>
                  <a:tcPr vert="vert270"/>
                </a:tc>
                <a:tc>
                  <a:txBody>
                    <a:bodyPr/>
                    <a:lstStyle/>
                    <a:p>
                      <a:pPr marL="0" marR="0" indent="0" algn="l" defTabSz="1005947" rtl="0" eaLnBrk="1" fontAlgn="auto" latinLnBrk="0" hangingPunct="1">
                        <a:lnSpc>
                          <a:spcPts val="1100"/>
                        </a:lnSpc>
                        <a:spcBef>
                          <a:spcPts val="0"/>
                        </a:spcBef>
                        <a:spcAft>
                          <a:spcPts val="0"/>
                        </a:spcAft>
                        <a:buClrTx/>
                        <a:buSzTx/>
                        <a:buFontTx/>
                        <a:buNone/>
                        <a:tabLst/>
                        <a:defRPr/>
                      </a:pPr>
                      <a:r>
                        <a:rPr lang="ru-RU" sz="1100" kern="0" spc="15" dirty="0">
                          <a:solidFill>
                            <a:schemeClr val="tx1">
                              <a:lumMod val="75000"/>
                              <a:lumOff val="25000"/>
                            </a:schemeClr>
                          </a:solidFill>
                          <a:latin typeface="PF Din Text Comp Pro" pitchFamily="2" charset="0"/>
                        </a:rPr>
                        <a:t>Свердловская область / Верхняя Салда</a:t>
                      </a:r>
                    </a:p>
                    <a:p>
                      <a:pPr>
                        <a:lnSpc>
                          <a:spcPts val="1100"/>
                        </a:lnSpc>
                      </a:pPr>
                      <a:endParaRPr lang="ru-RU" sz="1100" b="0" kern="0" spc="15" dirty="0">
                        <a:solidFill>
                          <a:schemeClr val="tx1">
                            <a:lumMod val="75000"/>
                            <a:lumOff val="25000"/>
                          </a:schemeClr>
                        </a:solidFill>
                        <a:latin typeface="PF Din Text Comp Pro" pitchFamily="2" charset="0"/>
                        <a:ea typeface="+mn-ea"/>
                        <a:cs typeface="Arial" charset="0"/>
                      </a:endParaRPr>
                    </a:p>
                  </a:txBody>
                  <a:tcPr vert="vert270"/>
                </a:tc>
                <a:tc>
                  <a:txBody>
                    <a:bodyPr/>
                    <a:lstStyle/>
                    <a:p>
                      <a:pPr marL="0" marR="0" indent="0" algn="l" defTabSz="1005947" rtl="0" eaLnBrk="1" fontAlgn="auto" latinLnBrk="0" hangingPunct="1">
                        <a:lnSpc>
                          <a:spcPts val="1100"/>
                        </a:lnSpc>
                        <a:spcBef>
                          <a:spcPts val="0"/>
                        </a:spcBef>
                        <a:spcAft>
                          <a:spcPts val="0"/>
                        </a:spcAft>
                        <a:buClrTx/>
                        <a:buSzTx/>
                        <a:buFontTx/>
                        <a:buNone/>
                        <a:tabLst/>
                        <a:defRPr/>
                      </a:pPr>
                      <a:r>
                        <a:rPr lang="ru-RU" sz="1100" kern="0" spc="15" dirty="0">
                          <a:solidFill>
                            <a:schemeClr val="tx1">
                              <a:lumMod val="75000"/>
                              <a:lumOff val="25000"/>
                            </a:schemeClr>
                          </a:solidFill>
                          <a:latin typeface="PF Din Text Comp Pro" pitchFamily="2" charset="0"/>
                        </a:rPr>
                        <a:t>Новгородская область / Боровичи </a:t>
                      </a:r>
                    </a:p>
                    <a:p>
                      <a:pPr>
                        <a:lnSpc>
                          <a:spcPts val="1100"/>
                        </a:lnSpc>
                      </a:pPr>
                      <a:endParaRPr lang="ru-RU" sz="1100" b="0" kern="0" spc="15" dirty="0">
                        <a:solidFill>
                          <a:schemeClr val="tx1">
                            <a:lumMod val="75000"/>
                            <a:lumOff val="25000"/>
                          </a:schemeClr>
                        </a:solidFill>
                        <a:latin typeface="PF Din Text Comp Pro" pitchFamily="2" charset="0"/>
                        <a:ea typeface="+mn-ea"/>
                        <a:cs typeface="Arial" charset="0"/>
                      </a:endParaRPr>
                    </a:p>
                  </a:txBody>
                  <a:tcPr vert="vert270"/>
                </a:tc>
                <a:tc>
                  <a:txBody>
                    <a:bodyPr/>
                    <a:lstStyle/>
                    <a:p>
                      <a:pPr marL="0" marR="0" indent="0" algn="l" defTabSz="1005947" rtl="0" eaLnBrk="1" fontAlgn="auto" latinLnBrk="0" hangingPunct="1">
                        <a:lnSpc>
                          <a:spcPts val="1100"/>
                        </a:lnSpc>
                        <a:spcBef>
                          <a:spcPts val="0"/>
                        </a:spcBef>
                        <a:spcAft>
                          <a:spcPts val="0"/>
                        </a:spcAft>
                        <a:buClrTx/>
                        <a:buSzTx/>
                        <a:buFontTx/>
                        <a:buNone/>
                        <a:tabLst/>
                        <a:defRPr/>
                      </a:pPr>
                      <a:r>
                        <a:rPr lang="ru-RU" sz="1100" kern="0" spc="15" dirty="0">
                          <a:solidFill>
                            <a:schemeClr val="tx1">
                              <a:lumMod val="75000"/>
                              <a:lumOff val="25000"/>
                            </a:schemeClr>
                          </a:solidFill>
                          <a:latin typeface="PF Din Text Comp Pro" pitchFamily="2" charset="0"/>
                        </a:rPr>
                        <a:t>Нижегородская область / Выкса</a:t>
                      </a:r>
                    </a:p>
                    <a:p>
                      <a:pPr>
                        <a:lnSpc>
                          <a:spcPts val="1100"/>
                        </a:lnSpc>
                      </a:pPr>
                      <a:endParaRPr lang="ru-RU" sz="1100" b="0" kern="0" spc="15" dirty="0">
                        <a:solidFill>
                          <a:schemeClr val="tx1">
                            <a:lumMod val="75000"/>
                            <a:lumOff val="25000"/>
                          </a:schemeClr>
                        </a:solidFill>
                        <a:latin typeface="PF Din Text Comp Pro" pitchFamily="2" charset="0"/>
                        <a:ea typeface="+mn-ea"/>
                        <a:cs typeface="Arial" charset="0"/>
                      </a:endParaRPr>
                    </a:p>
                  </a:txBody>
                  <a:tcPr vert="vert270"/>
                </a:tc>
                <a:tc>
                  <a:txBody>
                    <a:bodyPr/>
                    <a:lstStyle/>
                    <a:p>
                      <a:pPr marL="0" marR="0" indent="0" algn="l" defTabSz="1005947" rtl="0" eaLnBrk="1" fontAlgn="auto" latinLnBrk="0" hangingPunct="1">
                        <a:lnSpc>
                          <a:spcPts val="1100"/>
                        </a:lnSpc>
                        <a:spcBef>
                          <a:spcPts val="0"/>
                        </a:spcBef>
                        <a:spcAft>
                          <a:spcPts val="0"/>
                        </a:spcAft>
                        <a:buClrTx/>
                        <a:buSzTx/>
                        <a:buFontTx/>
                        <a:buNone/>
                        <a:tabLst/>
                        <a:defRPr/>
                      </a:pPr>
                      <a:r>
                        <a:rPr lang="ru-RU" sz="1100" kern="0" spc="15" dirty="0">
                          <a:solidFill>
                            <a:schemeClr val="tx1">
                              <a:lumMod val="75000"/>
                              <a:lumOff val="25000"/>
                            </a:schemeClr>
                          </a:solidFill>
                          <a:latin typeface="PF Din Text Comp Pro" pitchFamily="2" charset="0"/>
                        </a:rPr>
                        <a:t>Ханты-Мансийский АО / Нягань  </a:t>
                      </a:r>
                    </a:p>
                    <a:p>
                      <a:pPr>
                        <a:lnSpc>
                          <a:spcPts val="1100"/>
                        </a:lnSpc>
                      </a:pPr>
                      <a:endParaRPr lang="ru-RU" sz="1100" b="0" kern="0" spc="15" dirty="0">
                        <a:solidFill>
                          <a:schemeClr val="tx1">
                            <a:lumMod val="75000"/>
                            <a:lumOff val="25000"/>
                          </a:schemeClr>
                        </a:solidFill>
                        <a:latin typeface="PF Din Text Comp Pro" pitchFamily="2" charset="0"/>
                        <a:ea typeface="+mn-ea"/>
                        <a:cs typeface="Arial" charset="0"/>
                      </a:endParaRPr>
                    </a:p>
                  </a:txBody>
                  <a:tcPr vert="vert270"/>
                </a:tc>
                <a:extLst>
                  <a:ext uri="{0D108BD9-81ED-4DB2-BD59-A6C34878D82A}">
                    <a16:rowId xmlns="" xmlns:a16="http://schemas.microsoft.com/office/drawing/2014/main" val="10000"/>
                  </a:ext>
                </a:extLst>
              </a:tr>
              <a:tr h="240332">
                <a:tc>
                  <a:txBody>
                    <a:bodyPr/>
                    <a:lstStyle/>
                    <a:p>
                      <a:r>
                        <a:rPr lang="ru-RU" sz="1100" dirty="0">
                          <a:solidFill>
                            <a:schemeClr val="tx1">
                              <a:lumMod val="75000"/>
                              <a:lumOff val="25000"/>
                            </a:schemeClr>
                          </a:solidFill>
                          <a:latin typeface="PF Din Text Comp Pro" pitchFamily="2" charset="0"/>
                        </a:rPr>
                        <a:t>Численность</a:t>
                      </a:r>
                      <a:r>
                        <a:rPr lang="ru-RU" sz="1100" baseline="0" dirty="0">
                          <a:solidFill>
                            <a:schemeClr val="tx1">
                              <a:lumMod val="75000"/>
                              <a:lumOff val="25000"/>
                            </a:schemeClr>
                          </a:solidFill>
                          <a:latin typeface="PF Din Text Comp Pro" pitchFamily="2" charset="0"/>
                        </a:rPr>
                        <a:t> населения, тыс.чел.</a:t>
                      </a:r>
                      <a:endParaRPr lang="ru-RU" sz="1100" dirty="0">
                        <a:solidFill>
                          <a:schemeClr val="tx1">
                            <a:lumMod val="75000"/>
                            <a:lumOff val="25000"/>
                          </a:schemeClr>
                        </a:solidFill>
                        <a:latin typeface="PF Din Text Comp Pro" pitchFamily="2" charset="0"/>
                      </a:endParaRPr>
                    </a:p>
                  </a:txBody>
                  <a:tcPr/>
                </a:tc>
                <a:tc>
                  <a:txBody>
                    <a:bodyPr/>
                    <a:lstStyle/>
                    <a:p>
                      <a:r>
                        <a:rPr lang="ru-RU" sz="1100" kern="0" spc="15" dirty="0">
                          <a:solidFill>
                            <a:schemeClr val="tx1">
                              <a:lumMod val="75000"/>
                              <a:lumOff val="25000"/>
                            </a:schemeClr>
                          </a:solidFill>
                          <a:latin typeface="PF Din Text Comp Pro" pitchFamily="2" charset="0"/>
                        </a:rPr>
                        <a:t>39,8</a:t>
                      </a:r>
                      <a:endParaRPr lang="ru-RU" sz="1100" dirty="0">
                        <a:solidFill>
                          <a:schemeClr val="tx1">
                            <a:lumMod val="75000"/>
                            <a:lumOff val="25000"/>
                          </a:schemeClr>
                        </a:solidFill>
                        <a:latin typeface="PF Din Text Comp Pro" pitchFamily="2" charset="0"/>
                      </a:endParaRPr>
                    </a:p>
                  </a:txBody>
                  <a:tcPr/>
                </a:tc>
                <a:tc>
                  <a:txBody>
                    <a:bodyPr/>
                    <a:lstStyle/>
                    <a:p>
                      <a:r>
                        <a:rPr lang="ru-RU" sz="1100" kern="0" spc="15" dirty="0">
                          <a:solidFill>
                            <a:schemeClr val="tx1">
                              <a:lumMod val="75000"/>
                              <a:lumOff val="25000"/>
                            </a:schemeClr>
                          </a:solidFill>
                          <a:latin typeface="PF Din Text Comp Pro" pitchFamily="2" charset="0"/>
                        </a:rPr>
                        <a:t>37,1</a:t>
                      </a:r>
                      <a:endParaRPr lang="ru-RU" sz="1100" dirty="0">
                        <a:solidFill>
                          <a:schemeClr val="tx1">
                            <a:lumMod val="75000"/>
                            <a:lumOff val="25000"/>
                          </a:schemeClr>
                        </a:solidFill>
                        <a:latin typeface="PF Din Text Comp Pro" pitchFamily="2" charset="0"/>
                      </a:endParaRPr>
                    </a:p>
                  </a:txBody>
                  <a:tcPr/>
                </a:tc>
                <a:tc>
                  <a:txBody>
                    <a:bodyPr/>
                    <a:lstStyle/>
                    <a:p>
                      <a:r>
                        <a:rPr lang="ru-RU" sz="1100" kern="0" spc="15" dirty="0">
                          <a:solidFill>
                            <a:schemeClr val="tx1">
                              <a:lumMod val="75000"/>
                              <a:lumOff val="25000"/>
                            </a:schemeClr>
                          </a:solidFill>
                          <a:latin typeface="PF Din Text Comp Pro" pitchFamily="2" charset="0"/>
                        </a:rPr>
                        <a:t>41,2</a:t>
                      </a:r>
                      <a:endParaRPr lang="ru-RU" sz="1100" dirty="0">
                        <a:solidFill>
                          <a:schemeClr val="tx1">
                            <a:lumMod val="75000"/>
                            <a:lumOff val="25000"/>
                          </a:schemeClr>
                        </a:solidFill>
                        <a:latin typeface="PF Din Text Comp Pro" pitchFamily="2" charset="0"/>
                      </a:endParaRPr>
                    </a:p>
                  </a:txBody>
                  <a:tcPr/>
                </a:tc>
                <a:tc>
                  <a:txBody>
                    <a:bodyPr/>
                    <a:lstStyle/>
                    <a:p>
                      <a:r>
                        <a:rPr lang="ru-RU" sz="1100" kern="0" spc="15" dirty="0">
                          <a:solidFill>
                            <a:schemeClr val="tx1">
                              <a:lumMod val="75000"/>
                              <a:lumOff val="25000"/>
                            </a:schemeClr>
                          </a:solidFill>
                          <a:latin typeface="PF Din Text Comp Pro" pitchFamily="2" charset="0"/>
                        </a:rPr>
                        <a:t>49,0</a:t>
                      </a:r>
                      <a:endParaRPr lang="ru-RU" sz="1100" dirty="0">
                        <a:solidFill>
                          <a:schemeClr val="tx1">
                            <a:lumMod val="75000"/>
                            <a:lumOff val="25000"/>
                          </a:schemeClr>
                        </a:solidFill>
                        <a:latin typeface="PF Din Text Comp Pro" pitchFamily="2" charset="0"/>
                      </a:endParaRPr>
                    </a:p>
                  </a:txBody>
                  <a:tcPr/>
                </a:tc>
                <a:tc>
                  <a:txBody>
                    <a:bodyPr/>
                    <a:lstStyle/>
                    <a:p>
                      <a:r>
                        <a:rPr lang="ru-RU" sz="1100" kern="0" spc="15" dirty="0">
                          <a:solidFill>
                            <a:schemeClr val="tx1">
                              <a:lumMod val="75000"/>
                              <a:lumOff val="25000"/>
                            </a:schemeClr>
                          </a:solidFill>
                          <a:latin typeface="PF Din Text Comp Pro" pitchFamily="2" charset="0"/>
                        </a:rPr>
                        <a:t>53,0</a:t>
                      </a:r>
                      <a:endParaRPr lang="ru-RU" sz="1100" dirty="0">
                        <a:solidFill>
                          <a:schemeClr val="tx1">
                            <a:lumMod val="75000"/>
                            <a:lumOff val="25000"/>
                          </a:schemeClr>
                        </a:solidFill>
                        <a:latin typeface="PF Din Text Comp Pro" pitchFamily="2" charset="0"/>
                      </a:endParaRPr>
                    </a:p>
                  </a:txBody>
                  <a:tcPr/>
                </a:tc>
                <a:tc>
                  <a:txBody>
                    <a:bodyPr/>
                    <a:lstStyle/>
                    <a:p>
                      <a:r>
                        <a:rPr lang="ru-RU" sz="1100" kern="0" spc="15" dirty="0">
                          <a:solidFill>
                            <a:schemeClr val="tx1">
                              <a:lumMod val="75000"/>
                              <a:lumOff val="25000"/>
                            </a:schemeClr>
                          </a:solidFill>
                          <a:latin typeface="PF Din Text Comp Pro" pitchFamily="2" charset="0"/>
                        </a:rPr>
                        <a:t>58,5</a:t>
                      </a:r>
                      <a:endParaRPr lang="ru-RU" sz="1100" dirty="0">
                        <a:solidFill>
                          <a:schemeClr val="tx1">
                            <a:lumMod val="75000"/>
                            <a:lumOff val="25000"/>
                          </a:schemeClr>
                        </a:solidFill>
                        <a:latin typeface="PF Din Text Comp Pro" pitchFamily="2" charset="0"/>
                      </a:endParaRPr>
                    </a:p>
                  </a:txBody>
                  <a:tcPr/>
                </a:tc>
                <a:extLst>
                  <a:ext uri="{0D108BD9-81ED-4DB2-BD59-A6C34878D82A}">
                    <a16:rowId xmlns="" xmlns:a16="http://schemas.microsoft.com/office/drawing/2014/main" val="10001"/>
                  </a:ext>
                </a:extLst>
              </a:tr>
              <a:tr h="279137">
                <a:tc>
                  <a:txBody>
                    <a:bodyPr/>
                    <a:lstStyle/>
                    <a:p>
                      <a:r>
                        <a:rPr lang="ru-RU" sz="1100" dirty="0">
                          <a:solidFill>
                            <a:schemeClr val="tx1">
                              <a:lumMod val="75000"/>
                              <a:lumOff val="25000"/>
                            </a:schemeClr>
                          </a:solidFill>
                          <a:latin typeface="PF Din Text Comp Pro" pitchFamily="2" charset="0"/>
                        </a:rPr>
                        <a:t>Потеря населения на 10 лет</a:t>
                      </a:r>
                    </a:p>
                  </a:txBody>
                  <a:tcPr/>
                </a:tc>
                <a:tc>
                  <a:txBody>
                    <a:bodyPr/>
                    <a:lstStyle/>
                    <a:p>
                      <a:r>
                        <a:rPr lang="ru-RU" sz="1100" kern="0" spc="15" dirty="0">
                          <a:solidFill>
                            <a:schemeClr val="tx1">
                              <a:lumMod val="75000"/>
                              <a:lumOff val="25000"/>
                            </a:schemeClr>
                          </a:solidFill>
                          <a:latin typeface="PF Din Text Comp Pro" pitchFamily="2" charset="0"/>
                        </a:rPr>
                        <a:t>2,9% </a:t>
                      </a:r>
                      <a:endParaRPr lang="ru-RU" sz="1100" dirty="0">
                        <a:solidFill>
                          <a:schemeClr val="tx1">
                            <a:lumMod val="75000"/>
                            <a:lumOff val="25000"/>
                          </a:schemeClr>
                        </a:solidFill>
                        <a:latin typeface="PF Din Text Comp Pro" pitchFamily="2" charset="0"/>
                      </a:endParaRPr>
                    </a:p>
                  </a:txBody>
                  <a:tcPr/>
                </a:tc>
                <a:tc>
                  <a:txBody>
                    <a:bodyPr/>
                    <a:lstStyle/>
                    <a:p>
                      <a:r>
                        <a:rPr lang="ru-RU" sz="1100" kern="0" spc="15" dirty="0">
                          <a:solidFill>
                            <a:schemeClr val="tx1">
                              <a:lumMod val="75000"/>
                              <a:lumOff val="25000"/>
                            </a:schemeClr>
                          </a:solidFill>
                          <a:latin typeface="PF Din Text Comp Pro" pitchFamily="2" charset="0"/>
                        </a:rPr>
                        <a:t>2,8% </a:t>
                      </a:r>
                      <a:endParaRPr lang="ru-RU" sz="1100" dirty="0">
                        <a:solidFill>
                          <a:schemeClr val="tx1">
                            <a:lumMod val="75000"/>
                            <a:lumOff val="25000"/>
                          </a:schemeClr>
                        </a:solidFill>
                        <a:latin typeface="PF Din Text Comp Pro" pitchFamily="2" charset="0"/>
                      </a:endParaRPr>
                    </a:p>
                  </a:txBody>
                  <a:tcPr/>
                </a:tc>
                <a:tc>
                  <a:txBody>
                    <a:bodyPr/>
                    <a:lstStyle/>
                    <a:p>
                      <a:r>
                        <a:rPr lang="ru-RU" sz="1100" kern="0" spc="15" dirty="0">
                          <a:solidFill>
                            <a:schemeClr val="tx1">
                              <a:lumMod val="75000"/>
                              <a:lumOff val="25000"/>
                            </a:schemeClr>
                          </a:solidFill>
                          <a:latin typeface="PF Din Text Comp Pro" pitchFamily="2" charset="0"/>
                        </a:rPr>
                        <a:t>12%</a:t>
                      </a:r>
                      <a:endParaRPr lang="ru-RU" sz="1100" dirty="0">
                        <a:solidFill>
                          <a:schemeClr val="tx1">
                            <a:lumMod val="75000"/>
                            <a:lumOff val="25000"/>
                          </a:schemeClr>
                        </a:solidFill>
                        <a:latin typeface="PF Din Text Comp Pro" pitchFamily="2" charset="0"/>
                      </a:endParaRPr>
                    </a:p>
                  </a:txBody>
                  <a:tcPr/>
                </a:tc>
                <a:tc>
                  <a:txBody>
                    <a:bodyPr/>
                    <a:lstStyle/>
                    <a:p>
                      <a:r>
                        <a:rPr lang="ru-RU" sz="1100" kern="0" spc="15" dirty="0">
                          <a:solidFill>
                            <a:schemeClr val="tx1">
                              <a:lumMod val="75000"/>
                              <a:lumOff val="25000"/>
                            </a:schemeClr>
                          </a:solidFill>
                          <a:latin typeface="PF Din Text Comp Pro" pitchFamily="2" charset="0"/>
                        </a:rPr>
                        <a:t>9,8%</a:t>
                      </a:r>
                      <a:endParaRPr lang="ru-RU" sz="1100" dirty="0">
                        <a:solidFill>
                          <a:schemeClr val="tx1">
                            <a:lumMod val="75000"/>
                            <a:lumOff val="25000"/>
                          </a:schemeClr>
                        </a:solidFill>
                        <a:latin typeface="PF Din Text Comp Pro" pitchFamily="2" charset="0"/>
                      </a:endParaRPr>
                    </a:p>
                  </a:txBody>
                  <a:tcPr/>
                </a:tc>
                <a:tc>
                  <a:txBody>
                    <a:bodyPr/>
                    <a:lstStyle/>
                    <a:p>
                      <a:r>
                        <a:rPr lang="ru-RU" sz="1100" kern="0" spc="15" dirty="0">
                          <a:solidFill>
                            <a:schemeClr val="tx1">
                              <a:lumMod val="75000"/>
                              <a:lumOff val="25000"/>
                            </a:schemeClr>
                          </a:solidFill>
                          <a:latin typeface="PF Din Text Comp Pro" pitchFamily="2" charset="0"/>
                        </a:rPr>
                        <a:t>5,8%</a:t>
                      </a:r>
                      <a:endParaRPr lang="ru-RU" sz="1100" dirty="0">
                        <a:solidFill>
                          <a:schemeClr val="tx1">
                            <a:lumMod val="75000"/>
                            <a:lumOff val="25000"/>
                          </a:schemeClr>
                        </a:solidFill>
                        <a:latin typeface="PF Din Text Comp Pro" pitchFamily="2" charset="0"/>
                      </a:endParaRPr>
                    </a:p>
                  </a:txBody>
                  <a:tcPr/>
                </a:tc>
                <a:tc>
                  <a:txBody>
                    <a:bodyPr/>
                    <a:lstStyle/>
                    <a:p>
                      <a:r>
                        <a:rPr lang="ru-RU" sz="1100" kern="0" spc="15" dirty="0">
                          <a:solidFill>
                            <a:schemeClr val="tx1">
                              <a:lumMod val="75000"/>
                              <a:lumOff val="25000"/>
                            </a:schemeClr>
                          </a:solidFill>
                          <a:latin typeface="PF Din Text Comp Pro" pitchFamily="2" charset="0"/>
                        </a:rPr>
                        <a:t>6,3%</a:t>
                      </a:r>
                      <a:endParaRPr lang="ru-RU" sz="1100" dirty="0">
                        <a:solidFill>
                          <a:schemeClr val="tx1">
                            <a:lumMod val="75000"/>
                            <a:lumOff val="25000"/>
                          </a:schemeClr>
                        </a:solidFill>
                        <a:latin typeface="PF Din Text Comp Pro" pitchFamily="2" charset="0"/>
                      </a:endParaRPr>
                    </a:p>
                  </a:txBody>
                  <a:tcPr/>
                </a:tc>
                <a:extLst>
                  <a:ext uri="{0D108BD9-81ED-4DB2-BD59-A6C34878D82A}">
                    <a16:rowId xmlns="" xmlns:a16="http://schemas.microsoft.com/office/drawing/2014/main" val="10002"/>
                  </a:ext>
                </a:extLst>
              </a:tr>
              <a:tr h="240332">
                <a:tc>
                  <a:txBody>
                    <a:bodyPr/>
                    <a:lstStyle/>
                    <a:p>
                      <a:r>
                        <a:rPr lang="ru-RU" sz="1100" dirty="0" err="1">
                          <a:solidFill>
                            <a:schemeClr val="tx1">
                              <a:lumMod val="75000"/>
                              <a:lumOff val="25000"/>
                            </a:schemeClr>
                          </a:solidFill>
                          <a:latin typeface="PF Din Text Comp Pro" pitchFamily="2" charset="0"/>
                        </a:rPr>
                        <a:t>Коэф</a:t>
                      </a:r>
                      <a:r>
                        <a:rPr lang="ru-RU" sz="1100" dirty="0">
                          <a:solidFill>
                            <a:schemeClr val="tx1">
                              <a:lumMod val="75000"/>
                              <a:lumOff val="25000"/>
                            </a:schemeClr>
                          </a:solidFill>
                          <a:latin typeface="PF Din Text Comp Pro" pitchFamily="2" charset="0"/>
                        </a:rPr>
                        <a:t>. естественной</a:t>
                      </a:r>
                      <a:r>
                        <a:rPr lang="ru-RU" sz="1100" baseline="0" dirty="0">
                          <a:solidFill>
                            <a:schemeClr val="tx1">
                              <a:lumMod val="75000"/>
                              <a:lumOff val="25000"/>
                            </a:schemeClr>
                          </a:solidFill>
                          <a:latin typeface="PF Din Text Comp Pro" pitchFamily="2" charset="0"/>
                        </a:rPr>
                        <a:t> убыли</a:t>
                      </a:r>
                      <a:endParaRPr lang="ru-RU" sz="1100" dirty="0">
                        <a:solidFill>
                          <a:schemeClr val="tx1">
                            <a:lumMod val="75000"/>
                            <a:lumOff val="25000"/>
                          </a:schemeClr>
                        </a:solidFill>
                        <a:latin typeface="PF Din Text Comp Pro" pitchFamily="2" charset="0"/>
                      </a:endParaRPr>
                    </a:p>
                  </a:txBody>
                  <a:tcPr/>
                </a:tc>
                <a:tc>
                  <a:txBody>
                    <a:bodyPr/>
                    <a:lstStyle/>
                    <a:p>
                      <a:r>
                        <a:rPr lang="ru-RU" sz="1100" kern="0" spc="15" dirty="0">
                          <a:solidFill>
                            <a:schemeClr val="tx1">
                              <a:lumMod val="75000"/>
                              <a:lumOff val="25000"/>
                            </a:schemeClr>
                          </a:solidFill>
                          <a:latin typeface="PF Din Text Comp Pro" pitchFamily="2" charset="0"/>
                        </a:rPr>
                        <a:t>2,6%о</a:t>
                      </a:r>
                      <a:endParaRPr lang="ru-RU" sz="1100" dirty="0">
                        <a:solidFill>
                          <a:schemeClr val="tx1">
                            <a:lumMod val="75000"/>
                            <a:lumOff val="25000"/>
                          </a:schemeClr>
                        </a:solidFill>
                        <a:latin typeface="PF Din Text Comp Pro" pitchFamily="2" charset="0"/>
                      </a:endParaRPr>
                    </a:p>
                  </a:txBody>
                  <a:tcPr/>
                </a:tc>
                <a:tc>
                  <a:txBody>
                    <a:bodyPr/>
                    <a:lstStyle/>
                    <a:p>
                      <a:r>
                        <a:rPr lang="ru-RU" sz="1100" kern="0" spc="15" dirty="0">
                          <a:solidFill>
                            <a:schemeClr val="tx1">
                              <a:lumMod val="75000"/>
                              <a:lumOff val="25000"/>
                            </a:schemeClr>
                          </a:solidFill>
                          <a:latin typeface="PF Din Text Comp Pro" pitchFamily="2" charset="0"/>
                        </a:rPr>
                        <a:t>3,4%о</a:t>
                      </a:r>
                      <a:endParaRPr lang="ru-RU" sz="1100" dirty="0">
                        <a:solidFill>
                          <a:schemeClr val="tx1">
                            <a:lumMod val="75000"/>
                            <a:lumOff val="25000"/>
                          </a:schemeClr>
                        </a:solidFill>
                        <a:latin typeface="PF Din Text Comp Pro" pitchFamily="2" charset="0"/>
                      </a:endParaRPr>
                    </a:p>
                  </a:txBody>
                  <a:tcPr/>
                </a:tc>
                <a:tc>
                  <a:txBody>
                    <a:bodyPr/>
                    <a:lstStyle/>
                    <a:p>
                      <a:r>
                        <a:rPr lang="ru-RU" sz="1100" kern="0" spc="15" dirty="0">
                          <a:solidFill>
                            <a:schemeClr val="tx1">
                              <a:lumMod val="75000"/>
                              <a:lumOff val="25000"/>
                            </a:schemeClr>
                          </a:solidFill>
                          <a:latin typeface="PF Din Text Comp Pro" pitchFamily="2" charset="0"/>
                        </a:rPr>
                        <a:t>6,8 %о</a:t>
                      </a:r>
                      <a:endParaRPr lang="ru-RU" sz="1100" dirty="0">
                        <a:solidFill>
                          <a:schemeClr val="tx1">
                            <a:lumMod val="75000"/>
                            <a:lumOff val="25000"/>
                          </a:schemeClr>
                        </a:solidFill>
                        <a:latin typeface="PF Din Text Comp Pro" pitchFamily="2" charset="0"/>
                      </a:endParaRPr>
                    </a:p>
                  </a:txBody>
                  <a:tcPr/>
                </a:tc>
                <a:tc>
                  <a:txBody>
                    <a:bodyPr/>
                    <a:lstStyle/>
                    <a:p>
                      <a:r>
                        <a:rPr lang="ru-RU" sz="1100" kern="0" spc="15" dirty="0">
                          <a:solidFill>
                            <a:schemeClr val="tx1">
                              <a:lumMod val="75000"/>
                              <a:lumOff val="25000"/>
                            </a:schemeClr>
                          </a:solidFill>
                          <a:latin typeface="PF Din Text Comp Pro" pitchFamily="2" charset="0"/>
                        </a:rPr>
                        <a:t>8,6%о</a:t>
                      </a:r>
                      <a:endParaRPr lang="ru-RU" sz="1100" dirty="0">
                        <a:solidFill>
                          <a:schemeClr val="tx1">
                            <a:lumMod val="75000"/>
                            <a:lumOff val="25000"/>
                          </a:schemeClr>
                        </a:solidFill>
                        <a:latin typeface="PF Din Text Comp Pro" pitchFamily="2" charset="0"/>
                      </a:endParaRPr>
                    </a:p>
                  </a:txBody>
                  <a:tcPr/>
                </a:tc>
                <a:tc>
                  <a:txBody>
                    <a:bodyPr/>
                    <a:lstStyle/>
                    <a:p>
                      <a:r>
                        <a:rPr lang="ru-RU" sz="1100" kern="0" spc="15" dirty="0">
                          <a:solidFill>
                            <a:schemeClr val="tx1">
                              <a:lumMod val="75000"/>
                              <a:lumOff val="25000"/>
                            </a:schemeClr>
                          </a:solidFill>
                          <a:latin typeface="PF Din Text Comp Pro" pitchFamily="2" charset="0"/>
                        </a:rPr>
                        <a:t>4,1%о</a:t>
                      </a:r>
                      <a:endParaRPr lang="ru-RU" sz="1100" dirty="0">
                        <a:solidFill>
                          <a:schemeClr val="tx1">
                            <a:lumMod val="75000"/>
                            <a:lumOff val="25000"/>
                          </a:schemeClr>
                        </a:solidFill>
                        <a:latin typeface="PF Din Text Comp Pro" pitchFamily="2" charset="0"/>
                      </a:endParaRPr>
                    </a:p>
                  </a:txBody>
                  <a:tcPr/>
                </a:tc>
                <a:tc>
                  <a:txBody>
                    <a:bodyPr/>
                    <a:lstStyle/>
                    <a:p>
                      <a:r>
                        <a:rPr lang="ru-RU" sz="1100" kern="0" spc="15" dirty="0">
                          <a:solidFill>
                            <a:schemeClr val="tx1">
                              <a:lumMod val="75000"/>
                              <a:lumOff val="25000"/>
                            </a:schemeClr>
                          </a:solidFill>
                          <a:latin typeface="PF Din Text Comp Pro" pitchFamily="2" charset="0"/>
                        </a:rPr>
                        <a:t>5,1%о</a:t>
                      </a:r>
                      <a:endParaRPr lang="ru-RU" sz="1100" dirty="0">
                        <a:solidFill>
                          <a:schemeClr val="tx1">
                            <a:lumMod val="75000"/>
                            <a:lumOff val="25000"/>
                          </a:schemeClr>
                        </a:solidFill>
                        <a:latin typeface="PF Din Text Comp Pro" pitchFamily="2" charset="0"/>
                      </a:endParaRPr>
                    </a:p>
                  </a:txBody>
                  <a:tcPr/>
                </a:tc>
                <a:extLst>
                  <a:ext uri="{0D108BD9-81ED-4DB2-BD59-A6C34878D82A}">
                    <a16:rowId xmlns="" xmlns:a16="http://schemas.microsoft.com/office/drawing/2014/main" val="10003"/>
                  </a:ext>
                </a:extLst>
              </a:tr>
            </a:tbl>
          </a:graphicData>
        </a:graphic>
      </p:graphicFrame>
    </p:spTree>
    <p:extLst>
      <p:ext uri="{BB962C8B-B14F-4D97-AF65-F5344CB8AC3E}">
        <p14:creationId xmlns:p14="http://schemas.microsoft.com/office/powerpoint/2010/main" xmlns="" val="21926225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9999" y="576000"/>
            <a:ext cx="5364000" cy="367793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Миграционные процессы на территории муниципального образования демонстрируют стабильный рост численности выбывающих, одновременно со стабилизацией численности въезжающих на территорию города.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Основная доля покидающих город – лица трудоспособного возраста, что оказывает крайне негативное влияние на возрастную структуру населения, повышая демографическую нагрузку. В возрастной структуре сальдо миграции за 2015 – 2019 годы на лица трудоспособного возраста приходится более 80%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2019 в первые за 6 лет на территории МО город Волхов был зарегистрирован положительный миграционный прирост (на 37 человек въехало больше чем выехало). Крайний раз показатель был положительным в 2013 году.  В сравнении с сопоставимыми городами показатели миграционного прироста МО город Волхов значительно проигрывают.</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Гендерные пропорции миграционного прироста остаются относительно стабильными в динамике, однако в числе выезжающих с территории МО город Волхов на протяжении последних 5 лет заметно вырос процент женского населения.</a:t>
            </a:r>
            <a:endParaRPr lang="en-US"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Наибольшая доля населения, покидающего МО город Волхов остается в пределах России (межрегиональная миграция), в 2019 году более 95% выехавшего населения осталось на территории страны.</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 стабилизацию миграционных показателей, в том числе на удержание молодого населения направлен ряд муниципальных программ, реализующихся на территории муниципального образования:</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en-US" sz="1100" kern="0" spc="15" dirty="0">
              <a:solidFill>
                <a:schemeClr val="tx1">
                  <a:lumMod val="75000"/>
                  <a:lumOff val="25000"/>
                </a:schemeClr>
              </a:solidFill>
              <a:latin typeface="PF Din Text Comp Pro Light" panose="02000000000000000000" pitchFamily="2" charset="0"/>
            </a:endParaRP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ДИНАМИКА МИГРАЦИОННЫХ ПОКАЗАТЕЛЕЙ</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1.3.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6</a:t>
            </a:fld>
            <a:endParaRPr lang="ru-RU" dirty="0"/>
          </a:p>
        </p:txBody>
      </p:sp>
      <p:graphicFrame>
        <p:nvGraphicFramePr>
          <p:cNvPr id="13" name="Таблица 3">
            <a:extLst>
              <a:ext uri="{FF2B5EF4-FFF2-40B4-BE49-F238E27FC236}">
                <a16:creationId xmlns="" xmlns:a16="http://schemas.microsoft.com/office/drawing/2014/main" id="{AB6AE775-7A73-48FC-87B0-FC98792BAF71}"/>
              </a:ext>
            </a:extLst>
          </p:cNvPr>
          <p:cNvGraphicFramePr>
            <a:graphicFrameLocks noGrp="1"/>
          </p:cNvGraphicFramePr>
          <p:nvPr>
            <p:extLst>
              <p:ext uri="{D42A27DB-BD31-4B8C-83A1-F6EECF244321}">
                <p14:modId xmlns:p14="http://schemas.microsoft.com/office/powerpoint/2010/main" xmlns="" val="4104023944"/>
              </p:ext>
            </p:extLst>
          </p:nvPr>
        </p:nvGraphicFramePr>
        <p:xfrm>
          <a:off x="450848" y="3916516"/>
          <a:ext cx="5183189" cy="2221569"/>
        </p:xfrm>
        <a:graphic>
          <a:graphicData uri="http://schemas.openxmlformats.org/drawingml/2006/table">
            <a:tbl>
              <a:tblPr firstRow="1" bandRow="1">
                <a:tableStyleId>{2D5ABB26-0587-4C30-8999-92F81FD0307C}</a:tableStyleId>
              </a:tblPr>
              <a:tblGrid>
                <a:gridCol w="1252514">
                  <a:extLst>
                    <a:ext uri="{9D8B030D-6E8A-4147-A177-3AD203B41FA5}">
                      <a16:colId xmlns="" xmlns:a16="http://schemas.microsoft.com/office/drawing/2014/main" val="629092997"/>
                    </a:ext>
                  </a:extLst>
                </a:gridCol>
                <a:gridCol w="2071702">
                  <a:extLst>
                    <a:ext uri="{9D8B030D-6E8A-4147-A177-3AD203B41FA5}">
                      <a16:colId xmlns="" xmlns:a16="http://schemas.microsoft.com/office/drawing/2014/main" val="1261898787"/>
                    </a:ext>
                  </a:extLst>
                </a:gridCol>
                <a:gridCol w="1858973">
                  <a:extLst>
                    <a:ext uri="{9D8B030D-6E8A-4147-A177-3AD203B41FA5}">
                      <a16:colId xmlns="" xmlns:a16="http://schemas.microsoft.com/office/drawing/2014/main" val="1923054198"/>
                    </a:ext>
                  </a:extLst>
                </a:gridCol>
              </a:tblGrid>
              <a:tr h="388394">
                <a:tc>
                  <a:txBody>
                    <a:bodyPr/>
                    <a:lstStyle/>
                    <a:p>
                      <a:pPr algn="ctr">
                        <a:defRPr lang="en-US" sz="800" b="0" i="0" u="none" strike="noStrike" kern="1200" baseline="0">
                          <a:solidFill>
                            <a:schemeClr val="tx1"/>
                          </a:solidFill>
                          <a:latin typeface="PF Din Text Comp Pro" panose="02000506020000020004" pitchFamily="2" charset="0"/>
                          <a:ea typeface="+mn-ea"/>
                          <a:cs typeface="+mn-cs"/>
                        </a:defRPr>
                      </a:pPr>
                      <a:r>
                        <a:rPr lang="ru-RU" sz="800" b="0" u="none" strike="noStrike" kern="1200" baseline="0" dirty="0">
                          <a:solidFill>
                            <a:schemeClr val="tx1">
                              <a:lumMod val="85000"/>
                              <a:lumOff val="15000"/>
                            </a:schemeClr>
                          </a:solidFill>
                        </a:rPr>
                        <a:t>НАИМЕНОВАНИЕ МУНИЦИПАЛЬНОЙ ПРОГРАММЫ</a:t>
                      </a:r>
                      <a:endParaRPr lang="ru-RU" sz="800" b="0" i="0" u="none" strike="noStrike" kern="1200" baseline="0" dirty="0">
                        <a:solidFill>
                          <a:schemeClr val="tx1">
                            <a:lumMod val="85000"/>
                            <a:lumOff val="15000"/>
                          </a:schemeClr>
                        </a:solidFill>
                        <a:latin typeface="PF Din Text Comp Pro" panose="02000506020000020004" pitchFamily="2" charset="0"/>
                        <a:ea typeface="+mn-ea"/>
                        <a:cs typeface="+mn-cs"/>
                      </a:endParaRPr>
                    </a:p>
                  </a:txBody>
                  <a:tcPr>
                    <a:lnR w="3175" cap="flat" cmpd="sng" algn="ctr">
                      <a:solidFill>
                        <a:schemeClr val="bg1"/>
                      </a:solidFill>
                      <a:prstDash val="solid"/>
                      <a:round/>
                      <a:headEnd type="none" w="med" len="med"/>
                      <a:tailEnd type="none" w="med" len="med"/>
                    </a:lnR>
                    <a:lnB w="3175" cap="flat" cmpd="sng" algn="ctr">
                      <a:solidFill>
                        <a:schemeClr val="bg1"/>
                      </a:solidFill>
                      <a:prstDash val="solid"/>
                      <a:round/>
                      <a:headEnd type="none" w="med" len="med"/>
                      <a:tailEnd type="none" w="med" len="med"/>
                    </a:lnB>
                    <a:solidFill>
                      <a:schemeClr val="bg1">
                        <a:lumMod val="85000"/>
                      </a:schemeClr>
                    </a:solidFill>
                  </a:tcPr>
                </a:tc>
                <a:tc>
                  <a:txBody>
                    <a:bodyPr/>
                    <a:lstStyle/>
                    <a:p>
                      <a:pPr algn="ctr">
                        <a:defRPr lang="en-US" sz="800" b="0" i="0" u="none" strike="noStrike" kern="1200" baseline="0">
                          <a:solidFill>
                            <a:schemeClr val="tx1"/>
                          </a:solidFill>
                          <a:latin typeface="PF Din Text Comp Pro" panose="02000506020000020004" pitchFamily="2" charset="0"/>
                          <a:ea typeface="+mn-ea"/>
                          <a:cs typeface="+mn-cs"/>
                        </a:defRPr>
                      </a:pPr>
                      <a:r>
                        <a:rPr lang="ru-RU" sz="800" b="0" u="none" strike="noStrike" kern="1200" baseline="0" dirty="0">
                          <a:solidFill>
                            <a:schemeClr val="tx1">
                              <a:lumMod val="85000"/>
                              <a:lumOff val="15000"/>
                            </a:schemeClr>
                          </a:solidFill>
                        </a:rPr>
                        <a:t>ЦЕЛЬ</a:t>
                      </a:r>
                      <a:endParaRPr lang="ru-RU" sz="800" b="0" i="0" u="none" strike="noStrike" kern="1200" baseline="0" dirty="0">
                        <a:solidFill>
                          <a:schemeClr val="tx1">
                            <a:lumMod val="85000"/>
                            <a:lumOff val="15000"/>
                          </a:schemeClr>
                        </a:solidFill>
                        <a:latin typeface="PF Din Text Comp Pro" panose="02000506020000020004" pitchFamily="2" charset="0"/>
                        <a:ea typeface="+mn-ea"/>
                        <a:cs typeface="+mn-cs"/>
                      </a:endParaRPr>
                    </a:p>
                  </a:txBody>
                  <a:tcPr anchor="ct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B w="3175" cap="flat" cmpd="sng" algn="ctr">
                      <a:solidFill>
                        <a:schemeClr val="bg1"/>
                      </a:solidFill>
                      <a:prstDash val="solid"/>
                      <a:round/>
                      <a:headEnd type="none" w="med" len="med"/>
                      <a:tailEnd type="none" w="med" len="med"/>
                    </a:lnB>
                    <a:solidFill>
                      <a:schemeClr val="bg1">
                        <a:lumMod val="85000"/>
                      </a:schemeClr>
                    </a:solidFill>
                  </a:tcPr>
                </a:tc>
                <a:tc>
                  <a:txBody>
                    <a:bodyPr/>
                    <a:lstStyle/>
                    <a:p>
                      <a:pPr marL="0" algn="ctr" defTabSz="1005947" rtl="0" eaLnBrk="1" latinLnBrk="0" hangingPunct="1">
                        <a:defRPr lang="en-US" sz="800" b="0" i="0" u="none" strike="noStrike" kern="1200" baseline="0">
                          <a:solidFill>
                            <a:schemeClr val="tx1"/>
                          </a:solidFill>
                          <a:latin typeface="PF Din Text Comp Pro" panose="02000506020000020004" pitchFamily="2" charset="0"/>
                          <a:ea typeface="+mn-ea"/>
                          <a:cs typeface="+mn-cs"/>
                        </a:defRPr>
                      </a:pPr>
                      <a:r>
                        <a:rPr lang="ru-RU" sz="800" b="0" u="none" strike="noStrike" kern="1200" baseline="0" dirty="0">
                          <a:solidFill>
                            <a:schemeClr val="tx1">
                              <a:lumMod val="85000"/>
                              <a:lumOff val="15000"/>
                            </a:schemeClr>
                          </a:solidFill>
                        </a:rPr>
                        <a:t>ЗАДАЧИ</a:t>
                      </a:r>
                      <a:endParaRPr lang="ru-RU" sz="800" b="0" i="0" u="none" strike="noStrike" kern="1200" baseline="0" dirty="0">
                        <a:solidFill>
                          <a:schemeClr val="tx1">
                            <a:lumMod val="85000"/>
                            <a:lumOff val="15000"/>
                          </a:schemeClr>
                        </a:solidFill>
                        <a:latin typeface="PF Din Text Comp Pro" panose="02000506020000020004" pitchFamily="2" charset="0"/>
                        <a:ea typeface="+mn-ea"/>
                        <a:cs typeface="+mn-cs"/>
                      </a:endParaRPr>
                    </a:p>
                  </a:txBody>
                  <a:tcPr anchor="ctr">
                    <a:lnL w="3175" cap="flat" cmpd="sng" algn="ctr">
                      <a:solidFill>
                        <a:schemeClr val="bg1"/>
                      </a:solidFill>
                      <a:prstDash val="solid"/>
                      <a:round/>
                      <a:headEnd type="none" w="med" len="med"/>
                      <a:tailEnd type="none" w="med" len="med"/>
                    </a:lnL>
                    <a:lnB w="3175"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 xmlns:a16="http://schemas.microsoft.com/office/drawing/2014/main" val="597619757"/>
                  </a:ext>
                </a:extLst>
              </a:tr>
              <a:tr h="388394">
                <a:tc>
                  <a:txBody>
                    <a:bodyPr/>
                    <a:lstStyle/>
                    <a:p>
                      <a:pPr algn="ctr">
                        <a:defRPr lang="en-US" sz="800" b="0" i="0" u="none" strike="noStrike" kern="1200" baseline="0">
                          <a:solidFill>
                            <a:schemeClr val="tx1"/>
                          </a:solidFill>
                          <a:latin typeface="PF Din Text Comp Pro" panose="02000506020000020004" pitchFamily="2" charset="0"/>
                          <a:ea typeface="+mn-ea"/>
                          <a:cs typeface="+mn-cs"/>
                        </a:defRPr>
                      </a:pPr>
                      <a:r>
                        <a:rPr lang="ru-RU" sz="800" u="none" strike="noStrike" kern="1200" baseline="0" dirty="0">
                          <a:solidFill>
                            <a:schemeClr val="tx1">
                              <a:lumMod val="85000"/>
                              <a:lumOff val="15000"/>
                            </a:schemeClr>
                          </a:solidFill>
                        </a:rPr>
                        <a:t>«Молодежь МО город Волхов 2020-2030»</a:t>
                      </a:r>
                      <a:endParaRPr lang="ru-RU" sz="800" b="0" i="0" u="none" strike="noStrike" kern="1200" baseline="0" dirty="0">
                        <a:solidFill>
                          <a:schemeClr val="tx1">
                            <a:lumMod val="85000"/>
                            <a:lumOff val="15000"/>
                          </a:schemeClr>
                        </a:solidFill>
                        <a:latin typeface="PF Din Text Comp Pro" panose="02000506020000020004" pitchFamily="2" charset="0"/>
                        <a:ea typeface="+mn-ea"/>
                        <a:cs typeface="+mn-cs"/>
                      </a:endParaRPr>
                    </a:p>
                  </a:txBody>
                  <a:tcPr>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tcPr>
                </a:tc>
                <a:tc>
                  <a:txBody>
                    <a:bodyPr/>
                    <a:lstStyle/>
                    <a:p>
                      <a:pPr algn="ctr">
                        <a:defRPr lang="en-US" sz="800" b="0" i="0" u="none" strike="noStrike" kern="1200" baseline="0">
                          <a:solidFill>
                            <a:schemeClr val="tx1"/>
                          </a:solidFill>
                          <a:latin typeface="PF Din Text Comp Pro" panose="02000506020000020004" pitchFamily="2" charset="0"/>
                          <a:ea typeface="+mn-ea"/>
                          <a:cs typeface="+mn-cs"/>
                        </a:defRPr>
                      </a:pPr>
                      <a:r>
                        <a:rPr lang="ru-RU" sz="800" u="none" strike="noStrike" kern="1200" baseline="0" dirty="0">
                          <a:solidFill>
                            <a:schemeClr val="tx1">
                              <a:lumMod val="85000"/>
                              <a:lumOff val="15000"/>
                            </a:schemeClr>
                          </a:solidFill>
                        </a:rPr>
                        <a:t>Создание условий для развития молодежи МО г. Волхов</a:t>
                      </a:r>
                      <a:endParaRPr lang="ru-RU" sz="800" b="0" i="0" u="none" strike="noStrike" kern="1200" baseline="0" dirty="0">
                        <a:solidFill>
                          <a:schemeClr val="tx1">
                            <a:lumMod val="85000"/>
                            <a:lumOff val="15000"/>
                          </a:schemeClr>
                        </a:solidFill>
                        <a:latin typeface="PF Din Text Comp Pro" panose="02000506020000020004" pitchFamily="2" charset="0"/>
                        <a:ea typeface="+mn-ea"/>
                        <a:cs typeface="+mn-cs"/>
                      </a:endParaRPr>
                    </a:p>
                  </a:txBody>
                  <a:tcP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tcPr>
                </a:tc>
                <a:tc>
                  <a:txBody>
                    <a:bodyPr/>
                    <a:lstStyle/>
                    <a:p>
                      <a:pPr marL="0" indent="0" algn="ctr" defTabSz="1005947" rtl="0" eaLnBrk="1" latinLnBrk="0" hangingPunct="1">
                        <a:buFont typeface="Arial" panose="020B0604020202020204" pitchFamily="34" charset="0"/>
                        <a:buNone/>
                        <a:defRPr lang="en-US" sz="800" b="0" i="0" u="none" strike="noStrike" kern="1200" baseline="0">
                          <a:solidFill>
                            <a:schemeClr val="tx1"/>
                          </a:solidFill>
                          <a:latin typeface="PF Din Text Comp Pro" panose="02000506020000020004" pitchFamily="2" charset="0"/>
                          <a:ea typeface="+mn-ea"/>
                          <a:cs typeface="+mn-cs"/>
                        </a:defRPr>
                      </a:pPr>
                      <a:r>
                        <a:rPr lang="ru-RU" sz="800" u="none" strike="noStrike" kern="1200" baseline="0" dirty="0">
                          <a:solidFill>
                            <a:schemeClr val="tx1">
                              <a:lumMod val="85000"/>
                              <a:lumOff val="15000"/>
                            </a:schemeClr>
                          </a:solidFill>
                        </a:rPr>
                        <a:t>Развитие эффективной молодежной политики и потенциала молодежи в интересах МО г. Волхов и т.д.</a:t>
                      </a:r>
                      <a:endParaRPr lang="ru-RU" sz="800" b="0" i="0" u="none" strike="noStrike" kern="1200" baseline="0" dirty="0">
                        <a:solidFill>
                          <a:schemeClr val="tx1">
                            <a:lumMod val="85000"/>
                            <a:lumOff val="15000"/>
                          </a:schemeClr>
                        </a:solidFill>
                        <a:latin typeface="PF Din Text Comp Pro" panose="02000506020000020004" pitchFamily="2" charset="0"/>
                        <a:ea typeface="+mn-ea"/>
                        <a:cs typeface="+mn-cs"/>
                      </a:endParaRPr>
                    </a:p>
                  </a:txBody>
                  <a:tcPr>
                    <a:lnL w="3175" cap="flat" cmpd="sng" algn="ctr">
                      <a:solidFill>
                        <a:schemeClr val="bg1"/>
                      </a:solidFill>
                      <a:prstDash val="solid"/>
                      <a:round/>
                      <a:headEnd type="none" w="med" len="med"/>
                      <a:tailEnd type="none" w="med" len="med"/>
                    </a:lnL>
                    <a:lnT w="3175" cap="flat" cmpd="sng" algn="ctr">
                      <a:solidFill>
                        <a:schemeClr val="bg1"/>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tcPr>
                </a:tc>
                <a:extLst>
                  <a:ext uri="{0D108BD9-81ED-4DB2-BD59-A6C34878D82A}">
                    <a16:rowId xmlns="" xmlns:a16="http://schemas.microsoft.com/office/drawing/2014/main" val="1946887783"/>
                  </a:ext>
                </a:extLst>
              </a:tr>
              <a:tr h="599187">
                <a:tc>
                  <a:txBody>
                    <a:bodyPr/>
                    <a:lstStyle/>
                    <a:p>
                      <a:pPr algn="ctr">
                        <a:defRPr lang="en-US" sz="800" b="0" i="0" u="none" strike="noStrike" kern="1200" baseline="0">
                          <a:solidFill>
                            <a:schemeClr val="tx1"/>
                          </a:solidFill>
                          <a:latin typeface="PF Din Text Comp Pro" panose="02000506020000020004" pitchFamily="2" charset="0"/>
                          <a:ea typeface="+mn-ea"/>
                          <a:cs typeface="+mn-cs"/>
                        </a:defRPr>
                      </a:pPr>
                      <a:r>
                        <a:rPr lang="ru-RU" sz="800" u="none" strike="noStrike" kern="1200" baseline="0" dirty="0">
                          <a:solidFill>
                            <a:schemeClr val="tx1">
                              <a:lumMod val="85000"/>
                              <a:lumOff val="15000"/>
                            </a:schemeClr>
                          </a:solidFill>
                        </a:rPr>
                        <a:t>«Формирование комфортной городской среды 2017-2024 годы» </a:t>
                      </a:r>
                      <a:endParaRPr lang="ru-RU" sz="800" b="0" i="0" u="none" strike="noStrike" kern="1200" baseline="0" dirty="0">
                        <a:solidFill>
                          <a:schemeClr val="tx1">
                            <a:lumMod val="85000"/>
                            <a:lumOff val="15000"/>
                          </a:schemeClr>
                        </a:solidFill>
                        <a:latin typeface="PF Din Text Comp Pro" panose="02000506020000020004" pitchFamily="2" charset="0"/>
                        <a:ea typeface="+mn-ea"/>
                        <a:cs typeface="+mn-cs"/>
                      </a:endParaRPr>
                    </a:p>
                  </a:txBody>
                  <a:tcPr>
                    <a:lnR w="3175" cap="flat" cmpd="sng" algn="ctr">
                      <a:solidFill>
                        <a:schemeClr val="bg1"/>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tcPr>
                </a:tc>
                <a:tc>
                  <a:txBody>
                    <a:bodyPr/>
                    <a:lstStyle/>
                    <a:p>
                      <a:pPr algn="ctr">
                        <a:defRPr lang="en-US" sz="800" b="0" i="0" u="none" strike="noStrike" kern="1200" baseline="0">
                          <a:solidFill>
                            <a:schemeClr val="tx1"/>
                          </a:solidFill>
                          <a:latin typeface="PF Din Text Comp Pro" panose="02000506020000020004" pitchFamily="2" charset="0"/>
                          <a:ea typeface="+mn-ea"/>
                          <a:cs typeface="+mn-cs"/>
                        </a:defRPr>
                      </a:pPr>
                      <a:r>
                        <a:rPr lang="ru-RU" sz="800" u="none" strike="noStrike" kern="1200" baseline="0" dirty="0">
                          <a:solidFill>
                            <a:schemeClr val="tx1">
                              <a:lumMod val="85000"/>
                              <a:lumOff val="15000"/>
                            </a:schemeClr>
                          </a:solidFill>
                        </a:rPr>
                        <a:t>Повышение комфортности условий проживания</a:t>
                      </a:r>
                    </a:p>
                    <a:p>
                      <a:pPr algn="ctr">
                        <a:defRPr lang="en-US" sz="800" b="0" i="0" u="none" strike="noStrike" kern="1200" baseline="0">
                          <a:solidFill>
                            <a:schemeClr val="tx1"/>
                          </a:solidFill>
                          <a:latin typeface="PF Din Text Comp Pro" panose="02000506020000020004" pitchFamily="2" charset="0"/>
                          <a:ea typeface="+mn-ea"/>
                          <a:cs typeface="+mn-cs"/>
                        </a:defRPr>
                      </a:pPr>
                      <a:r>
                        <a:rPr lang="ru-RU" sz="800" u="none" strike="noStrike" kern="1200" baseline="0" dirty="0">
                          <a:solidFill>
                            <a:schemeClr val="tx1">
                              <a:lumMod val="85000"/>
                              <a:lumOff val="15000"/>
                            </a:schemeClr>
                          </a:solidFill>
                        </a:rPr>
                        <a:t>населения</a:t>
                      </a:r>
                    </a:p>
                    <a:p>
                      <a:pPr algn="ctr">
                        <a:defRPr lang="en-US" sz="800" b="0" i="0" u="none" strike="noStrike" kern="1200" baseline="0">
                          <a:solidFill>
                            <a:schemeClr val="tx1"/>
                          </a:solidFill>
                          <a:latin typeface="PF Din Text Comp Pro" panose="02000506020000020004" pitchFamily="2" charset="0"/>
                          <a:ea typeface="+mn-ea"/>
                          <a:cs typeface="+mn-cs"/>
                        </a:defRPr>
                      </a:pPr>
                      <a:endParaRPr lang="ru-RU" sz="800" b="0" i="0" u="none" strike="noStrike" kern="1200" baseline="0" dirty="0">
                        <a:solidFill>
                          <a:schemeClr val="tx1">
                            <a:lumMod val="85000"/>
                            <a:lumOff val="15000"/>
                          </a:schemeClr>
                        </a:solidFill>
                        <a:latin typeface="PF Din Text Comp Pro" panose="02000506020000020004" pitchFamily="2" charset="0"/>
                        <a:ea typeface="+mn-ea"/>
                        <a:cs typeface="+mn-cs"/>
                      </a:endParaRPr>
                    </a:p>
                  </a:txBody>
                  <a:tcP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tcPr>
                </a:tc>
                <a:tc>
                  <a:txBody>
                    <a:bodyPr/>
                    <a:lstStyle/>
                    <a:p>
                      <a:pPr marL="0" indent="0" algn="ctr" defTabSz="1005947" rtl="0" eaLnBrk="1" latinLnBrk="0" hangingPunct="1">
                        <a:buFont typeface="Arial" panose="020B0604020202020204" pitchFamily="34" charset="0"/>
                        <a:buNone/>
                        <a:defRPr lang="en-US" sz="800" b="0" i="0" u="none" strike="noStrike" kern="1200" baseline="0">
                          <a:solidFill>
                            <a:schemeClr val="tx1"/>
                          </a:solidFill>
                          <a:latin typeface="PF Din Text Comp Pro" panose="02000506020000020004" pitchFamily="2" charset="0"/>
                          <a:ea typeface="+mn-ea"/>
                          <a:cs typeface="+mn-cs"/>
                        </a:defRPr>
                      </a:pPr>
                      <a:r>
                        <a:rPr lang="ru-RU" sz="800" u="none" strike="noStrike" kern="1200" baseline="0" dirty="0">
                          <a:solidFill>
                            <a:schemeClr val="tx1">
                              <a:lumMod val="85000"/>
                              <a:lumOff val="15000"/>
                            </a:schemeClr>
                          </a:solidFill>
                        </a:rPr>
                        <a:t>Повышение уровня благоустройства дворовых территорий в МО город Волхов, повышение уровня благоустройства общественных территорий (парков, скверов, набережных и т.д.)</a:t>
                      </a:r>
                      <a:endParaRPr lang="ru-RU" sz="800" b="0" i="0" u="none" strike="noStrike" kern="1200" baseline="0" dirty="0">
                        <a:solidFill>
                          <a:schemeClr val="tx1">
                            <a:lumMod val="85000"/>
                            <a:lumOff val="15000"/>
                          </a:schemeClr>
                        </a:solidFill>
                        <a:latin typeface="PF Din Text Comp Pro" panose="02000506020000020004" pitchFamily="2" charset="0"/>
                        <a:ea typeface="+mn-ea"/>
                        <a:cs typeface="+mn-cs"/>
                      </a:endParaRPr>
                    </a:p>
                  </a:txBody>
                  <a:tcPr>
                    <a:lnL w="3175" cap="flat" cmpd="sng" algn="ctr">
                      <a:solidFill>
                        <a:schemeClr val="bg1"/>
                      </a:solidFill>
                      <a:prstDash val="solid"/>
                      <a:round/>
                      <a:headEnd type="none" w="med" len="med"/>
                      <a:tailEnd type="none" w="med" len="med"/>
                    </a:lnL>
                    <a:lnT w="3175" cap="flat" cmpd="sng" algn="ctr">
                      <a:solidFill>
                        <a:schemeClr val="bg1">
                          <a:lumMod val="75000"/>
                        </a:schemeClr>
                      </a:solidFill>
                      <a:prstDash val="solid"/>
                      <a:round/>
                      <a:headEnd type="none" w="med" len="med"/>
                      <a:tailEnd type="none" w="med" len="med"/>
                    </a:lnT>
                    <a:lnB w="3175" cap="flat" cmpd="sng" algn="ctr">
                      <a:solidFill>
                        <a:schemeClr val="bg1">
                          <a:lumMod val="75000"/>
                        </a:schemeClr>
                      </a:solidFill>
                      <a:prstDash val="solid"/>
                      <a:round/>
                      <a:headEnd type="none" w="med" len="med"/>
                      <a:tailEnd type="none" w="med" len="med"/>
                    </a:lnB>
                  </a:tcPr>
                </a:tc>
                <a:extLst>
                  <a:ext uri="{0D108BD9-81ED-4DB2-BD59-A6C34878D82A}">
                    <a16:rowId xmlns="" xmlns:a16="http://schemas.microsoft.com/office/drawing/2014/main" val="4091990437"/>
                  </a:ext>
                </a:extLst>
              </a:tr>
              <a:tr h="776788">
                <a:tc>
                  <a:txBody>
                    <a:bodyPr/>
                    <a:lstStyle/>
                    <a:p>
                      <a:pPr algn="ctr">
                        <a:defRPr lang="en-US" sz="800" b="0" i="0" u="none" strike="noStrike" kern="1200" baseline="0">
                          <a:solidFill>
                            <a:schemeClr val="tx1"/>
                          </a:solidFill>
                          <a:latin typeface="PF Din Text Comp Pro" panose="02000506020000020004" pitchFamily="2" charset="0"/>
                          <a:ea typeface="+mn-ea"/>
                          <a:cs typeface="+mn-cs"/>
                        </a:defRPr>
                      </a:pPr>
                      <a:r>
                        <a:rPr lang="ru-RU" sz="800" u="none" strike="noStrike" kern="1200" baseline="0" dirty="0">
                          <a:solidFill>
                            <a:schemeClr val="tx1">
                              <a:lumMod val="85000"/>
                              <a:lumOff val="15000"/>
                            </a:schemeClr>
                          </a:solidFill>
                        </a:rPr>
                        <a:t>«Обеспечение качественным жильем граждан</a:t>
                      </a:r>
                    </a:p>
                    <a:p>
                      <a:pPr algn="ctr">
                        <a:defRPr lang="en-US" sz="800" b="0" i="0" u="none" strike="noStrike" kern="1200" baseline="0">
                          <a:solidFill>
                            <a:schemeClr val="tx1"/>
                          </a:solidFill>
                          <a:latin typeface="PF Din Text Comp Pro" panose="02000506020000020004" pitchFamily="2" charset="0"/>
                          <a:ea typeface="+mn-ea"/>
                          <a:cs typeface="+mn-cs"/>
                        </a:defRPr>
                      </a:pPr>
                      <a:r>
                        <a:rPr lang="ru-RU" sz="800" u="none" strike="noStrike" kern="1200" baseline="0" dirty="0">
                          <a:solidFill>
                            <a:schemeClr val="tx1">
                              <a:lumMod val="85000"/>
                              <a:lumOff val="15000"/>
                            </a:schemeClr>
                          </a:solidFill>
                        </a:rPr>
                        <a:t>на территории МО город Волхов» 2020-2030</a:t>
                      </a:r>
                    </a:p>
                    <a:p>
                      <a:pPr algn="ctr">
                        <a:defRPr lang="en-US" sz="800" b="0" i="0" u="none" strike="noStrike" kern="1200" baseline="0">
                          <a:solidFill>
                            <a:schemeClr val="tx1"/>
                          </a:solidFill>
                          <a:latin typeface="PF Din Text Comp Pro" panose="02000506020000020004" pitchFamily="2" charset="0"/>
                          <a:ea typeface="+mn-ea"/>
                          <a:cs typeface="+mn-cs"/>
                        </a:defRPr>
                      </a:pPr>
                      <a:endParaRPr lang="ru-RU" sz="800" b="0" i="0" u="none" strike="noStrike" kern="1200" baseline="0" dirty="0">
                        <a:solidFill>
                          <a:schemeClr val="tx1">
                            <a:lumMod val="85000"/>
                            <a:lumOff val="15000"/>
                          </a:schemeClr>
                        </a:solidFill>
                        <a:latin typeface="PF Din Text Comp Pro" panose="02000506020000020004" pitchFamily="2" charset="0"/>
                        <a:ea typeface="+mn-ea"/>
                        <a:cs typeface="+mn-cs"/>
                      </a:endParaRPr>
                    </a:p>
                  </a:txBody>
                  <a:tcPr>
                    <a:lnR w="3175" cap="flat" cmpd="sng" algn="ctr">
                      <a:solidFill>
                        <a:schemeClr val="bg1"/>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tcPr>
                </a:tc>
                <a:tc>
                  <a:txBody>
                    <a:bodyPr/>
                    <a:lstStyle/>
                    <a:p>
                      <a:pPr algn="ctr">
                        <a:defRPr lang="en-US" sz="800" b="0" i="0" u="none" strike="noStrike" kern="1200" baseline="0">
                          <a:solidFill>
                            <a:schemeClr val="tx1"/>
                          </a:solidFill>
                          <a:latin typeface="PF Din Text Comp Pro" panose="02000506020000020004" pitchFamily="2" charset="0"/>
                          <a:ea typeface="+mn-ea"/>
                          <a:cs typeface="+mn-cs"/>
                        </a:defRPr>
                      </a:pPr>
                      <a:r>
                        <a:rPr lang="ru-RU" sz="800" u="none" strike="noStrike" kern="1200" baseline="0" dirty="0">
                          <a:solidFill>
                            <a:schemeClr val="tx1">
                              <a:lumMod val="85000"/>
                              <a:lumOff val="15000"/>
                            </a:schemeClr>
                          </a:solidFill>
                        </a:rPr>
                        <a:t>Создание условий для реализации конституционных прав на жилище гражданам, молодым гражданам и молодым семьям, признанным в установленном порядке, нуждающимися в улучшении жилищных условий</a:t>
                      </a:r>
                      <a:endParaRPr lang="ru-RU" sz="800" b="0" i="0" u="none" strike="noStrike" kern="1200" baseline="0" dirty="0">
                        <a:solidFill>
                          <a:schemeClr val="tx1">
                            <a:lumMod val="85000"/>
                            <a:lumOff val="15000"/>
                          </a:schemeClr>
                        </a:solidFill>
                        <a:latin typeface="PF Din Text Comp Pro" panose="02000506020000020004" pitchFamily="2" charset="0"/>
                        <a:ea typeface="+mn-ea"/>
                        <a:cs typeface="+mn-cs"/>
                      </a:endParaRPr>
                    </a:p>
                  </a:txBody>
                  <a:tcPr>
                    <a:lnL w="3175" cap="flat" cmpd="sng" algn="ctr">
                      <a:solidFill>
                        <a:schemeClr val="bg1"/>
                      </a:solidFill>
                      <a:prstDash val="solid"/>
                      <a:round/>
                      <a:headEnd type="none" w="med" len="med"/>
                      <a:tailEnd type="none" w="med" len="med"/>
                    </a:lnL>
                    <a:lnR w="3175" cap="flat" cmpd="sng" algn="ctr">
                      <a:solidFill>
                        <a:schemeClr val="bg1"/>
                      </a:solidFill>
                      <a:prstDash val="solid"/>
                      <a:round/>
                      <a:headEnd type="none" w="med" len="med"/>
                      <a:tailEnd type="none" w="med" len="med"/>
                    </a:lnR>
                    <a:lnT w="3175" cap="flat" cmpd="sng" algn="ctr">
                      <a:solidFill>
                        <a:schemeClr val="bg1">
                          <a:lumMod val="75000"/>
                        </a:schemeClr>
                      </a:solidFill>
                      <a:prstDash val="solid"/>
                      <a:round/>
                      <a:headEnd type="none" w="med" len="med"/>
                      <a:tailEnd type="none" w="med" len="med"/>
                    </a:lnT>
                  </a:tcPr>
                </a:tc>
                <a:tc>
                  <a:txBody>
                    <a:bodyPr/>
                    <a:lstStyle/>
                    <a:p>
                      <a:pPr marL="0" indent="0" algn="ctr" defTabSz="1005947" rtl="0" eaLnBrk="1" latinLnBrk="0" hangingPunct="1">
                        <a:buFont typeface="Arial" panose="020B0604020202020204" pitchFamily="34" charset="0"/>
                        <a:buNone/>
                        <a:defRPr lang="en-US" sz="800" b="0" i="0" u="none" strike="noStrike" kern="1200" baseline="0">
                          <a:solidFill>
                            <a:schemeClr val="tx1"/>
                          </a:solidFill>
                          <a:latin typeface="PF Din Text Comp Pro" panose="02000506020000020004" pitchFamily="2" charset="0"/>
                          <a:ea typeface="+mn-ea"/>
                          <a:cs typeface="+mn-cs"/>
                        </a:defRPr>
                      </a:pPr>
                      <a:r>
                        <a:rPr lang="ru-RU" sz="800" u="none" strike="noStrike" kern="1200" baseline="0" dirty="0">
                          <a:solidFill>
                            <a:schemeClr val="tx1">
                              <a:lumMod val="85000"/>
                              <a:lumOff val="15000"/>
                            </a:schemeClr>
                          </a:solidFill>
                        </a:rPr>
                        <a:t>Обеспечение доступности жилья и повышение качества</a:t>
                      </a:r>
                    </a:p>
                    <a:p>
                      <a:pPr marL="0" algn="ctr" defTabSz="1005947" rtl="0" eaLnBrk="1" latinLnBrk="0" hangingPunct="1">
                        <a:defRPr lang="en-US" sz="800" b="0" i="0" u="none" strike="noStrike" kern="1200" baseline="0">
                          <a:solidFill>
                            <a:schemeClr val="tx1"/>
                          </a:solidFill>
                          <a:latin typeface="PF Din Text Comp Pro" panose="02000506020000020004" pitchFamily="2" charset="0"/>
                          <a:ea typeface="+mn-ea"/>
                          <a:cs typeface="+mn-cs"/>
                        </a:defRPr>
                      </a:pPr>
                      <a:r>
                        <a:rPr lang="ru-RU" sz="800" u="none" strike="noStrike" kern="1200" baseline="0" dirty="0">
                          <a:solidFill>
                            <a:schemeClr val="tx1">
                              <a:lumMod val="85000"/>
                              <a:lumOff val="15000"/>
                            </a:schemeClr>
                          </a:solidFill>
                        </a:rPr>
                        <a:t>жилищного обеспечения населения</a:t>
                      </a:r>
                    </a:p>
                    <a:p>
                      <a:pPr marL="0" algn="ctr" defTabSz="1005947" rtl="0" eaLnBrk="1" latinLnBrk="0" hangingPunct="1">
                        <a:defRPr lang="en-US" sz="800" b="0" i="0" u="none" strike="noStrike" kern="1200" baseline="0">
                          <a:solidFill>
                            <a:schemeClr val="tx1"/>
                          </a:solidFill>
                          <a:latin typeface="PF Din Text Comp Pro" panose="02000506020000020004" pitchFamily="2" charset="0"/>
                          <a:ea typeface="+mn-ea"/>
                          <a:cs typeface="+mn-cs"/>
                        </a:defRPr>
                      </a:pPr>
                      <a:endParaRPr lang="ru-RU" sz="800" b="0" i="0" u="none" strike="noStrike" kern="1200" baseline="0" dirty="0">
                        <a:solidFill>
                          <a:schemeClr val="tx1">
                            <a:lumMod val="85000"/>
                            <a:lumOff val="15000"/>
                          </a:schemeClr>
                        </a:solidFill>
                        <a:latin typeface="PF Din Text Comp Pro" panose="02000506020000020004" pitchFamily="2" charset="0"/>
                        <a:ea typeface="+mn-ea"/>
                        <a:cs typeface="+mn-cs"/>
                      </a:endParaRPr>
                    </a:p>
                  </a:txBody>
                  <a:tcPr>
                    <a:lnL w="3175" cap="flat" cmpd="sng" algn="ctr">
                      <a:solidFill>
                        <a:schemeClr val="bg1"/>
                      </a:solidFill>
                      <a:prstDash val="solid"/>
                      <a:round/>
                      <a:headEnd type="none" w="med" len="med"/>
                      <a:tailEnd type="none" w="med" len="med"/>
                    </a:lnL>
                    <a:lnT w="3175" cap="flat" cmpd="sng" algn="ctr">
                      <a:solidFill>
                        <a:schemeClr val="bg1">
                          <a:lumMod val="75000"/>
                        </a:schemeClr>
                      </a:solidFill>
                      <a:prstDash val="solid"/>
                      <a:round/>
                      <a:headEnd type="none" w="med" len="med"/>
                      <a:tailEnd type="none" w="med" len="med"/>
                    </a:lnT>
                  </a:tcPr>
                </a:tc>
                <a:extLst>
                  <a:ext uri="{0D108BD9-81ED-4DB2-BD59-A6C34878D82A}">
                    <a16:rowId xmlns="" xmlns:a16="http://schemas.microsoft.com/office/drawing/2014/main" val="2771043365"/>
                  </a:ext>
                </a:extLst>
              </a:tr>
            </a:tbl>
          </a:graphicData>
        </a:graphic>
      </p:graphicFrame>
      <p:graphicFrame>
        <p:nvGraphicFramePr>
          <p:cNvPr id="15" name="Диаграмма 14">
            <a:extLst>
              <a:ext uri="{FF2B5EF4-FFF2-40B4-BE49-F238E27FC236}">
                <a16:creationId xmlns="" xmlns:a16="http://schemas.microsoft.com/office/drawing/2014/main" id="{5C91D132-84A1-4D6D-BD1F-476A3E719A39}"/>
              </a:ext>
            </a:extLst>
          </p:cNvPr>
          <p:cNvGraphicFramePr>
            <a:graphicFrameLocks/>
          </p:cNvGraphicFramePr>
          <p:nvPr>
            <p:extLst>
              <p:ext uri="{D42A27DB-BD31-4B8C-83A1-F6EECF244321}">
                <p14:modId xmlns:p14="http://schemas.microsoft.com/office/powerpoint/2010/main" xmlns="" val="1806814068"/>
              </p:ext>
            </p:extLst>
          </p:nvPr>
        </p:nvGraphicFramePr>
        <p:xfrm>
          <a:off x="450850" y="6202779"/>
          <a:ext cx="1437463" cy="99056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6" name="Диаграмма 15">
            <a:extLst>
              <a:ext uri="{FF2B5EF4-FFF2-40B4-BE49-F238E27FC236}">
                <a16:creationId xmlns="" xmlns:a16="http://schemas.microsoft.com/office/drawing/2014/main" id="{C3745F08-86AF-412E-957F-4C982453B8F1}"/>
              </a:ext>
            </a:extLst>
          </p:cNvPr>
          <p:cNvGraphicFramePr>
            <a:graphicFrameLocks/>
          </p:cNvGraphicFramePr>
          <p:nvPr>
            <p:extLst>
              <p:ext uri="{D42A27DB-BD31-4B8C-83A1-F6EECF244321}">
                <p14:modId xmlns:p14="http://schemas.microsoft.com/office/powerpoint/2010/main" xmlns="" val="1164225292"/>
              </p:ext>
            </p:extLst>
          </p:nvPr>
        </p:nvGraphicFramePr>
        <p:xfrm>
          <a:off x="2060552" y="6202779"/>
          <a:ext cx="1489520" cy="1028036"/>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7" name="Диаграмма 16">
            <a:extLst>
              <a:ext uri="{FF2B5EF4-FFF2-40B4-BE49-F238E27FC236}">
                <a16:creationId xmlns="" xmlns:a16="http://schemas.microsoft.com/office/drawing/2014/main" id="{8E1DB7DE-D72E-49A0-85EF-0477830542CA}"/>
              </a:ext>
            </a:extLst>
          </p:cNvPr>
          <p:cNvGraphicFramePr>
            <a:graphicFrameLocks/>
          </p:cNvGraphicFramePr>
          <p:nvPr>
            <p:extLst>
              <p:ext uri="{D42A27DB-BD31-4B8C-83A1-F6EECF244321}">
                <p14:modId xmlns:p14="http://schemas.microsoft.com/office/powerpoint/2010/main" xmlns="" val="3050121520"/>
              </p:ext>
            </p:extLst>
          </p:nvPr>
        </p:nvGraphicFramePr>
        <p:xfrm>
          <a:off x="3775064" y="6345655"/>
          <a:ext cx="1474478" cy="864000"/>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19" name="Диаграмма 18">
            <a:extLst>
              <a:ext uri="{FF2B5EF4-FFF2-40B4-BE49-F238E27FC236}">
                <a16:creationId xmlns="" xmlns:a16="http://schemas.microsoft.com/office/drawing/2014/main" id="{B2E6659E-D6DA-4986-8D90-B1EE4CA56262}"/>
              </a:ext>
            </a:extLst>
          </p:cNvPr>
          <p:cNvGraphicFramePr>
            <a:graphicFrameLocks/>
          </p:cNvGraphicFramePr>
          <p:nvPr>
            <p:extLst>
              <p:ext uri="{D42A27DB-BD31-4B8C-83A1-F6EECF244321}">
                <p14:modId xmlns:p14="http://schemas.microsoft.com/office/powerpoint/2010/main" xmlns="" val="2264219870"/>
              </p:ext>
            </p:extLst>
          </p:nvPr>
        </p:nvGraphicFramePr>
        <p:xfrm>
          <a:off x="5634038" y="6345655"/>
          <a:ext cx="1437464" cy="864000"/>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21" name="Диаграмма 20">
            <a:extLst>
              <a:ext uri="{FF2B5EF4-FFF2-40B4-BE49-F238E27FC236}">
                <a16:creationId xmlns="" xmlns:a16="http://schemas.microsoft.com/office/drawing/2014/main" id="{8D382FBD-09E7-408A-A89A-09DC2B3F8AB2}"/>
              </a:ext>
            </a:extLst>
          </p:cNvPr>
          <p:cNvGraphicFramePr>
            <a:graphicFrameLocks/>
          </p:cNvGraphicFramePr>
          <p:nvPr>
            <p:extLst>
              <p:ext uri="{D42A27DB-BD31-4B8C-83A1-F6EECF244321}">
                <p14:modId xmlns:p14="http://schemas.microsoft.com/office/powerpoint/2010/main" xmlns="" val="1540037694"/>
              </p:ext>
            </p:extLst>
          </p:nvPr>
        </p:nvGraphicFramePr>
        <p:xfrm>
          <a:off x="7275526" y="6345654"/>
          <a:ext cx="1437464" cy="864000"/>
        </p:xfrm>
        <a:graphic>
          <a:graphicData uri="http://schemas.openxmlformats.org/drawingml/2006/chart">
            <c:chart xmlns:c="http://schemas.openxmlformats.org/drawingml/2006/chart" xmlns:r="http://schemas.openxmlformats.org/officeDocument/2006/relationships" r:id="rId7"/>
          </a:graphicData>
        </a:graphic>
      </p:graphicFrame>
      <p:graphicFrame>
        <p:nvGraphicFramePr>
          <p:cNvPr id="22" name="Диаграмма 21">
            <a:extLst>
              <a:ext uri="{FF2B5EF4-FFF2-40B4-BE49-F238E27FC236}">
                <a16:creationId xmlns="" xmlns:a16="http://schemas.microsoft.com/office/drawing/2014/main" id="{F8F2F98A-6FB9-4FFD-B2D8-0F83FB2A86C3}"/>
              </a:ext>
            </a:extLst>
          </p:cNvPr>
          <p:cNvGraphicFramePr>
            <a:graphicFrameLocks/>
          </p:cNvGraphicFramePr>
          <p:nvPr>
            <p:extLst>
              <p:ext uri="{D42A27DB-BD31-4B8C-83A1-F6EECF244321}">
                <p14:modId xmlns:p14="http://schemas.microsoft.com/office/powerpoint/2010/main" xmlns="" val="3600132708"/>
              </p:ext>
            </p:extLst>
          </p:nvPr>
        </p:nvGraphicFramePr>
        <p:xfrm>
          <a:off x="5851524" y="423045"/>
          <a:ext cx="4714513" cy="1643074"/>
        </p:xfrm>
        <a:graphic>
          <a:graphicData uri="http://schemas.openxmlformats.org/drawingml/2006/chart">
            <c:chart xmlns:c="http://schemas.openxmlformats.org/drawingml/2006/chart" xmlns:r="http://schemas.openxmlformats.org/officeDocument/2006/relationships" r:id="rId8"/>
          </a:graphicData>
        </a:graphic>
      </p:graphicFrame>
      <p:graphicFrame>
        <p:nvGraphicFramePr>
          <p:cNvPr id="23" name="Диаграмма 22">
            <a:extLst>
              <a:ext uri="{FF2B5EF4-FFF2-40B4-BE49-F238E27FC236}">
                <a16:creationId xmlns="" xmlns:a16="http://schemas.microsoft.com/office/drawing/2014/main" id="{6C5C5F84-9F74-461B-A1D3-AD72536346E1}"/>
              </a:ext>
            </a:extLst>
          </p:cNvPr>
          <p:cNvGraphicFramePr>
            <a:graphicFrameLocks/>
          </p:cNvGraphicFramePr>
          <p:nvPr>
            <p:extLst>
              <p:ext uri="{D42A27DB-BD31-4B8C-83A1-F6EECF244321}">
                <p14:modId xmlns:p14="http://schemas.microsoft.com/office/powerpoint/2010/main" xmlns="" val="309614325"/>
              </p:ext>
            </p:extLst>
          </p:nvPr>
        </p:nvGraphicFramePr>
        <p:xfrm>
          <a:off x="5851525" y="2066119"/>
          <a:ext cx="4535487" cy="1161213"/>
        </p:xfrm>
        <a:graphic>
          <a:graphicData uri="http://schemas.openxmlformats.org/drawingml/2006/chart">
            <c:chart xmlns:c="http://schemas.openxmlformats.org/drawingml/2006/chart" xmlns:r="http://schemas.openxmlformats.org/officeDocument/2006/relationships" r:id="rId9"/>
          </a:graphicData>
        </a:graphic>
      </p:graphicFrame>
      <p:graphicFrame>
        <p:nvGraphicFramePr>
          <p:cNvPr id="25" name="Диаграмма 24">
            <a:extLst>
              <a:ext uri="{FF2B5EF4-FFF2-40B4-BE49-F238E27FC236}">
                <a16:creationId xmlns="" xmlns:a16="http://schemas.microsoft.com/office/drawing/2014/main" id="{29FBB903-FF9D-42C0-89C0-76CD1D6A8FBC}"/>
              </a:ext>
            </a:extLst>
          </p:cNvPr>
          <p:cNvGraphicFramePr>
            <a:graphicFrameLocks/>
          </p:cNvGraphicFramePr>
          <p:nvPr>
            <p:extLst>
              <p:ext uri="{D42A27DB-BD31-4B8C-83A1-F6EECF244321}">
                <p14:modId xmlns:p14="http://schemas.microsoft.com/office/powerpoint/2010/main" xmlns="" val="500012661"/>
              </p:ext>
            </p:extLst>
          </p:nvPr>
        </p:nvGraphicFramePr>
        <p:xfrm>
          <a:off x="5851526" y="3161481"/>
          <a:ext cx="4535487" cy="1236713"/>
        </p:xfrm>
        <a:graphic>
          <a:graphicData uri="http://schemas.openxmlformats.org/drawingml/2006/chart">
            <c:chart xmlns:c="http://schemas.openxmlformats.org/drawingml/2006/chart" xmlns:r="http://schemas.openxmlformats.org/officeDocument/2006/relationships" r:id="rId10"/>
          </a:graphicData>
        </a:graphic>
      </p:graphicFrame>
      <p:graphicFrame>
        <p:nvGraphicFramePr>
          <p:cNvPr id="26" name="Диаграмма 25">
            <a:extLst>
              <a:ext uri="{FF2B5EF4-FFF2-40B4-BE49-F238E27FC236}">
                <a16:creationId xmlns="" xmlns:a16="http://schemas.microsoft.com/office/drawing/2014/main" id="{FED0183D-F6FF-4F6E-B805-6861C3B47193}"/>
              </a:ext>
            </a:extLst>
          </p:cNvPr>
          <p:cNvGraphicFramePr>
            <a:graphicFrameLocks/>
          </p:cNvGraphicFramePr>
          <p:nvPr>
            <p:extLst>
              <p:ext uri="{D42A27DB-BD31-4B8C-83A1-F6EECF244321}">
                <p14:modId xmlns:p14="http://schemas.microsoft.com/office/powerpoint/2010/main" xmlns="" val="2815202234"/>
              </p:ext>
            </p:extLst>
          </p:nvPr>
        </p:nvGraphicFramePr>
        <p:xfrm>
          <a:off x="5851525" y="4352135"/>
          <a:ext cx="2138382" cy="1584000"/>
        </p:xfrm>
        <a:graphic>
          <a:graphicData uri="http://schemas.openxmlformats.org/drawingml/2006/chart">
            <c:chart xmlns:c="http://schemas.openxmlformats.org/drawingml/2006/chart" xmlns:r="http://schemas.openxmlformats.org/officeDocument/2006/relationships" r:id="rId11"/>
          </a:graphicData>
        </a:graphic>
      </p:graphicFrame>
      <p:graphicFrame>
        <p:nvGraphicFramePr>
          <p:cNvPr id="27" name="Диаграмма 26">
            <a:extLst>
              <a:ext uri="{FF2B5EF4-FFF2-40B4-BE49-F238E27FC236}">
                <a16:creationId xmlns="" xmlns:a16="http://schemas.microsoft.com/office/drawing/2014/main" id="{9492FA43-F87E-4108-94D0-010BA1F09A3F}"/>
              </a:ext>
            </a:extLst>
          </p:cNvPr>
          <p:cNvGraphicFramePr>
            <a:graphicFrameLocks/>
          </p:cNvGraphicFramePr>
          <p:nvPr>
            <p:extLst>
              <p:ext uri="{D42A27DB-BD31-4B8C-83A1-F6EECF244321}">
                <p14:modId xmlns:p14="http://schemas.microsoft.com/office/powerpoint/2010/main" xmlns="" val="78459094"/>
              </p:ext>
            </p:extLst>
          </p:nvPr>
        </p:nvGraphicFramePr>
        <p:xfrm>
          <a:off x="5989643" y="4280697"/>
          <a:ext cx="4535488" cy="1800000"/>
        </p:xfrm>
        <a:graphic>
          <a:graphicData uri="http://schemas.openxmlformats.org/drawingml/2006/chart">
            <c:chart xmlns:c="http://schemas.openxmlformats.org/drawingml/2006/chart" xmlns:r="http://schemas.openxmlformats.org/officeDocument/2006/relationships" r:id="rId12"/>
          </a:graphicData>
        </a:graphic>
      </p:graphicFrame>
      <p:sp>
        <p:nvSpPr>
          <p:cNvPr id="28" name="TextBox 27">
            <a:extLst>
              <a:ext uri="{FF2B5EF4-FFF2-40B4-BE49-F238E27FC236}">
                <a16:creationId xmlns="" xmlns:a16="http://schemas.microsoft.com/office/drawing/2014/main" id="{041CEBBE-E308-443C-9AD6-E2DB2B1E9D25}"/>
              </a:ext>
            </a:extLst>
          </p:cNvPr>
          <p:cNvSpPr txBox="1"/>
          <p:nvPr/>
        </p:nvSpPr>
        <p:spPr>
          <a:xfrm>
            <a:off x="2489180" y="6059903"/>
            <a:ext cx="5286412" cy="284693"/>
          </a:xfrm>
          <a:prstGeom prst="rect">
            <a:avLst/>
          </a:prstGeom>
          <a:noFill/>
        </p:spPr>
        <p:txBody>
          <a:bodyPr wrap="square" rtlCol="0">
            <a:spAutoFit/>
          </a:bodyPr>
          <a:lstStyle/>
          <a:p>
            <a:pPr algn="ctr" defTabSz="1422637" fontAlgn="auto">
              <a:lnSpc>
                <a:spcPts val="1500"/>
              </a:lnSpc>
              <a:spcBef>
                <a:spcPts val="600"/>
              </a:spcBef>
              <a:spcAft>
                <a:spcPts val="0"/>
              </a:spcAft>
            </a:pPr>
            <a:r>
              <a:rPr lang="ru-RU" sz="1100" b="1" kern="0" spc="15" dirty="0">
                <a:solidFill>
                  <a:schemeClr val="tx1">
                    <a:lumMod val="75000"/>
                    <a:lumOff val="25000"/>
                  </a:schemeClr>
                </a:solidFill>
                <a:latin typeface="PF Din Text Comp Pro" pitchFamily="2" charset="0"/>
              </a:rPr>
              <a:t>ПОКАЗАТЕЛИ</a:t>
            </a:r>
            <a:r>
              <a:rPr lang="en-US" sz="1100" b="1" kern="0" spc="15" dirty="0">
                <a:solidFill>
                  <a:schemeClr val="tx1">
                    <a:lumMod val="75000"/>
                    <a:lumOff val="25000"/>
                  </a:schemeClr>
                </a:solidFill>
                <a:latin typeface="PF Din Text Comp Pro" pitchFamily="2" charset="0"/>
              </a:rPr>
              <a:t> </a:t>
            </a:r>
            <a:r>
              <a:rPr lang="ru-RU" sz="1100" b="1" kern="0" spc="15" dirty="0">
                <a:solidFill>
                  <a:schemeClr val="tx1">
                    <a:lumMod val="75000"/>
                    <a:lumOff val="25000"/>
                  </a:schemeClr>
                </a:solidFill>
                <a:latin typeface="PF Din Text Comp Pro" pitchFamily="2" charset="0"/>
              </a:rPr>
              <a:t>МИГРАЦИОННОГО ПРИРОСТА СОПОСТАВИМЫХ ГОРОДОВ</a:t>
            </a:r>
          </a:p>
        </p:txBody>
      </p:sp>
      <p:graphicFrame>
        <p:nvGraphicFramePr>
          <p:cNvPr id="29" name="Диаграмма 28">
            <a:extLst>
              <a:ext uri="{FF2B5EF4-FFF2-40B4-BE49-F238E27FC236}">
                <a16:creationId xmlns="" xmlns:a16="http://schemas.microsoft.com/office/drawing/2014/main" id="{9840B5D3-C5E9-449E-AE12-82F3C57C87A2}"/>
              </a:ext>
            </a:extLst>
          </p:cNvPr>
          <p:cNvGraphicFramePr>
            <a:graphicFrameLocks/>
          </p:cNvGraphicFramePr>
          <p:nvPr>
            <p:extLst>
              <p:ext uri="{D42A27DB-BD31-4B8C-83A1-F6EECF244321}">
                <p14:modId xmlns:p14="http://schemas.microsoft.com/office/powerpoint/2010/main" xmlns="" val="1980264780"/>
              </p:ext>
            </p:extLst>
          </p:nvPr>
        </p:nvGraphicFramePr>
        <p:xfrm>
          <a:off x="8875575" y="6345655"/>
          <a:ext cx="1440000" cy="1006876"/>
        </p:xfrm>
        <a:graphic>
          <a:graphicData uri="http://schemas.openxmlformats.org/drawingml/2006/chart">
            <c:chart xmlns:c="http://schemas.openxmlformats.org/drawingml/2006/chart" xmlns:r="http://schemas.openxmlformats.org/officeDocument/2006/relationships" r:id="rId13"/>
          </a:graphicData>
        </a:graphic>
      </p:graphicFrame>
    </p:spTree>
    <p:extLst>
      <p:ext uri="{BB962C8B-B14F-4D97-AF65-F5344CB8AC3E}">
        <p14:creationId xmlns:p14="http://schemas.microsoft.com/office/powerpoint/2010/main" xmlns="" val="30815486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ЗАНЯТОСТЬ НАСЕЛЕНИЯ</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1.4.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7</a:t>
            </a:fld>
            <a:endParaRPr lang="ru-RU" dirty="0"/>
          </a:p>
        </p:txBody>
      </p:sp>
      <p:sp>
        <p:nvSpPr>
          <p:cNvPr id="15" name="TextBox 14">
            <a:extLst>
              <a:ext uri="{FF2B5EF4-FFF2-40B4-BE49-F238E27FC236}">
                <a16:creationId xmlns="" xmlns:a16="http://schemas.microsoft.com/office/drawing/2014/main" id="{42F83D7A-1A6B-474D-ACEE-16A10DC45DA4}"/>
              </a:ext>
            </a:extLst>
          </p:cNvPr>
          <p:cNvSpPr txBox="1"/>
          <p:nvPr/>
        </p:nvSpPr>
        <p:spPr>
          <a:xfrm>
            <a:off x="360000" y="355487"/>
            <a:ext cx="5040000" cy="3639458"/>
          </a:xfrm>
          <a:prstGeom prst="rect">
            <a:avLst/>
          </a:prstGeom>
          <a:noFill/>
        </p:spPr>
        <p:txBody>
          <a:bodyPr wrap="square" rtlCol="0">
            <a:spAutoFit/>
          </a:bodyPr>
          <a:lstStyle/>
          <a:p>
            <a:pPr algn="just" defTabSz="1422637" fontAlgn="auto">
              <a:lnSpc>
                <a:spcPts val="1500"/>
              </a:lnSpc>
              <a:spcBef>
                <a:spcPts val="600"/>
              </a:spcBef>
              <a:spcAft>
                <a:spcPts val="0"/>
              </a:spcAft>
            </a:pPr>
            <a:endParaRPr lang="ru-RU" sz="1300" kern="0" spc="15" dirty="0">
              <a:solidFill>
                <a:schemeClr val="tx1">
                  <a:lumMod val="75000"/>
                  <a:lumOff val="25000"/>
                </a:schemeClr>
              </a:solidFill>
              <a:latin typeface="PF Din Text Comp Pro Light" panose="02000000000000000000"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Общая численность населения в трудоспособном возрасте, зарегистрированного на территории муниципального образования в 2019 году составляет 22544 человека, их них непосредственно занято в экономике города – 23577 человек. Численность работников крупных и средних предприятий -  более 14 тысяч человек, что на 2% выше показателя 2018 года.</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Подавляющее большинство экономически активного населения муниципального образования занято на предприятиях обрабатывающей промышленности (более 24%), что обусловлено наличием на территории города крупного предприятия – Волховского филиала АО «Апатит», 20,7% занято в сфере транспорта и логистики, чуть более 18% экономически активного населения – в сфере оптовой и розничной торговли, 9,7% - в сфере здравоохранения и предоставления социальных услуг, в остальных секторах экономики занято не более 9% населения города.</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Уровень регистрируемой безработицы по МО город Волхов на 01 января 2020 года по сравнению с показателем 2018 года снизился на 0,10% и составил 0,18% от экономически активного населения; численность зарегистрированных безработных снизилась на 30 человек и составила 54 человека.</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Размер среднемесячной заработной платы по крупным и средним предприятиям города в 2019 году увеличился на 8,0% и составляет 44367 рублей, что на 3,1% выше показателя по Волховскому муниципальному району, на 0,8% ниже показателя по Ленинградской области, на 7,8% ниже среднего показателя по России в 2019 году, однако значительно выше показателей сопоставимых городов.</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a:t>
            </a:r>
          </a:p>
        </p:txBody>
      </p:sp>
      <p:graphicFrame>
        <p:nvGraphicFramePr>
          <p:cNvPr id="6" name="Таблица 5">
            <a:extLst>
              <a:ext uri="{FF2B5EF4-FFF2-40B4-BE49-F238E27FC236}">
                <a16:creationId xmlns="" xmlns:a16="http://schemas.microsoft.com/office/drawing/2014/main" id="{FFA60C2C-0D4E-48AF-BE0F-ECE2F6C84524}"/>
              </a:ext>
            </a:extLst>
          </p:cNvPr>
          <p:cNvGraphicFramePr>
            <a:graphicFrameLocks noGrp="1"/>
          </p:cNvGraphicFramePr>
          <p:nvPr>
            <p:extLst>
              <p:ext uri="{D42A27DB-BD31-4B8C-83A1-F6EECF244321}">
                <p14:modId xmlns:p14="http://schemas.microsoft.com/office/powerpoint/2010/main" xmlns="" val="3862751456"/>
              </p:ext>
            </p:extLst>
          </p:nvPr>
        </p:nvGraphicFramePr>
        <p:xfrm>
          <a:off x="5634038" y="851673"/>
          <a:ext cx="4752975" cy="1541527"/>
        </p:xfrm>
        <a:graphic>
          <a:graphicData uri="http://schemas.openxmlformats.org/drawingml/2006/table">
            <a:tbl>
              <a:tblPr bandCol="1">
                <a:tableStyleId>{2D5ABB26-0587-4C30-8999-92F81FD0307C}</a:tableStyleId>
              </a:tblPr>
              <a:tblGrid>
                <a:gridCol w="3458492">
                  <a:extLst>
                    <a:ext uri="{9D8B030D-6E8A-4147-A177-3AD203B41FA5}">
                      <a16:colId xmlns="" xmlns:a16="http://schemas.microsoft.com/office/drawing/2014/main" val="3458427041"/>
                    </a:ext>
                  </a:extLst>
                </a:gridCol>
                <a:gridCol w="1294483">
                  <a:extLst>
                    <a:ext uri="{9D8B030D-6E8A-4147-A177-3AD203B41FA5}">
                      <a16:colId xmlns="" xmlns:a16="http://schemas.microsoft.com/office/drawing/2014/main" val="2186519202"/>
                    </a:ext>
                  </a:extLst>
                </a:gridCol>
              </a:tblGrid>
              <a:tr h="307690">
                <a:tc>
                  <a:txBody>
                    <a:bodyPr/>
                    <a:lstStyle/>
                    <a:p>
                      <a:pPr marL="0" algn="l" defTabSz="1005947" rtl="0" eaLnBrk="1" fontAlgn="b" latinLnBrk="0" hangingPunct="1">
                        <a:defRPr lang="en-US" sz="900" b="0" i="0" u="none" strike="noStrike" kern="1200" baseline="0">
                          <a:solidFill>
                            <a:schemeClr val="tx1"/>
                          </a:solidFill>
                          <a:latin typeface="PF Din Text Comp Pro" panose="02000506020000020004" pitchFamily="2" charset="0"/>
                          <a:ea typeface="+mn-ea"/>
                          <a:cs typeface="+mn-cs"/>
                        </a:defRPr>
                      </a:pPr>
                      <a:r>
                        <a:rPr lang="ru-RU" sz="1100" u="none" strike="noStrike" kern="1200" baseline="0" dirty="0">
                          <a:solidFill>
                            <a:schemeClr val="tx1">
                              <a:lumMod val="75000"/>
                              <a:lumOff val="25000"/>
                            </a:schemeClr>
                          </a:solidFill>
                        </a:rPr>
                        <a:t> Трудоспособное население в трудоспособном возрасте, чел.</a:t>
                      </a:r>
                      <a:endParaRPr lang="ru-RU" sz="11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6350" marR="6350" marT="6350" marB="0" anchor="ctr"/>
                </a:tc>
                <a:tc>
                  <a:txBody>
                    <a:bodyPr/>
                    <a:lstStyle/>
                    <a:p>
                      <a:pPr marL="0" algn="ctr" defTabSz="1005947" rtl="0" eaLnBrk="1" fontAlgn="ctr" latinLnBrk="0" hangingPunct="1">
                        <a:defRPr lang="en-US" sz="900" b="0" i="0" u="none" strike="noStrike" kern="1200" baseline="0">
                          <a:solidFill>
                            <a:schemeClr val="tx1"/>
                          </a:solidFill>
                          <a:latin typeface="PF Din Text Comp Pro" panose="02000506020000020004" pitchFamily="2" charset="0"/>
                          <a:ea typeface="+mn-ea"/>
                          <a:cs typeface="+mn-cs"/>
                        </a:defRPr>
                      </a:pPr>
                      <a:r>
                        <a:rPr lang="ru-RU" sz="1100" u="none" strike="noStrike" kern="1200" baseline="0" dirty="0">
                          <a:solidFill>
                            <a:schemeClr val="tx1">
                              <a:lumMod val="75000"/>
                              <a:lumOff val="25000"/>
                            </a:schemeClr>
                          </a:solidFill>
                        </a:rPr>
                        <a:t>22544</a:t>
                      </a:r>
                      <a:endParaRPr lang="ru-RU" sz="11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6350" marR="6350" marT="6350" marB="0" anchor="ctr"/>
                </a:tc>
                <a:extLst>
                  <a:ext uri="{0D108BD9-81ED-4DB2-BD59-A6C34878D82A}">
                    <a16:rowId xmlns="" xmlns:a16="http://schemas.microsoft.com/office/drawing/2014/main" val="3404229816"/>
                  </a:ext>
                </a:extLst>
              </a:tr>
              <a:tr h="288032">
                <a:tc>
                  <a:txBody>
                    <a:bodyPr/>
                    <a:lstStyle/>
                    <a:p>
                      <a:pPr marL="0" algn="l" defTabSz="1005947" rtl="0" eaLnBrk="1" fontAlgn="b" latinLnBrk="0" hangingPunct="1">
                        <a:defRPr lang="en-US" sz="900" b="0" i="0" u="none" strike="noStrike" kern="1200" baseline="0">
                          <a:solidFill>
                            <a:schemeClr val="tx1"/>
                          </a:solidFill>
                          <a:latin typeface="PF Din Text Comp Pro" panose="02000506020000020004" pitchFamily="2" charset="0"/>
                          <a:ea typeface="+mn-ea"/>
                          <a:cs typeface="+mn-cs"/>
                        </a:defRPr>
                      </a:pPr>
                      <a:r>
                        <a:rPr lang="ru-RU" sz="1100" u="none" strike="noStrike" kern="1200" baseline="0" dirty="0">
                          <a:solidFill>
                            <a:schemeClr val="tx1">
                              <a:lumMod val="75000"/>
                              <a:lumOff val="25000"/>
                            </a:schemeClr>
                          </a:solidFill>
                        </a:rPr>
                        <a:t> Лица, занятые в экономике, чел.</a:t>
                      </a:r>
                      <a:endParaRPr lang="ru-RU" sz="11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6350" marR="6350" marT="6350" marB="0" anchor="ctr"/>
                </a:tc>
                <a:tc>
                  <a:txBody>
                    <a:bodyPr/>
                    <a:lstStyle/>
                    <a:p>
                      <a:pPr marL="0" algn="ctr" defTabSz="1005947" rtl="0" eaLnBrk="1" fontAlgn="ctr" latinLnBrk="0" hangingPunct="1">
                        <a:defRPr lang="en-US" sz="900" b="0" i="0" u="none" strike="noStrike" kern="1200" baseline="0">
                          <a:solidFill>
                            <a:schemeClr val="tx1"/>
                          </a:solidFill>
                          <a:latin typeface="PF Din Text Comp Pro" panose="02000506020000020004" pitchFamily="2" charset="0"/>
                          <a:ea typeface="+mn-ea"/>
                          <a:cs typeface="+mn-cs"/>
                        </a:defRPr>
                      </a:pPr>
                      <a:r>
                        <a:rPr lang="ru-RU" sz="1100" u="none" strike="noStrike" kern="1200" baseline="0" dirty="0">
                          <a:solidFill>
                            <a:schemeClr val="tx1">
                              <a:lumMod val="75000"/>
                              <a:lumOff val="25000"/>
                            </a:schemeClr>
                          </a:solidFill>
                        </a:rPr>
                        <a:t>23577</a:t>
                      </a:r>
                      <a:endParaRPr lang="ru-RU" sz="11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6350" marR="6350" marT="6350" marB="0" anchor="ctr"/>
                </a:tc>
                <a:extLst>
                  <a:ext uri="{0D108BD9-81ED-4DB2-BD59-A6C34878D82A}">
                    <a16:rowId xmlns="" xmlns:a16="http://schemas.microsoft.com/office/drawing/2014/main" val="2055250644"/>
                  </a:ext>
                </a:extLst>
              </a:tr>
              <a:tr h="286851">
                <a:tc>
                  <a:txBody>
                    <a:bodyPr/>
                    <a:lstStyle/>
                    <a:p>
                      <a:pPr marL="0" algn="l" defTabSz="1005947" rtl="0" eaLnBrk="1" fontAlgn="b" latinLnBrk="0" hangingPunct="1">
                        <a:defRPr lang="en-US" sz="900" b="0" i="0" u="none" strike="noStrike" kern="1200" baseline="0">
                          <a:solidFill>
                            <a:schemeClr val="tx1"/>
                          </a:solidFill>
                          <a:latin typeface="PF Din Text Comp Pro" panose="02000506020000020004" pitchFamily="2" charset="0"/>
                          <a:ea typeface="+mn-ea"/>
                          <a:cs typeface="+mn-cs"/>
                        </a:defRPr>
                      </a:pPr>
                      <a:r>
                        <a:rPr lang="ru-RU" sz="1100" u="none" strike="noStrike" kern="1200" baseline="0" dirty="0">
                          <a:solidFill>
                            <a:schemeClr val="tx1">
                              <a:lumMod val="75000"/>
                              <a:lumOff val="25000"/>
                            </a:schemeClr>
                          </a:solidFill>
                        </a:rPr>
                        <a:t> Иностранные трудовые мигранты, чел.</a:t>
                      </a:r>
                      <a:endParaRPr lang="ru-RU" sz="11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6350" marR="6350" marT="6350" marB="0" anchor="ctr"/>
                </a:tc>
                <a:tc>
                  <a:txBody>
                    <a:bodyPr/>
                    <a:lstStyle/>
                    <a:p>
                      <a:pPr marL="0" algn="ctr" defTabSz="1005947" rtl="0" eaLnBrk="1" fontAlgn="ctr" latinLnBrk="0" hangingPunct="1">
                        <a:defRPr lang="en-US" sz="900" b="0" i="0" u="none" strike="noStrike" kern="1200" baseline="0">
                          <a:solidFill>
                            <a:schemeClr val="tx1"/>
                          </a:solidFill>
                          <a:latin typeface="PF Din Text Comp Pro" panose="02000506020000020004" pitchFamily="2" charset="0"/>
                          <a:ea typeface="+mn-ea"/>
                          <a:cs typeface="+mn-cs"/>
                        </a:defRPr>
                      </a:pPr>
                      <a:r>
                        <a:rPr lang="ru-RU" sz="1100" u="none" strike="noStrike" kern="1200" baseline="0" dirty="0">
                          <a:solidFill>
                            <a:schemeClr val="tx1">
                              <a:lumMod val="75000"/>
                              <a:lumOff val="25000"/>
                            </a:schemeClr>
                          </a:solidFill>
                        </a:rPr>
                        <a:t>390</a:t>
                      </a:r>
                      <a:endParaRPr lang="ru-RU" sz="11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6350" marR="6350" marT="6350" marB="0" anchor="ctr"/>
                </a:tc>
                <a:extLst>
                  <a:ext uri="{0D108BD9-81ED-4DB2-BD59-A6C34878D82A}">
                    <a16:rowId xmlns="" xmlns:a16="http://schemas.microsoft.com/office/drawing/2014/main" val="38077222"/>
                  </a:ext>
                </a:extLst>
              </a:tr>
              <a:tr h="289213">
                <a:tc>
                  <a:txBody>
                    <a:bodyPr/>
                    <a:lstStyle/>
                    <a:p>
                      <a:pPr marL="0" algn="l" defTabSz="1005947" rtl="0" eaLnBrk="1" fontAlgn="b" latinLnBrk="0" hangingPunct="1">
                        <a:defRPr lang="en-US" sz="900" b="0" i="0" u="none" strike="noStrike" kern="1200" baseline="0">
                          <a:solidFill>
                            <a:schemeClr val="tx1"/>
                          </a:solidFill>
                          <a:latin typeface="PF Din Text Comp Pro" panose="02000506020000020004" pitchFamily="2" charset="0"/>
                          <a:ea typeface="+mn-ea"/>
                          <a:cs typeface="+mn-cs"/>
                        </a:defRPr>
                      </a:pPr>
                      <a:r>
                        <a:rPr lang="ru-RU" sz="1100" u="none" strike="noStrike" kern="1200" baseline="0" dirty="0">
                          <a:solidFill>
                            <a:schemeClr val="tx1">
                              <a:lumMod val="75000"/>
                              <a:lumOff val="25000"/>
                            </a:schemeClr>
                          </a:solidFill>
                        </a:rPr>
                        <a:t> Лица, незанятые в экономике, чел.</a:t>
                      </a:r>
                      <a:endParaRPr lang="ru-RU" sz="11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6350" marR="6350" marT="6350" marB="0" anchor="ctr"/>
                </a:tc>
                <a:tc>
                  <a:txBody>
                    <a:bodyPr/>
                    <a:lstStyle/>
                    <a:p>
                      <a:pPr marL="0" algn="ctr" defTabSz="1005947" rtl="0" eaLnBrk="1" fontAlgn="ctr" latinLnBrk="0" hangingPunct="1">
                        <a:defRPr lang="en-US" sz="900" b="0" i="0" u="none" strike="noStrike" kern="1200" baseline="0">
                          <a:solidFill>
                            <a:schemeClr val="tx1"/>
                          </a:solidFill>
                          <a:latin typeface="PF Din Text Comp Pro" panose="02000506020000020004" pitchFamily="2" charset="0"/>
                          <a:ea typeface="+mn-ea"/>
                          <a:cs typeface="+mn-cs"/>
                        </a:defRPr>
                      </a:pPr>
                      <a:r>
                        <a:rPr lang="ru-RU" sz="1100" u="none" strike="noStrike" kern="1200" baseline="0" dirty="0">
                          <a:solidFill>
                            <a:schemeClr val="tx1">
                              <a:lumMod val="75000"/>
                              <a:lumOff val="25000"/>
                            </a:schemeClr>
                          </a:solidFill>
                        </a:rPr>
                        <a:t>6900</a:t>
                      </a:r>
                      <a:endParaRPr lang="ru-RU" sz="11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6350" marR="6350" marT="6350" marB="0" anchor="ctr"/>
                </a:tc>
                <a:extLst>
                  <a:ext uri="{0D108BD9-81ED-4DB2-BD59-A6C34878D82A}">
                    <a16:rowId xmlns="" xmlns:a16="http://schemas.microsoft.com/office/drawing/2014/main" val="1120501209"/>
                  </a:ext>
                </a:extLst>
              </a:tr>
              <a:tr h="369741">
                <a:tc>
                  <a:txBody>
                    <a:bodyPr/>
                    <a:lstStyle/>
                    <a:p>
                      <a:pPr marL="0" algn="l" defTabSz="1005947" rtl="0" eaLnBrk="1" fontAlgn="b" latinLnBrk="0" hangingPunct="1">
                        <a:defRPr lang="en-US" sz="900" b="0" i="0" u="none" strike="noStrike" kern="1200" baseline="0">
                          <a:solidFill>
                            <a:schemeClr val="tx1"/>
                          </a:solidFill>
                          <a:latin typeface="PF Din Text Comp Pro" panose="02000506020000020004" pitchFamily="2" charset="0"/>
                          <a:ea typeface="+mn-ea"/>
                          <a:cs typeface="+mn-cs"/>
                        </a:defRPr>
                      </a:pPr>
                      <a:r>
                        <a:rPr lang="ru-RU" sz="1100" u="none" strike="noStrike" kern="1200" baseline="0" dirty="0">
                          <a:solidFill>
                            <a:schemeClr val="tx1">
                              <a:lumMod val="75000"/>
                              <a:lumOff val="25000"/>
                            </a:schemeClr>
                          </a:solidFill>
                        </a:rPr>
                        <a:t> Граждане, работающие за пределами трудоспособного возраста, чел.</a:t>
                      </a:r>
                      <a:endParaRPr lang="ru-RU" sz="11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6350" marR="6350" marT="6350" marB="0" anchor="ctr"/>
                </a:tc>
                <a:tc>
                  <a:txBody>
                    <a:bodyPr/>
                    <a:lstStyle/>
                    <a:p>
                      <a:pPr marL="0" algn="ctr" defTabSz="1005947" rtl="0" eaLnBrk="1" fontAlgn="ctr" latinLnBrk="0" hangingPunct="1">
                        <a:defRPr lang="en-US" sz="900" b="0" i="0" u="none" strike="noStrike" kern="1200" baseline="0">
                          <a:solidFill>
                            <a:schemeClr val="tx1"/>
                          </a:solidFill>
                          <a:latin typeface="PF Din Text Comp Pro" panose="02000506020000020004" pitchFamily="2" charset="0"/>
                          <a:ea typeface="+mn-ea"/>
                          <a:cs typeface="+mn-cs"/>
                        </a:defRPr>
                      </a:pPr>
                      <a:r>
                        <a:rPr lang="ru-RU" sz="1100" u="none" strike="noStrike" kern="1200" baseline="0" dirty="0">
                          <a:solidFill>
                            <a:schemeClr val="tx1">
                              <a:lumMod val="75000"/>
                              <a:lumOff val="25000"/>
                            </a:schemeClr>
                          </a:solidFill>
                        </a:rPr>
                        <a:t>23577</a:t>
                      </a:r>
                      <a:endParaRPr lang="ru-RU" sz="11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6350" marR="6350" marT="6350" marB="0" anchor="ctr"/>
                </a:tc>
                <a:extLst>
                  <a:ext uri="{0D108BD9-81ED-4DB2-BD59-A6C34878D82A}">
                    <a16:rowId xmlns="" xmlns:a16="http://schemas.microsoft.com/office/drawing/2014/main" val="4227308459"/>
                  </a:ext>
                </a:extLst>
              </a:tr>
            </a:tbl>
          </a:graphicData>
        </a:graphic>
      </p:graphicFrame>
      <p:sp>
        <p:nvSpPr>
          <p:cNvPr id="7" name="TextBox 6">
            <a:extLst>
              <a:ext uri="{FF2B5EF4-FFF2-40B4-BE49-F238E27FC236}">
                <a16:creationId xmlns="" xmlns:a16="http://schemas.microsoft.com/office/drawing/2014/main" id="{EDBEB4E8-0134-48A5-BF31-3E9E7D084601}"/>
              </a:ext>
            </a:extLst>
          </p:cNvPr>
          <p:cNvSpPr txBox="1"/>
          <p:nvPr/>
        </p:nvSpPr>
        <p:spPr>
          <a:xfrm>
            <a:off x="5616000" y="576000"/>
            <a:ext cx="4752975" cy="268150"/>
          </a:xfrm>
          <a:prstGeom prst="rect">
            <a:avLst/>
          </a:prstGeom>
          <a:noFill/>
        </p:spPr>
        <p:txBody>
          <a:bodyPr wrap="square" rtlCol="0">
            <a:spAutoFit/>
          </a:bodyPr>
          <a:lstStyle/>
          <a:p>
            <a:pPr algn="ctr" defTabSz="1422637" fontAlgn="auto">
              <a:lnSpc>
                <a:spcPts val="1500"/>
              </a:lnSpc>
              <a:spcBef>
                <a:spcPts val="600"/>
              </a:spcBef>
              <a:spcAft>
                <a:spcPts val="0"/>
              </a:spcAft>
              <a:defRPr lang="ru-RU" sz="1100" b="1" i="0" u="none" strike="noStrike" kern="0" spc="15" baseline="0" dirty="0">
                <a:solidFill>
                  <a:prstClr val="black">
                    <a:lumMod val="75000"/>
                    <a:lumOff val="25000"/>
                  </a:prstClr>
                </a:solidFill>
                <a:latin typeface="PF Din Text Comp Pro" pitchFamily="2" charset="0"/>
                <a:ea typeface="+mn-ea"/>
                <a:cs typeface="Arial" charset="0"/>
              </a:defRPr>
            </a:pPr>
            <a:r>
              <a:rPr lang="ru-RU" sz="1100" b="1" kern="0" spc="15" dirty="0">
                <a:solidFill>
                  <a:schemeClr val="tx1">
                    <a:lumMod val="75000"/>
                    <a:lumOff val="25000"/>
                  </a:schemeClr>
                </a:solidFill>
                <a:latin typeface="PF Din Text Comp Pro" pitchFamily="2" charset="0"/>
              </a:rPr>
              <a:t>РАСПРЕДЕЛЕНИЕ ТРУДОВЫХ  РЕСУРСОВ МО Г. ВОЛХОВ В 2019 ГОДУ</a:t>
            </a:r>
          </a:p>
        </p:txBody>
      </p:sp>
      <p:graphicFrame>
        <p:nvGraphicFramePr>
          <p:cNvPr id="16" name="Диаграмма 15">
            <a:extLst>
              <a:ext uri="{FF2B5EF4-FFF2-40B4-BE49-F238E27FC236}">
                <a16:creationId xmlns="" xmlns:a16="http://schemas.microsoft.com/office/drawing/2014/main" id="{17FBF1C8-03CC-4EF9-B4EA-BCCFA33CBFD6}"/>
              </a:ext>
            </a:extLst>
          </p:cNvPr>
          <p:cNvGraphicFramePr>
            <a:graphicFrameLocks/>
          </p:cNvGraphicFramePr>
          <p:nvPr>
            <p:extLst>
              <p:ext uri="{D42A27DB-BD31-4B8C-83A1-F6EECF244321}">
                <p14:modId xmlns:p14="http://schemas.microsoft.com/office/powerpoint/2010/main" xmlns="" val="2244503683"/>
              </p:ext>
            </p:extLst>
          </p:nvPr>
        </p:nvGraphicFramePr>
        <p:xfrm>
          <a:off x="346040" y="4209259"/>
          <a:ext cx="5576923" cy="298609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2" name="Диаграмма 11">
            <a:extLst>
              <a:ext uri="{FF2B5EF4-FFF2-40B4-BE49-F238E27FC236}">
                <a16:creationId xmlns="" xmlns:a16="http://schemas.microsoft.com/office/drawing/2014/main" id="{1F4FB3BF-D183-479A-B4EB-415647F83C67}"/>
              </a:ext>
            </a:extLst>
          </p:cNvPr>
          <p:cNvGraphicFramePr>
            <a:graphicFrameLocks/>
          </p:cNvGraphicFramePr>
          <p:nvPr>
            <p:extLst>
              <p:ext uri="{D42A27DB-BD31-4B8C-83A1-F6EECF244321}">
                <p14:modId xmlns:p14="http://schemas.microsoft.com/office/powerpoint/2010/main" xmlns="" val="3818346059"/>
              </p:ext>
            </p:extLst>
          </p:nvPr>
        </p:nvGraphicFramePr>
        <p:xfrm>
          <a:off x="4632320" y="2423309"/>
          <a:ext cx="5868000" cy="4851452"/>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xmlns="" val="97255304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ЭКОНОМИЧЕСКОЕ РАЗВИТИЕ</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1.5.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8</a:t>
            </a:fld>
            <a:endParaRPr lang="ru-RU" dirty="0"/>
          </a:p>
        </p:txBody>
      </p:sp>
      <p:sp>
        <p:nvSpPr>
          <p:cNvPr id="4" name="TextBox 3">
            <a:extLst>
              <a:ext uri="{FF2B5EF4-FFF2-40B4-BE49-F238E27FC236}">
                <a16:creationId xmlns="" xmlns:a16="http://schemas.microsoft.com/office/drawing/2014/main" id="{FDD7AE40-DC72-4B4B-BDAA-0542B7C7F55C}"/>
              </a:ext>
            </a:extLst>
          </p:cNvPr>
          <p:cNvSpPr txBox="1"/>
          <p:nvPr/>
        </p:nvSpPr>
        <p:spPr>
          <a:xfrm>
            <a:off x="346040" y="565921"/>
            <a:ext cx="5040000" cy="358559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Город Волхов - крупный промышленный центр и транспортный узел Ленинградской области, основу многоотраслевой экономической базы города составляет промышленность, на которую приходится подавляющее число занятого населения.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 территории муниципального образования по данным на 2019 год зарегистрированы 142 крупных и средних предприятия, формирующие основу градообразующей базы города.  Наибольшее количество организаций зарегистрировано в сфере образования (32 единицы), в сфере обрабатывающих производств (18 ед.) и оптовой и розничной торговли (11 ед.).</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Крупными промышленными единицами города являются два предприятия, созданные на базе бывшего Волховского алюминиевого завода: </a:t>
            </a:r>
          </a:p>
          <a:p>
            <a:pPr marL="17145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филиал ОАО СУАЛ «ВАЗ-СУАЛ» </a:t>
            </a:r>
          </a:p>
          <a:p>
            <a:pPr marL="17145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Волховский филиал АО «Апатит»</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Динамика показателя объема реализации товаров собственного производства, выполненных работ и услуг крупных и средних предприятий по всем видам экономической деятельности  за последние 6 лет остается относительно стабильным на уровне 21,9-23,6 млрд рублей. </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graphicFrame>
        <p:nvGraphicFramePr>
          <p:cNvPr id="19" name="Диаграмма 18">
            <a:extLst>
              <a:ext uri="{FF2B5EF4-FFF2-40B4-BE49-F238E27FC236}">
                <a16:creationId xmlns="" xmlns:a16="http://schemas.microsoft.com/office/drawing/2014/main" id="{0704A4BA-0D63-4268-9C9B-084C9589743A}"/>
              </a:ext>
            </a:extLst>
          </p:cNvPr>
          <p:cNvGraphicFramePr>
            <a:graphicFrameLocks/>
          </p:cNvGraphicFramePr>
          <p:nvPr>
            <p:extLst>
              <p:ext uri="{D42A27DB-BD31-4B8C-83A1-F6EECF244321}">
                <p14:modId xmlns:p14="http://schemas.microsoft.com/office/powerpoint/2010/main" xmlns="" val="3265160854"/>
              </p:ext>
            </p:extLst>
          </p:nvPr>
        </p:nvGraphicFramePr>
        <p:xfrm>
          <a:off x="4346567" y="351607"/>
          <a:ext cx="6040445" cy="6000792"/>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21" name="Диаграмма 20">
            <a:extLst>
              <a:ext uri="{FF2B5EF4-FFF2-40B4-BE49-F238E27FC236}">
                <a16:creationId xmlns="" xmlns:a16="http://schemas.microsoft.com/office/drawing/2014/main" id="{22751387-7D1A-485A-BBEA-062FF85D9D76}"/>
              </a:ext>
            </a:extLst>
          </p:cNvPr>
          <p:cNvGraphicFramePr>
            <a:graphicFrameLocks/>
          </p:cNvGraphicFramePr>
          <p:nvPr>
            <p:extLst>
              <p:ext uri="{D42A27DB-BD31-4B8C-83A1-F6EECF244321}">
                <p14:modId xmlns:p14="http://schemas.microsoft.com/office/powerpoint/2010/main" xmlns="" val="2205274352"/>
              </p:ext>
            </p:extLst>
          </p:nvPr>
        </p:nvGraphicFramePr>
        <p:xfrm>
          <a:off x="274602" y="3566317"/>
          <a:ext cx="4990926" cy="1628427"/>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23" name="Диаграмма 22">
            <a:extLst>
              <a:ext uri="{FF2B5EF4-FFF2-40B4-BE49-F238E27FC236}">
                <a16:creationId xmlns="" xmlns:a16="http://schemas.microsoft.com/office/drawing/2014/main" id="{69AFF970-D3DF-43C9-A0EB-925C8011FE26}"/>
              </a:ext>
            </a:extLst>
          </p:cNvPr>
          <p:cNvGraphicFramePr>
            <a:graphicFrameLocks/>
          </p:cNvGraphicFramePr>
          <p:nvPr>
            <p:extLst>
              <p:ext uri="{D42A27DB-BD31-4B8C-83A1-F6EECF244321}">
                <p14:modId xmlns:p14="http://schemas.microsoft.com/office/powerpoint/2010/main" xmlns="" val="545825339"/>
              </p:ext>
            </p:extLst>
          </p:nvPr>
        </p:nvGraphicFramePr>
        <p:xfrm>
          <a:off x="325582" y="4980431"/>
          <a:ext cx="4998010" cy="1564222"/>
        </p:xfrm>
        <a:graphic>
          <a:graphicData uri="http://schemas.openxmlformats.org/drawingml/2006/chart">
            <c:chart xmlns:c="http://schemas.openxmlformats.org/drawingml/2006/chart" xmlns:r="http://schemas.openxmlformats.org/officeDocument/2006/relationships" r:id="rId5"/>
          </a:graphicData>
        </a:graphic>
      </p:graphicFrame>
      <p:sp>
        <p:nvSpPr>
          <p:cNvPr id="25" name="TextBox 24">
            <a:extLst>
              <a:ext uri="{FF2B5EF4-FFF2-40B4-BE49-F238E27FC236}">
                <a16:creationId xmlns="" xmlns:a16="http://schemas.microsoft.com/office/drawing/2014/main" id="{3611625B-885B-4BE8-8E24-DEB46B2E4733}"/>
              </a:ext>
            </a:extLst>
          </p:cNvPr>
          <p:cNvSpPr txBox="1"/>
          <p:nvPr/>
        </p:nvSpPr>
        <p:spPr>
          <a:xfrm>
            <a:off x="360000" y="6624000"/>
            <a:ext cx="10116000" cy="477054"/>
          </a:xfrm>
          <a:prstGeom prst="rect">
            <a:avLst/>
          </a:prstGeom>
          <a:noFill/>
        </p:spPr>
        <p:txBody>
          <a:bodyPr wrap="square">
            <a:spAutoFit/>
          </a:bodyPr>
          <a:lstStyle/>
          <a:p>
            <a:pPr algn="ctr" defTabSz="1422637" fontAlgn="auto">
              <a:lnSpc>
                <a:spcPts val="1500"/>
              </a:lnSpc>
              <a:spcBef>
                <a:spcPts val="600"/>
              </a:spcBef>
              <a:spcAft>
                <a:spcPts val="0"/>
              </a:spcAft>
            </a:pPr>
            <a:r>
              <a:rPr lang="ru-RU" altLang="ru-RU" sz="1400" b="1" kern="0" spc="15" dirty="0">
                <a:solidFill>
                  <a:schemeClr val="tx1">
                    <a:lumMod val="75000"/>
                    <a:lumOff val="25000"/>
                  </a:schemeClr>
                </a:solidFill>
                <a:latin typeface="PF Din Text Comp Pro" pitchFamily="2" charset="0"/>
              </a:rPr>
              <a:t>ОБЪЕМ ОБОРОТА РОЗНИЧНОЙ ТОРГОВЛИ В 20179 ГОДУ СОСТАВИЛ 4,6 МЛРД РУБ., ЧТО НА 24,5%% ВЫШЕ АНАЛОГИЧНОГО ПОКАЗАТЕЛЯ ПО ИТОГАМ ПРЕДЫДУЩЕГО ГОДА (2018 ГОД – 4,2 МЛРД РУБ.). </a:t>
            </a:r>
          </a:p>
        </p:txBody>
      </p:sp>
    </p:spTree>
    <p:extLst>
      <p:ext uri="{BB962C8B-B14F-4D97-AF65-F5344CB8AC3E}">
        <p14:creationId xmlns:p14="http://schemas.microsoft.com/office/powerpoint/2010/main" xmlns="" val="31571277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ИНВЕСТИЦИИ</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1.6.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9</a:t>
            </a:fld>
            <a:endParaRPr lang="ru-RU" dirty="0"/>
          </a:p>
        </p:txBody>
      </p:sp>
      <p:sp>
        <p:nvSpPr>
          <p:cNvPr id="37" name="Прямоугольник 36">
            <a:extLst>
              <a:ext uri="{FF2B5EF4-FFF2-40B4-BE49-F238E27FC236}">
                <a16:creationId xmlns="" xmlns:a16="http://schemas.microsoft.com/office/drawing/2014/main" id="{862078CB-3F61-4D90-BE0B-69C6276D425E}"/>
              </a:ext>
            </a:extLst>
          </p:cNvPr>
          <p:cNvSpPr/>
          <p:nvPr/>
        </p:nvSpPr>
        <p:spPr>
          <a:xfrm>
            <a:off x="346040" y="851673"/>
            <a:ext cx="5143536" cy="1354217"/>
          </a:xfrm>
          <a:prstGeom prst="rect">
            <a:avLst/>
          </a:prstGeom>
        </p:spPr>
        <p:txBody>
          <a:bodyPr wrap="square">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Улучшение инвестиционного климата, создание новых предприятий и новых рабочих мест, новых видов продукции, услуг, модернизация и реконструкция действующих предприятий отнесены к приоритетным задачам развития МО город Волхов.</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Объем инвестиций в основной капитал по итогам 2019 года составил  3,5 млрд рублей, в 2018 году -  1,2 млрд рублей. С 2011 года общий объем инвестиций в основной капитал значительно сокращался ежегодно в среднем на 19%, однако за последние 3 года с 2017 по 2019 год показатель значительно вырос и превысил уровень 2011 года на 13%.</a:t>
            </a:r>
            <a:endParaRPr lang="ru-RU" sz="1300" kern="0" spc="15" dirty="0">
              <a:solidFill>
                <a:schemeClr val="tx1">
                  <a:lumMod val="75000"/>
                  <a:lumOff val="25000"/>
                </a:schemeClr>
              </a:solidFill>
              <a:latin typeface="PF Din Text Comp Pro" panose="02000506020000020004" pitchFamily="2" charset="0"/>
            </a:endParaRPr>
          </a:p>
        </p:txBody>
      </p:sp>
      <p:graphicFrame>
        <p:nvGraphicFramePr>
          <p:cNvPr id="38" name="Диаграмма 37">
            <a:extLst>
              <a:ext uri="{FF2B5EF4-FFF2-40B4-BE49-F238E27FC236}">
                <a16:creationId xmlns="" xmlns:a16="http://schemas.microsoft.com/office/drawing/2014/main" id="{2D27F4A9-A485-4AE0-87A4-7DE4BCA04AF1}"/>
              </a:ext>
            </a:extLst>
          </p:cNvPr>
          <p:cNvGraphicFramePr>
            <a:graphicFrameLocks/>
          </p:cNvGraphicFramePr>
          <p:nvPr>
            <p:extLst>
              <p:ext uri="{D42A27DB-BD31-4B8C-83A1-F6EECF244321}">
                <p14:modId xmlns:p14="http://schemas.microsoft.com/office/powerpoint/2010/main" xmlns="" val="2189793477"/>
              </p:ext>
            </p:extLst>
          </p:nvPr>
        </p:nvGraphicFramePr>
        <p:xfrm>
          <a:off x="5489576" y="292416"/>
          <a:ext cx="4897437" cy="1845141"/>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7" name="Таблица 6">
            <a:extLst>
              <a:ext uri="{FF2B5EF4-FFF2-40B4-BE49-F238E27FC236}">
                <a16:creationId xmlns="" xmlns:a16="http://schemas.microsoft.com/office/drawing/2014/main" id="{A5E42876-CBC0-4016-8D27-85548493D65E}"/>
              </a:ext>
            </a:extLst>
          </p:cNvPr>
          <p:cNvGraphicFramePr>
            <a:graphicFrameLocks noGrp="1"/>
          </p:cNvGraphicFramePr>
          <p:nvPr>
            <p:extLst>
              <p:ext uri="{D42A27DB-BD31-4B8C-83A1-F6EECF244321}">
                <p14:modId xmlns:p14="http://schemas.microsoft.com/office/powerpoint/2010/main" xmlns="" val="428711483"/>
              </p:ext>
            </p:extLst>
          </p:nvPr>
        </p:nvGraphicFramePr>
        <p:xfrm>
          <a:off x="450851" y="2533856"/>
          <a:ext cx="9936163" cy="2601644"/>
        </p:xfrm>
        <a:graphic>
          <a:graphicData uri="http://schemas.openxmlformats.org/drawingml/2006/table">
            <a:tbl>
              <a:tblPr>
                <a:tableStyleId>{2D5ABB26-0587-4C30-8999-92F81FD0307C}</a:tableStyleId>
              </a:tblPr>
              <a:tblGrid>
                <a:gridCol w="374953">
                  <a:extLst>
                    <a:ext uri="{9D8B030D-6E8A-4147-A177-3AD203B41FA5}">
                      <a16:colId xmlns="" xmlns:a16="http://schemas.microsoft.com/office/drawing/2014/main" val="1815412076"/>
                    </a:ext>
                  </a:extLst>
                </a:gridCol>
                <a:gridCol w="2444463">
                  <a:extLst>
                    <a:ext uri="{9D8B030D-6E8A-4147-A177-3AD203B41FA5}">
                      <a16:colId xmlns="" xmlns:a16="http://schemas.microsoft.com/office/drawing/2014/main" val="3370866526"/>
                    </a:ext>
                  </a:extLst>
                </a:gridCol>
                <a:gridCol w="944486">
                  <a:extLst>
                    <a:ext uri="{9D8B030D-6E8A-4147-A177-3AD203B41FA5}">
                      <a16:colId xmlns="" xmlns:a16="http://schemas.microsoft.com/office/drawing/2014/main" val="1128367492"/>
                    </a:ext>
                  </a:extLst>
                </a:gridCol>
                <a:gridCol w="1341459">
                  <a:extLst>
                    <a:ext uri="{9D8B030D-6E8A-4147-A177-3AD203B41FA5}">
                      <a16:colId xmlns="" xmlns:a16="http://schemas.microsoft.com/office/drawing/2014/main" val="536581603"/>
                    </a:ext>
                  </a:extLst>
                </a:gridCol>
                <a:gridCol w="847236">
                  <a:extLst>
                    <a:ext uri="{9D8B030D-6E8A-4147-A177-3AD203B41FA5}">
                      <a16:colId xmlns="" xmlns:a16="http://schemas.microsoft.com/office/drawing/2014/main" val="1631025846"/>
                    </a:ext>
                  </a:extLst>
                </a:gridCol>
                <a:gridCol w="917840">
                  <a:extLst>
                    <a:ext uri="{9D8B030D-6E8A-4147-A177-3AD203B41FA5}">
                      <a16:colId xmlns="" xmlns:a16="http://schemas.microsoft.com/office/drawing/2014/main" val="1508681034"/>
                    </a:ext>
                  </a:extLst>
                </a:gridCol>
                <a:gridCol w="1553268">
                  <a:extLst>
                    <a:ext uri="{9D8B030D-6E8A-4147-A177-3AD203B41FA5}">
                      <a16:colId xmlns="" xmlns:a16="http://schemas.microsoft.com/office/drawing/2014/main" val="2609759060"/>
                    </a:ext>
                  </a:extLst>
                </a:gridCol>
                <a:gridCol w="1512458">
                  <a:extLst>
                    <a:ext uri="{9D8B030D-6E8A-4147-A177-3AD203B41FA5}">
                      <a16:colId xmlns="" xmlns:a16="http://schemas.microsoft.com/office/drawing/2014/main" val="53354689"/>
                    </a:ext>
                  </a:extLst>
                </a:gridCol>
              </a:tblGrid>
              <a:tr h="532351">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solidFill>
                      <a:schemeClr val="bg1">
                        <a:lumMod val="85000"/>
                      </a:schemeClr>
                    </a:solidFill>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Наименование проекта </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solidFill>
                      <a:schemeClr val="bg1">
                        <a:lumMod val="85000"/>
                      </a:schemeClr>
                    </a:solidFill>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Инвестор (ООО, АО, ПАО)</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solidFill>
                      <a:schemeClr val="bg1">
                        <a:lumMod val="85000"/>
                      </a:schemeClr>
                    </a:solidFill>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Тип проекта (строительство, модернизация, расширение, оснащение, очередь реализации)</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solidFill>
                      <a:schemeClr val="bg1">
                        <a:lumMod val="85000"/>
                      </a:schemeClr>
                    </a:solidFill>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Сроки реализации</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solidFill>
                      <a:schemeClr val="bg1">
                        <a:lumMod val="85000"/>
                      </a:schemeClr>
                    </a:solidFill>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Объем инвестиций, млн руб.</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solidFill>
                      <a:schemeClr val="bg1">
                        <a:lumMod val="85000"/>
                      </a:schemeClr>
                    </a:solidFill>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Характеристики (объемы) производства</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solidFill>
                      <a:schemeClr val="bg1">
                        <a:lumMod val="85000"/>
                      </a:schemeClr>
                    </a:solidFill>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Стадия реализации</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solidFill>
                      <a:schemeClr val="bg1">
                        <a:lumMod val="85000"/>
                      </a:schemeClr>
                    </a:solidFill>
                  </a:tcPr>
                </a:tc>
                <a:extLst>
                  <a:ext uri="{0D108BD9-81ED-4DB2-BD59-A6C34878D82A}">
                    <a16:rowId xmlns="" xmlns:a16="http://schemas.microsoft.com/office/drawing/2014/main" val="3624645724"/>
                  </a:ext>
                </a:extLst>
              </a:tr>
              <a:tr h="348666">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1</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«Стратегическое развитие Волховского филиала АО «Апатит» на период до 2025 года»</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ПАО "ФосАгро"</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Расширение производства</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2018-2023</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a:solidFill>
                            <a:schemeClr val="tx1">
                              <a:lumMod val="75000"/>
                              <a:lumOff val="25000"/>
                            </a:schemeClr>
                          </a:solidFill>
                        </a:rPr>
                        <a:t>27 981,00</a:t>
                      </a:r>
                      <a:endParaRPr lang="ru-RU" sz="1000" b="0" i="0" u="none" strike="noStrike" kern="1200" baseline="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a:solidFill>
                            <a:schemeClr val="tx1">
                              <a:lumMod val="75000"/>
                              <a:lumOff val="25000"/>
                            </a:schemeClr>
                          </a:solidFill>
                        </a:rPr>
                        <a:t>840 тыс.т минеральных удобрений в год</a:t>
                      </a:r>
                      <a:endParaRPr lang="ru-RU" sz="1000" b="0" i="0" u="none" strike="noStrike" kern="1200" baseline="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a:solidFill>
                            <a:schemeClr val="tx1">
                              <a:lumMod val="75000"/>
                              <a:lumOff val="25000"/>
                            </a:schemeClr>
                          </a:solidFill>
                        </a:rPr>
                        <a:t>Строительство</a:t>
                      </a:r>
                      <a:endParaRPr lang="ru-RU" sz="1000" b="0" i="0" u="none" strike="noStrike" kern="1200" baseline="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B w="3175" cap="flat" cmpd="sng" algn="ctr">
                      <a:solidFill>
                        <a:schemeClr val="bg1">
                          <a:lumMod val="85000"/>
                        </a:schemeClr>
                      </a:solidFill>
                      <a:prstDash val="solid"/>
                      <a:round/>
                      <a:headEnd type="none" w="med" len="med"/>
                      <a:tailEnd type="none" w="med" len="med"/>
                    </a:lnB>
                  </a:tcPr>
                </a:tc>
                <a:extLst>
                  <a:ext uri="{0D108BD9-81ED-4DB2-BD59-A6C34878D82A}">
                    <a16:rowId xmlns="" xmlns:a16="http://schemas.microsoft.com/office/drawing/2014/main" val="172286456"/>
                  </a:ext>
                </a:extLst>
              </a:tr>
              <a:tr h="348666">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2</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Газо-поршневые установки для генерации электроэнергии в АО "</a:t>
                      </a:r>
                      <a:r>
                        <a:rPr lang="ru-RU" sz="1000" u="none" strike="noStrike" kern="1200" baseline="0" dirty="0" err="1">
                          <a:solidFill>
                            <a:schemeClr val="tx1">
                              <a:lumMod val="75000"/>
                              <a:lumOff val="25000"/>
                            </a:schemeClr>
                          </a:solidFill>
                        </a:rPr>
                        <a:t>Метахим</a:t>
                      </a:r>
                      <a:r>
                        <a:rPr lang="ru-RU" sz="1000" u="none" strike="noStrike" kern="1200" baseline="0" dirty="0">
                          <a:solidFill>
                            <a:schemeClr val="tx1">
                              <a:lumMod val="75000"/>
                              <a:lumOff val="25000"/>
                            </a:schemeClr>
                          </a:solidFill>
                        </a:rPr>
                        <a:t>"</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ПАО "ФосАгро"</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Снижение затрат</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2018-2020</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190,00</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Выработка электроэнергии 39,8 млн кВт*час в год</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a:solidFill>
                            <a:schemeClr val="tx1">
                              <a:lumMod val="75000"/>
                              <a:lumOff val="25000"/>
                            </a:schemeClr>
                          </a:solidFill>
                        </a:rPr>
                        <a:t>Строительство</a:t>
                      </a:r>
                      <a:endParaRPr lang="ru-RU" sz="1000" b="0" i="0" u="none" strike="noStrike" kern="1200" baseline="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 xmlns:a16="http://schemas.microsoft.com/office/drawing/2014/main" val="1104356554"/>
                  </a:ext>
                </a:extLst>
              </a:tr>
              <a:tr h="348666">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3</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«Модернизация производства </a:t>
                      </a:r>
                      <a:r>
                        <a:rPr lang="ru-RU" sz="1000" u="none" strike="noStrike" kern="1200" baseline="0" dirty="0" err="1">
                          <a:solidFill>
                            <a:schemeClr val="tx1">
                              <a:lumMod val="75000"/>
                              <a:lumOff val="25000"/>
                            </a:schemeClr>
                          </a:solidFill>
                        </a:rPr>
                        <a:t>триполифосфата</a:t>
                      </a:r>
                      <a:r>
                        <a:rPr lang="ru-RU" sz="1000" u="none" strike="noStrike" kern="1200" baseline="0" dirty="0">
                          <a:solidFill>
                            <a:schemeClr val="tx1">
                              <a:lumMod val="75000"/>
                              <a:lumOff val="25000"/>
                            </a:schemeClr>
                          </a:solidFill>
                        </a:rPr>
                        <a:t> натрия с целью регулирования грансостава (1-й этап)»</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a:solidFill>
                            <a:schemeClr val="tx1">
                              <a:lumMod val="75000"/>
                              <a:lumOff val="25000"/>
                            </a:schemeClr>
                          </a:solidFill>
                        </a:rPr>
                        <a:t>ПАО "ФосАгро"</a:t>
                      </a:r>
                      <a:endParaRPr lang="ru-RU" sz="1000" b="0" i="0" u="none" strike="noStrike" kern="1200" baseline="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Модернизация производства</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2019-2020</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86,00</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улучшение качества продукции</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a:solidFill>
                            <a:schemeClr val="tx1">
                              <a:lumMod val="75000"/>
                              <a:lumOff val="25000"/>
                            </a:schemeClr>
                          </a:solidFill>
                        </a:rPr>
                        <a:t>Строительство</a:t>
                      </a:r>
                      <a:endParaRPr lang="ru-RU" sz="1000" b="0" i="0" u="none" strike="noStrike" kern="1200" baseline="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 xmlns:a16="http://schemas.microsoft.com/office/drawing/2014/main" val="2061734632"/>
                  </a:ext>
                </a:extLst>
              </a:tr>
              <a:tr h="483572">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4</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Модернизация производственных площадей  бывшего завода ООО "</a:t>
                      </a:r>
                      <a:r>
                        <a:rPr lang="ru-RU" sz="1000" u="none" strike="noStrike" kern="1200" baseline="0" dirty="0" err="1">
                          <a:solidFill>
                            <a:schemeClr val="tx1">
                              <a:lumMod val="75000"/>
                              <a:lumOff val="25000"/>
                            </a:schemeClr>
                          </a:solidFill>
                        </a:rPr>
                        <a:t>Волховнефтехим</a:t>
                      </a:r>
                      <a:r>
                        <a:rPr lang="ru-RU" sz="1000" u="none" strike="noStrike" kern="1200" baseline="0" dirty="0">
                          <a:solidFill>
                            <a:schemeClr val="tx1">
                              <a:lumMod val="75000"/>
                              <a:lumOff val="25000"/>
                            </a:schemeClr>
                          </a:solidFill>
                        </a:rPr>
                        <a:t>"</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ООО "ВОЛХОВ-ЭКО" </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запуск производственных мощностей</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2019-2020</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1000,0</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Переработка нефти объемом 500 </a:t>
                      </a:r>
                      <a:r>
                        <a:rPr lang="ru-RU" sz="1000" u="none" strike="noStrike" kern="1200" baseline="0" dirty="0" err="1">
                          <a:solidFill>
                            <a:schemeClr val="tx1">
                              <a:lumMod val="75000"/>
                              <a:lumOff val="25000"/>
                            </a:schemeClr>
                          </a:solidFill>
                        </a:rPr>
                        <a:t>тыс.тонн</a:t>
                      </a:r>
                      <a:r>
                        <a:rPr lang="ru-RU" sz="1000" u="none" strike="noStrike" kern="1200" baseline="0" dirty="0">
                          <a:solidFill>
                            <a:schemeClr val="tx1">
                              <a:lumMod val="75000"/>
                              <a:lumOff val="25000"/>
                            </a:schemeClr>
                          </a:solidFill>
                        </a:rPr>
                        <a:t> и выпуск готовой продукции</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tc>
                  <a:txBody>
                    <a:bodyPr/>
                    <a:lstStyle/>
                    <a:p>
                      <a:pPr algn="ctr" defTabSz="1422637" rtl="0" fontAlgn="auto">
                        <a:lnSpc>
                          <a:spcPct val="100000"/>
                        </a:lnSpc>
                        <a:spcBef>
                          <a:spcPts val="0"/>
                        </a:spcBef>
                        <a:spcAft>
                          <a:spcPts val="0"/>
                        </a:spcAft>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Получение лицензии на эксплуатацию</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lnB w="3175" cap="flat" cmpd="sng" algn="ctr">
                      <a:solidFill>
                        <a:schemeClr val="bg1">
                          <a:lumMod val="85000"/>
                        </a:schemeClr>
                      </a:solidFill>
                      <a:prstDash val="solid"/>
                      <a:round/>
                      <a:headEnd type="none" w="med" len="med"/>
                      <a:tailEnd type="none" w="med" len="med"/>
                    </a:lnB>
                  </a:tcPr>
                </a:tc>
                <a:extLst>
                  <a:ext uri="{0D108BD9-81ED-4DB2-BD59-A6C34878D82A}">
                    <a16:rowId xmlns="" xmlns:a16="http://schemas.microsoft.com/office/drawing/2014/main" val="3942814588"/>
                  </a:ext>
                </a:extLst>
              </a:tr>
              <a:tr h="399301">
                <a:tc>
                  <a:txBody>
                    <a:bodyPr/>
                    <a:lstStyle/>
                    <a:p>
                      <a:pPr algn="ctr" fontAlgn="ctr">
                        <a:lnSpc>
                          <a:spcPct val="100000"/>
                        </a:lnSpc>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5</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tcPr>
                </a:tc>
                <a:tc>
                  <a:txBody>
                    <a:bodyPr/>
                    <a:lstStyle/>
                    <a:p>
                      <a:pPr algn="ctr" fontAlgn="ctr">
                        <a:lnSpc>
                          <a:spcPct val="100000"/>
                        </a:lnSpc>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Производство кровельных гидроизоляционных материалов</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tcPr>
                </a:tc>
                <a:tc>
                  <a:txBody>
                    <a:bodyPr/>
                    <a:lstStyle/>
                    <a:p>
                      <a:pPr algn="ctr" fontAlgn="ctr">
                        <a:lnSpc>
                          <a:spcPct val="100000"/>
                        </a:lnSpc>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ООО "Волховский завод строительных материалов"</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tcPr>
                </a:tc>
                <a:tc>
                  <a:txBody>
                    <a:bodyPr/>
                    <a:lstStyle/>
                    <a:p>
                      <a:pPr algn="ctr" fontAlgn="ctr">
                        <a:lnSpc>
                          <a:spcPct val="100000"/>
                        </a:lnSpc>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строительство</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tcPr>
                </a:tc>
                <a:tc>
                  <a:txBody>
                    <a:bodyPr/>
                    <a:lstStyle/>
                    <a:p>
                      <a:pPr algn="ctr" fontAlgn="ctr">
                        <a:lnSpc>
                          <a:spcPct val="100000"/>
                        </a:lnSpc>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2003-2021</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tcPr>
                </a:tc>
                <a:tc>
                  <a:txBody>
                    <a:bodyPr/>
                    <a:lstStyle/>
                    <a:p>
                      <a:pPr algn="ctr" fontAlgn="ctr">
                        <a:lnSpc>
                          <a:spcPct val="100000"/>
                        </a:lnSpc>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400</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tcPr>
                </a:tc>
                <a:tc>
                  <a:txBody>
                    <a:bodyPr/>
                    <a:lstStyle/>
                    <a:p>
                      <a:pPr algn="ctr" fontAlgn="ctr">
                        <a:lnSpc>
                          <a:spcPct val="100000"/>
                        </a:lnSpc>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линия по производству 200 млн м2/год</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tcPr>
                </a:tc>
                <a:tc>
                  <a:txBody>
                    <a:bodyPr/>
                    <a:lstStyle/>
                    <a:p>
                      <a:pPr algn="ctr" fontAlgn="ctr">
                        <a:lnSpc>
                          <a:spcPct val="100000"/>
                        </a:lnSpc>
                        <a:defRPr lang="en-US" sz="900" b="0" i="0" u="none" strike="noStrike" kern="1200" baseline="0">
                          <a:solidFill>
                            <a:schemeClr val="tx1"/>
                          </a:solidFill>
                          <a:latin typeface="PF Din Text Comp Pro" panose="02000506020000020004" pitchFamily="2" charset="0"/>
                          <a:ea typeface="+mn-ea"/>
                          <a:cs typeface="+mn-cs"/>
                        </a:defRPr>
                      </a:pPr>
                      <a:r>
                        <a:rPr lang="ru-RU" sz="1000" u="none" strike="noStrike" kern="1200" baseline="0" dirty="0">
                          <a:solidFill>
                            <a:schemeClr val="tx1">
                              <a:lumMod val="75000"/>
                              <a:lumOff val="25000"/>
                            </a:schemeClr>
                          </a:solidFill>
                        </a:rPr>
                        <a:t>ввод в эксплуатацию</a:t>
                      </a:r>
                      <a:endParaRPr lang="ru-RU" sz="1000" b="0" i="0" u="none" strike="noStrike" kern="1200" baseline="0" dirty="0">
                        <a:solidFill>
                          <a:schemeClr val="tx1">
                            <a:lumMod val="75000"/>
                            <a:lumOff val="25000"/>
                          </a:schemeClr>
                        </a:solidFill>
                        <a:latin typeface="PF Din Text Comp Pro" panose="02000506020000020004" pitchFamily="2" charset="0"/>
                        <a:ea typeface="+mn-ea"/>
                        <a:cs typeface="+mn-cs"/>
                      </a:endParaRPr>
                    </a:p>
                  </a:txBody>
                  <a:tcPr marL="2637" marR="2637" marT="2637" marB="0" anchor="ctr">
                    <a:lnT w="3175" cap="flat" cmpd="sng" algn="ctr">
                      <a:solidFill>
                        <a:schemeClr val="bg1">
                          <a:lumMod val="85000"/>
                        </a:schemeClr>
                      </a:solidFill>
                      <a:prstDash val="solid"/>
                      <a:round/>
                      <a:headEnd type="none" w="med" len="med"/>
                      <a:tailEnd type="none" w="med" len="med"/>
                    </a:lnT>
                  </a:tcPr>
                </a:tc>
                <a:extLst>
                  <a:ext uri="{0D108BD9-81ED-4DB2-BD59-A6C34878D82A}">
                    <a16:rowId xmlns="" xmlns:a16="http://schemas.microsoft.com/office/drawing/2014/main" val="4083422846"/>
                  </a:ext>
                </a:extLst>
              </a:tr>
            </a:tbl>
          </a:graphicData>
        </a:graphic>
      </p:graphicFrame>
      <p:sp>
        <p:nvSpPr>
          <p:cNvPr id="8" name="TextBox 7">
            <a:extLst>
              <a:ext uri="{FF2B5EF4-FFF2-40B4-BE49-F238E27FC236}">
                <a16:creationId xmlns="" xmlns:a16="http://schemas.microsoft.com/office/drawing/2014/main" id="{1B19882D-6A7C-4D08-82EC-1FB035E26D79}"/>
              </a:ext>
            </a:extLst>
          </p:cNvPr>
          <p:cNvSpPr txBox="1"/>
          <p:nvPr/>
        </p:nvSpPr>
        <p:spPr>
          <a:xfrm>
            <a:off x="450849" y="2208995"/>
            <a:ext cx="9936163" cy="292388"/>
          </a:xfrm>
          <a:prstGeom prst="rect">
            <a:avLst/>
          </a:prstGeom>
          <a:noFill/>
        </p:spPr>
        <p:txBody>
          <a:bodyPr wrap="square" rtlCol="0">
            <a:spAutoFit/>
          </a:bodyPr>
          <a:lstStyle/>
          <a:p>
            <a:pPr algn="ctr"/>
            <a:r>
              <a:rPr lang="ru-RU" sz="1200" b="1" kern="0" spc="15" dirty="0">
                <a:solidFill>
                  <a:schemeClr val="tx1">
                    <a:lumMod val="75000"/>
                    <a:lumOff val="25000"/>
                  </a:schemeClr>
                </a:solidFill>
                <a:latin typeface="PF Din Text Comp Pro" pitchFamily="2" charset="0"/>
              </a:rPr>
              <a:t>ИНВЕСТИЦИОННЫЕ</a:t>
            </a:r>
            <a:r>
              <a:rPr lang="ru-RU" sz="1300" kern="0" spc="15" dirty="0">
                <a:solidFill>
                  <a:schemeClr val="tx1">
                    <a:lumMod val="75000"/>
                    <a:lumOff val="25000"/>
                  </a:schemeClr>
                </a:solidFill>
                <a:latin typeface="PF Din Text Comp Pro Light" panose="02000000000000000000" pitchFamily="2" charset="0"/>
              </a:rPr>
              <a:t> </a:t>
            </a:r>
            <a:r>
              <a:rPr lang="ru-RU" sz="1200" b="1" kern="0" spc="15" dirty="0">
                <a:solidFill>
                  <a:schemeClr val="tx1">
                    <a:lumMod val="75000"/>
                    <a:lumOff val="25000"/>
                  </a:schemeClr>
                </a:solidFill>
                <a:latin typeface="PF Din Text Comp Pro" pitchFamily="2" charset="0"/>
              </a:rPr>
              <a:t>ПРОЕКТЫ</a:t>
            </a:r>
            <a:endParaRPr lang="ru-RU" sz="1300" kern="0" spc="15" dirty="0">
              <a:solidFill>
                <a:schemeClr val="tx1">
                  <a:lumMod val="75000"/>
                  <a:lumOff val="25000"/>
                </a:schemeClr>
              </a:solidFill>
              <a:latin typeface="PF Din Text Comp Pro Light" panose="02000000000000000000" pitchFamily="2" charset="0"/>
            </a:endParaRPr>
          </a:p>
        </p:txBody>
      </p:sp>
      <p:sp>
        <p:nvSpPr>
          <p:cNvPr id="16" name="TextBox 15">
            <a:extLst>
              <a:ext uri="{FF2B5EF4-FFF2-40B4-BE49-F238E27FC236}">
                <a16:creationId xmlns="" xmlns:a16="http://schemas.microsoft.com/office/drawing/2014/main" id="{20A0E806-EF9C-4A9F-B798-23AA7955384C}"/>
              </a:ext>
            </a:extLst>
          </p:cNvPr>
          <p:cNvSpPr txBox="1"/>
          <p:nvPr/>
        </p:nvSpPr>
        <p:spPr>
          <a:xfrm>
            <a:off x="450850" y="5724000"/>
            <a:ext cx="5076000" cy="1092607"/>
          </a:xfrm>
          <a:prstGeom prst="rect">
            <a:avLst/>
          </a:prstGeom>
          <a:noFill/>
        </p:spPr>
        <p:txBody>
          <a:bodyPr wrap="square" numCol="1">
            <a:spAutoFit/>
          </a:bodyPr>
          <a:lstStyle/>
          <a:p>
            <a:pPr marL="179388" indent="3175"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Открытие «ФосАгро-классов» с углубленным изучением предметов, необходимых для поступления в технические вузы;</a:t>
            </a:r>
          </a:p>
          <a:p>
            <a:pPr marL="179388" indent="3175"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Открытие образовательной программы «Дети России образованны и здоровы»;</a:t>
            </a:r>
          </a:p>
          <a:p>
            <a:pPr marL="179388" indent="3175"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Открытие корпоративного музей "</a:t>
            </a:r>
            <a:r>
              <a:rPr lang="ru-RU" sz="1100" kern="0" spc="15" dirty="0" err="1">
                <a:solidFill>
                  <a:schemeClr val="tx1">
                    <a:lumMod val="75000"/>
                    <a:lumOff val="25000"/>
                  </a:schemeClr>
                </a:solidFill>
                <a:latin typeface="PF Din Text Comp Pro" pitchFamily="2" charset="0"/>
              </a:rPr>
              <a:t>ФосАгро-Метахим</a:t>
            </a:r>
            <a:r>
              <a:rPr lang="ru-RU" sz="1100" kern="0" spc="15" dirty="0">
                <a:solidFill>
                  <a:schemeClr val="tx1">
                    <a:lumMod val="75000"/>
                    <a:lumOff val="25000"/>
                  </a:schemeClr>
                </a:solidFill>
                <a:latin typeface="PF Din Text Comp Pro" pitchFamily="2" charset="0"/>
              </a:rPr>
              <a:t>" - современнейший музей с интерактивными экранами, конференц-залом; </a:t>
            </a:r>
          </a:p>
        </p:txBody>
      </p:sp>
      <p:sp>
        <p:nvSpPr>
          <p:cNvPr id="11" name="Прямоугольник 10"/>
          <p:cNvSpPr/>
          <p:nvPr/>
        </p:nvSpPr>
        <p:spPr>
          <a:xfrm>
            <a:off x="450849" y="5352268"/>
            <a:ext cx="9936163" cy="271036"/>
          </a:xfrm>
          <a:prstGeom prst="rect">
            <a:avLst/>
          </a:prstGeom>
          <a:solidFill>
            <a:schemeClr val="bg1">
              <a:lumMod val="85000"/>
            </a:schemeClr>
          </a:solidFill>
        </p:spPr>
        <p:txBody>
          <a:bodyPr wrap="square">
            <a:spAutoFit/>
          </a:bodyPr>
          <a:lstStyle/>
          <a:p>
            <a:pPr algn="ctr" defTabSz="1422637" fontAlgn="auto">
              <a:lnSpc>
                <a:spcPts val="1500"/>
              </a:lnSpc>
              <a:spcBef>
                <a:spcPts val="600"/>
              </a:spcBef>
              <a:spcAft>
                <a:spcPts val="0"/>
              </a:spcAft>
            </a:pPr>
            <a:r>
              <a:rPr lang="ru-RU" sz="1200" b="1" kern="0" spc="15" dirty="0">
                <a:solidFill>
                  <a:schemeClr val="tx1">
                    <a:lumMod val="75000"/>
                    <a:lumOff val="25000"/>
                  </a:schemeClr>
                </a:solidFill>
                <a:latin typeface="PF Din Text Comp Pro" pitchFamily="2" charset="0"/>
              </a:rPr>
              <a:t>СОЦИАЛЬНАЯ ФУНКЦИЯ КРУПНЕЙШИХ ПРЕДПРИЯТИЙ МО Г. ВОЛХОВ</a:t>
            </a:r>
          </a:p>
        </p:txBody>
      </p:sp>
      <p:sp>
        <p:nvSpPr>
          <p:cNvPr id="12" name="TextBox 11">
            <a:extLst>
              <a:ext uri="{FF2B5EF4-FFF2-40B4-BE49-F238E27FC236}">
                <a16:creationId xmlns="" xmlns:a16="http://schemas.microsoft.com/office/drawing/2014/main" id="{20A0E806-EF9C-4A9F-B798-23AA7955384C}"/>
              </a:ext>
            </a:extLst>
          </p:cNvPr>
          <p:cNvSpPr txBox="1"/>
          <p:nvPr/>
        </p:nvSpPr>
        <p:spPr>
          <a:xfrm>
            <a:off x="5634037" y="5724000"/>
            <a:ext cx="4752975" cy="1261884"/>
          </a:xfrm>
          <a:prstGeom prst="rect">
            <a:avLst/>
          </a:prstGeom>
          <a:noFill/>
        </p:spPr>
        <p:txBody>
          <a:bodyPr wrap="square" numCol="1">
            <a:spAutoFit/>
          </a:bodyPr>
          <a:lstStyle/>
          <a:p>
            <a:pPr marL="179388" indent="3175"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Открытие интерактивно-познавательного центра «Пятнадцатый элемент» (водонапорная башня) и сквера «ФосАгро-солнце»;</a:t>
            </a:r>
          </a:p>
          <a:p>
            <a:pPr marL="179388" indent="3175"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мае 2018 года в городе Волхове состоялась закладка первого камня в основание будущего Храма в честь святого апостола Андрея Первозванного;</a:t>
            </a:r>
          </a:p>
          <a:p>
            <a:pPr marL="179388" indent="3175"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2019 году компания «ФосАгро» провела реконструкцию лыжной базы в левобережье Волхова.</a:t>
            </a:r>
          </a:p>
        </p:txBody>
      </p:sp>
      <p:sp>
        <p:nvSpPr>
          <p:cNvPr id="13" name="Прямоугольник 12"/>
          <p:cNvSpPr/>
          <p:nvPr/>
        </p:nvSpPr>
        <p:spPr>
          <a:xfrm>
            <a:off x="450850" y="5887209"/>
            <a:ext cx="108000" cy="108000"/>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4" name="Прямоугольник 13"/>
          <p:cNvSpPr/>
          <p:nvPr/>
        </p:nvSpPr>
        <p:spPr>
          <a:xfrm>
            <a:off x="450850" y="6209523"/>
            <a:ext cx="108000" cy="108000"/>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5" name="Прямоугольник 14"/>
          <p:cNvSpPr/>
          <p:nvPr/>
        </p:nvSpPr>
        <p:spPr>
          <a:xfrm>
            <a:off x="450850" y="6495275"/>
            <a:ext cx="108000" cy="108000"/>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7" name="Прямоугольник 16"/>
          <p:cNvSpPr/>
          <p:nvPr/>
        </p:nvSpPr>
        <p:spPr>
          <a:xfrm>
            <a:off x="5634038" y="5923771"/>
            <a:ext cx="108000" cy="108000"/>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8" name="Прямоугольник 17"/>
          <p:cNvSpPr/>
          <p:nvPr/>
        </p:nvSpPr>
        <p:spPr>
          <a:xfrm>
            <a:off x="5634038" y="6352399"/>
            <a:ext cx="108000" cy="108000"/>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9" name="Прямоугольник 18"/>
          <p:cNvSpPr/>
          <p:nvPr/>
        </p:nvSpPr>
        <p:spPr>
          <a:xfrm>
            <a:off x="5634038" y="6709589"/>
            <a:ext cx="108000" cy="108000"/>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Tree>
    <p:extLst>
      <p:ext uri="{BB962C8B-B14F-4D97-AF65-F5344CB8AC3E}">
        <p14:creationId xmlns:p14="http://schemas.microsoft.com/office/powerpoint/2010/main" xmlns="" val="190053969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ИНВЕСТИЦИИ</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1.6.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10</a:t>
            </a:fld>
            <a:endParaRPr lang="ru-RU" dirty="0"/>
          </a:p>
        </p:txBody>
      </p:sp>
      <p:sp>
        <p:nvSpPr>
          <p:cNvPr id="12" name="Прямоугольник 11">
            <a:extLst>
              <a:ext uri="{FF2B5EF4-FFF2-40B4-BE49-F238E27FC236}">
                <a16:creationId xmlns="" xmlns:a16="http://schemas.microsoft.com/office/drawing/2014/main" id="{205D3DC7-FD8E-4B88-BC0A-69C8ABC456A9}"/>
              </a:ext>
            </a:extLst>
          </p:cNvPr>
          <p:cNvSpPr/>
          <p:nvPr/>
        </p:nvSpPr>
        <p:spPr>
          <a:xfrm>
            <a:off x="450156" y="612279"/>
            <a:ext cx="6552307" cy="180539"/>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5" name="Объект 13"/>
          <p:cNvSpPr txBox="1">
            <a:spLocks/>
          </p:cNvSpPr>
          <p:nvPr/>
        </p:nvSpPr>
        <p:spPr>
          <a:xfrm>
            <a:off x="466028" y="574031"/>
            <a:ext cx="6199335" cy="326280"/>
          </a:xfrm>
          <a:prstGeom prst="rect">
            <a:avLst/>
          </a:prstGeom>
        </p:spPr>
        <p:txBody>
          <a:bodyPr lIns="0" tIns="0" rIns="0" bIns="0">
            <a:noAutofit/>
          </a:bodyPr>
          <a:lstStyle>
            <a:lvl1pPr marL="376231" indent="-376231" algn="l" defTabSz="1004869" rtl="0" fontAlgn="base">
              <a:spcBef>
                <a:spcPct val="20000"/>
              </a:spcBef>
              <a:spcAft>
                <a:spcPct val="0"/>
              </a:spcAft>
              <a:buFont typeface="Arial" charset="0"/>
              <a:buChar char="•"/>
              <a:defRPr sz="3500" kern="1200">
                <a:solidFill>
                  <a:schemeClr val="tx1"/>
                </a:solidFill>
                <a:latin typeface="+mn-lt"/>
                <a:ea typeface="+mn-ea"/>
                <a:cs typeface="+mn-cs"/>
              </a:defRPr>
            </a:lvl1pPr>
            <a:lvl2pPr marL="815959" indent="-314319" algn="l" defTabSz="1004869" rtl="0" fontAlgn="base">
              <a:spcBef>
                <a:spcPct val="20000"/>
              </a:spcBef>
              <a:spcAft>
                <a:spcPct val="0"/>
              </a:spcAft>
              <a:buFont typeface="Arial" charset="0"/>
              <a:buChar char="–"/>
              <a:defRPr sz="3100" kern="1200">
                <a:solidFill>
                  <a:schemeClr val="tx1"/>
                </a:solidFill>
                <a:latin typeface="+mn-lt"/>
                <a:ea typeface="+mn-ea"/>
                <a:cs typeface="+mn-cs"/>
              </a:defRPr>
            </a:lvl2pPr>
            <a:lvl3pPr marL="1257276" indent="-250820" algn="l" defTabSz="1004869" rtl="0" fontAlgn="base">
              <a:spcBef>
                <a:spcPct val="20000"/>
              </a:spcBef>
              <a:spcAft>
                <a:spcPct val="0"/>
              </a:spcAft>
              <a:buFont typeface="Arial" charset="0"/>
              <a:buChar char="•"/>
              <a:defRPr sz="2600" kern="1200">
                <a:solidFill>
                  <a:schemeClr val="tx1"/>
                </a:solidFill>
                <a:latin typeface="+mn-lt"/>
                <a:ea typeface="+mn-ea"/>
                <a:cs typeface="+mn-cs"/>
              </a:defRPr>
            </a:lvl3pPr>
            <a:lvl4pPr marL="1758916" indent="-250820" algn="l" defTabSz="1004869" rtl="0" fontAlgn="base">
              <a:spcBef>
                <a:spcPct val="20000"/>
              </a:spcBef>
              <a:spcAft>
                <a:spcPct val="0"/>
              </a:spcAft>
              <a:buFont typeface="Arial" charset="0"/>
              <a:buChar char="–"/>
              <a:defRPr sz="2200" kern="1200">
                <a:solidFill>
                  <a:schemeClr val="tx1"/>
                </a:solidFill>
                <a:latin typeface="+mn-lt"/>
                <a:ea typeface="+mn-ea"/>
                <a:cs typeface="+mn-cs"/>
              </a:defRPr>
            </a:lvl4pPr>
            <a:lvl5pPr marL="2262144" indent="-250820" algn="l" defTabSz="1004869" rtl="0" fontAlgn="base">
              <a:spcBef>
                <a:spcPct val="20000"/>
              </a:spcBef>
              <a:spcAft>
                <a:spcPct val="0"/>
              </a:spcAft>
              <a:buFont typeface="Arial" charset="0"/>
              <a:buChar char="»"/>
              <a:defRPr sz="2200" kern="1200">
                <a:solidFill>
                  <a:schemeClr val="tx1"/>
                </a:solidFill>
                <a:latin typeface="+mn-lt"/>
                <a:ea typeface="+mn-ea"/>
                <a:cs typeface="+mn-cs"/>
              </a:defRPr>
            </a:lvl5pPr>
            <a:lvl6pPr marL="2766351" indent="-251486" algn="l" defTabSz="1005947" rtl="0" eaLnBrk="1" latinLnBrk="0" hangingPunct="1">
              <a:spcBef>
                <a:spcPct val="20000"/>
              </a:spcBef>
              <a:buFont typeface="Arial" pitchFamily="34" charset="0"/>
              <a:buChar char="•"/>
              <a:defRPr sz="2200" kern="1200">
                <a:solidFill>
                  <a:schemeClr val="tx1"/>
                </a:solidFill>
                <a:latin typeface="+mn-lt"/>
                <a:ea typeface="+mn-ea"/>
                <a:cs typeface="+mn-cs"/>
              </a:defRPr>
            </a:lvl6pPr>
            <a:lvl7pPr marL="3269324" indent="-251486" algn="l" defTabSz="1005947" rtl="0" eaLnBrk="1" latinLnBrk="0" hangingPunct="1">
              <a:spcBef>
                <a:spcPct val="20000"/>
              </a:spcBef>
              <a:buFont typeface="Arial" pitchFamily="34" charset="0"/>
              <a:buChar char="•"/>
              <a:defRPr sz="2200" kern="1200">
                <a:solidFill>
                  <a:schemeClr val="tx1"/>
                </a:solidFill>
                <a:latin typeface="+mn-lt"/>
                <a:ea typeface="+mn-ea"/>
                <a:cs typeface="+mn-cs"/>
              </a:defRPr>
            </a:lvl7pPr>
            <a:lvl8pPr marL="3772296" indent="-251486" algn="l" defTabSz="1005947" rtl="0" eaLnBrk="1" latinLnBrk="0" hangingPunct="1">
              <a:spcBef>
                <a:spcPct val="20000"/>
              </a:spcBef>
              <a:buFont typeface="Arial" pitchFamily="34" charset="0"/>
              <a:buChar char="•"/>
              <a:defRPr sz="2200" kern="1200">
                <a:solidFill>
                  <a:schemeClr val="tx1"/>
                </a:solidFill>
                <a:latin typeface="+mn-lt"/>
                <a:ea typeface="+mn-ea"/>
                <a:cs typeface="+mn-cs"/>
              </a:defRPr>
            </a:lvl8pPr>
            <a:lvl9pPr marL="4275269" indent="-251486" algn="l" defTabSz="1005947" rtl="0" eaLnBrk="1" latinLnBrk="0" hangingPunct="1">
              <a:spcBef>
                <a:spcPct val="20000"/>
              </a:spcBef>
              <a:buFont typeface="Arial" pitchFamily="34" charset="0"/>
              <a:buChar char="•"/>
              <a:defRPr sz="2200" kern="1200">
                <a:solidFill>
                  <a:schemeClr val="tx1"/>
                </a:solidFill>
                <a:latin typeface="+mn-lt"/>
                <a:ea typeface="+mn-ea"/>
                <a:cs typeface="+mn-cs"/>
              </a:defRPr>
            </a:lvl9pPr>
          </a:lstStyle>
          <a:p>
            <a:pPr marL="0" indent="0">
              <a:lnSpc>
                <a:spcPts val="1680"/>
              </a:lnSpc>
              <a:spcBef>
                <a:spcPts val="0"/>
              </a:spcBef>
              <a:buFont typeface="Arial" charset="0"/>
              <a:buNone/>
            </a:pPr>
            <a:r>
              <a:rPr lang="ru-RU" sz="1100" dirty="0">
                <a:solidFill>
                  <a:schemeClr val="bg1"/>
                </a:solidFill>
                <a:latin typeface="PF Din Text Comp Pro" panose="02000506020000020004" pitchFamily="2" charset="0"/>
              </a:rPr>
              <a:t>1. Инвестиционная площадка № 5 Волхов</a:t>
            </a:r>
          </a:p>
        </p:txBody>
      </p:sp>
      <p:sp>
        <p:nvSpPr>
          <p:cNvPr id="16" name="Объект 13"/>
          <p:cNvSpPr txBox="1">
            <a:spLocks/>
          </p:cNvSpPr>
          <p:nvPr/>
        </p:nvSpPr>
        <p:spPr>
          <a:xfrm>
            <a:off x="460461" y="8048919"/>
            <a:ext cx="3744913" cy="1243579"/>
          </a:xfrm>
          <a:prstGeom prst="rect">
            <a:avLst/>
          </a:prstGeom>
        </p:spPr>
        <p:txBody>
          <a:bodyPr vert="horz" lIns="0" tIns="0" rIns="0" bIns="0" numCol="2" rtlCol="0">
            <a:normAutofit/>
          </a:bodyPr>
          <a:lst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a:lstStyle>
          <a:p>
            <a:pPr marL="0" indent="0">
              <a:lnSpc>
                <a:spcPts val="1680"/>
              </a:lnSpc>
              <a:spcBef>
                <a:spcPts val="0"/>
              </a:spcBef>
            </a:pPr>
            <a:endParaRPr lang="ru-RU" sz="1400" dirty="0">
              <a:latin typeface="PF Din Text Comp Pro" panose="02000506020000020004" pitchFamily="2" charset="0"/>
            </a:endParaRPr>
          </a:p>
        </p:txBody>
      </p:sp>
      <p:sp>
        <p:nvSpPr>
          <p:cNvPr id="17" name="TextBox 16">
            <a:extLst>
              <a:ext uri="{FF2B5EF4-FFF2-40B4-BE49-F238E27FC236}">
                <a16:creationId xmlns="" xmlns:a16="http://schemas.microsoft.com/office/drawing/2014/main" id="{8E0E13D2-76E2-4D9B-9693-7B9D90F5B747}"/>
              </a:ext>
            </a:extLst>
          </p:cNvPr>
          <p:cNvSpPr txBox="1"/>
          <p:nvPr/>
        </p:nvSpPr>
        <p:spPr>
          <a:xfrm>
            <a:off x="9070018" y="5796855"/>
            <a:ext cx="1291425" cy="215444"/>
          </a:xfrm>
          <a:prstGeom prst="rect">
            <a:avLst/>
          </a:prstGeom>
        </p:spPr>
        <p:txBody>
          <a:bodyPr wrap="square">
            <a:spAutoFit/>
          </a:bodyPr>
          <a:lstStyle>
            <a:defPPr>
              <a:defRPr lang="ru-RU"/>
            </a:defPPr>
            <a:lvl1pPr>
              <a:defRPr sz="800" i="1">
                <a:solidFill>
                  <a:schemeClr val="bg1">
                    <a:lumMod val="65000"/>
                  </a:schemeClr>
                </a:solidFill>
                <a:latin typeface="PF Din Text Comp Pro" panose="02000506020000020004" pitchFamily="2" charset="0"/>
              </a:defRPr>
            </a:lvl1pPr>
          </a:lstStyle>
          <a:p>
            <a:pPr algn="r"/>
            <a:r>
              <a:rPr lang="ru-RU" dirty="0"/>
              <a:t>Источник: ИРИС</a:t>
            </a:r>
          </a:p>
        </p:txBody>
      </p:sp>
      <p:sp>
        <p:nvSpPr>
          <p:cNvPr id="19" name="Объект 13">
            <a:extLst>
              <a:ext uri="{FF2B5EF4-FFF2-40B4-BE49-F238E27FC236}">
                <a16:creationId xmlns="" xmlns:a16="http://schemas.microsoft.com/office/drawing/2014/main" id="{BB53FC85-73FF-426D-89BD-E4D3D6C8E421}"/>
              </a:ext>
            </a:extLst>
          </p:cNvPr>
          <p:cNvSpPr txBox="1">
            <a:spLocks/>
          </p:cNvSpPr>
          <p:nvPr/>
        </p:nvSpPr>
        <p:spPr>
          <a:xfrm>
            <a:off x="466028" y="828303"/>
            <a:ext cx="6570579" cy="719479"/>
          </a:xfrm>
          <a:prstGeom prst="rect">
            <a:avLst/>
          </a:prstGeom>
        </p:spPr>
        <p:txBody>
          <a:bodyPr vert="horz" lIns="0" tIns="0" rIns="0" bIns="0" rtlCol="0">
            <a:noAutofit/>
          </a:bodyPr>
          <a:lst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a:lstStyle>
          <a:p>
            <a:pPr marL="0" indent="0">
              <a:lnSpc>
                <a:spcPct val="100000"/>
              </a:lnSpc>
              <a:spcBef>
                <a:spcPts val="0"/>
              </a:spcBef>
              <a:buFont typeface="Arial" panose="020B0604020202020204" pitchFamily="34" charset="0"/>
              <a:buNone/>
            </a:pPr>
            <a:r>
              <a:rPr lang="ru-RU" sz="1050" dirty="0">
                <a:solidFill>
                  <a:schemeClr val="tx1">
                    <a:lumMod val="75000"/>
                    <a:lumOff val="25000"/>
                  </a:schemeClr>
                </a:solidFill>
                <a:latin typeface="PF Din Text Comp Pro" panose="02000506020000020004" pitchFamily="2" charset="0"/>
              </a:rPr>
              <a:t>Площадь - 13.3 га</a:t>
            </a:r>
            <a:br>
              <a:rPr lang="ru-RU" sz="1050" dirty="0">
                <a:solidFill>
                  <a:schemeClr val="tx1">
                    <a:lumMod val="75000"/>
                    <a:lumOff val="25000"/>
                  </a:schemeClr>
                </a:solidFill>
                <a:latin typeface="PF Din Text Comp Pro" panose="02000506020000020004" pitchFamily="2" charset="0"/>
              </a:rPr>
            </a:br>
            <a:r>
              <a:rPr lang="ru-RU" sz="1050" dirty="0">
                <a:solidFill>
                  <a:schemeClr val="tx1">
                    <a:lumMod val="75000"/>
                    <a:lumOff val="25000"/>
                  </a:schemeClr>
                </a:solidFill>
                <a:latin typeface="PF Din Text Comp Pro" panose="02000506020000020004" pitchFamily="2" charset="0"/>
              </a:rPr>
              <a:t>Адрес - Ленинградская область, Волховский район, МО "Город Волхов", северо-восточная промзона, </a:t>
            </a:r>
            <a:r>
              <a:rPr lang="ru-RU" sz="1050" dirty="0" err="1">
                <a:solidFill>
                  <a:schemeClr val="tx1">
                    <a:lumMod val="75000"/>
                    <a:lumOff val="25000"/>
                  </a:schemeClr>
                </a:solidFill>
                <a:latin typeface="PF Din Text Comp Pro" panose="02000506020000020004" pitchFamily="2" charset="0"/>
              </a:rPr>
              <a:t>мкр</a:t>
            </a:r>
            <a:r>
              <a:rPr lang="ru-RU" sz="1050" dirty="0">
                <a:solidFill>
                  <a:schemeClr val="tx1">
                    <a:lumMod val="75000"/>
                    <a:lumOff val="25000"/>
                  </a:schemeClr>
                </a:solidFill>
                <a:latin typeface="PF Din Text Comp Pro" panose="02000506020000020004" pitchFamily="2" charset="0"/>
              </a:rPr>
              <a:t>. Мурманские ворота, ул. Вокзальная</a:t>
            </a:r>
            <a:br>
              <a:rPr lang="ru-RU" sz="1050" dirty="0">
                <a:solidFill>
                  <a:schemeClr val="tx1">
                    <a:lumMod val="75000"/>
                    <a:lumOff val="25000"/>
                  </a:schemeClr>
                </a:solidFill>
                <a:latin typeface="PF Din Text Comp Pro" panose="02000506020000020004" pitchFamily="2" charset="0"/>
              </a:rPr>
            </a:br>
            <a:r>
              <a:rPr lang="ru-RU" sz="1050" dirty="0">
                <a:solidFill>
                  <a:schemeClr val="tx1">
                    <a:lumMod val="75000"/>
                    <a:lumOff val="25000"/>
                  </a:schemeClr>
                </a:solidFill>
                <a:latin typeface="PF Din Text Comp Pro" panose="02000506020000020004" pitchFamily="2" charset="0"/>
              </a:rPr>
              <a:t>Разрешенное использование - производственная зона</a:t>
            </a:r>
            <a:br>
              <a:rPr lang="ru-RU" sz="1050" dirty="0">
                <a:solidFill>
                  <a:schemeClr val="tx1">
                    <a:lumMod val="75000"/>
                    <a:lumOff val="25000"/>
                  </a:schemeClr>
                </a:solidFill>
                <a:latin typeface="PF Din Text Comp Pro" panose="02000506020000020004" pitchFamily="2" charset="0"/>
              </a:rPr>
            </a:br>
            <a:r>
              <a:rPr lang="ru-RU" sz="1050" dirty="0">
                <a:solidFill>
                  <a:schemeClr val="tx1">
                    <a:lumMod val="75000"/>
                    <a:lumOff val="25000"/>
                  </a:schemeClr>
                </a:solidFill>
                <a:latin typeface="PF Din Text Comp Pro" panose="02000506020000020004" pitchFamily="2" charset="0"/>
              </a:rPr>
              <a:t>Класс опасности – </a:t>
            </a:r>
            <a:r>
              <a:rPr lang="en-US" sz="1050" dirty="0">
                <a:solidFill>
                  <a:schemeClr val="tx1">
                    <a:lumMod val="75000"/>
                    <a:lumOff val="25000"/>
                  </a:schemeClr>
                </a:solidFill>
                <a:latin typeface="PF Din Text Comp Pro" panose="02000506020000020004" pitchFamily="2" charset="0"/>
              </a:rPr>
              <a:t>III</a:t>
            </a:r>
            <a:r>
              <a:rPr lang="ru-RU" sz="1050" dirty="0">
                <a:solidFill>
                  <a:schemeClr val="tx1">
                    <a:lumMod val="75000"/>
                    <a:lumOff val="25000"/>
                  </a:schemeClr>
                </a:solidFill>
                <a:latin typeface="PF Din Text Comp Pro" panose="02000506020000020004" pitchFamily="2" charset="0"/>
              </a:rPr>
              <a:t/>
            </a:r>
            <a:br>
              <a:rPr lang="ru-RU" sz="1050" dirty="0">
                <a:solidFill>
                  <a:schemeClr val="tx1">
                    <a:lumMod val="75000"/>
                    <a:lumOff val="25000"/>
                  </a:schemeClr>
                </a:solidFill>
                <a:latin typeface="PF Din Text Comp Pro" panose="02000506020000020004" pitchFamily="2" charset="0"/>
              </a:rPr>
            </a:br>
            <a:endParaRPr lang="ru-RU" sz="1050" dirty="0">
              <a:solidFill>
                <a:schemeClr val="tx1">
                  <a:lumMod val="75000"/>
                  <a:lumOff val="25000"/>
                </a:schemeClr>
              </a:solidFill>
              <a:latin typeface="PF Din Text Comp Pro" panose="02000506020000020004" pitchFamily="2" charset="0"/>
            </a:endParaRPr>
          </a:p>
        </p:txBody>
      </p:sp>
      <p:sp>
        <p:nvSpPr>
          <p:cNvPr id="20" name="Прямоугольник 19">
            <a:extLst>
              <a:ext uri="{FF2B5EF4-FFF2-40B4-BE49-F238E27FC236}">
                <a16:creationId xmlns="" xmlns:a16="http://schemas.microsoft.com/office/drawing/2014/main" id="{9377C117-E837-465E-A6E9-D1BAB8B411A0}"/>
              </a:ext>
            </a:extLst>
          </p:cNvPr>
          <p:cNvSpPr/>
          <p:nvPr/>
        </p:nvSpPr>
        <p:spPr>
          <a:xfrm>
            <a:off x="450156" y="1548382"/>
            <a:ext cx="6552307" cy="216025"/>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1" name="Объект 13">
            <a:extLst>
              <a:ext uri="{FF2B5EF4-FFF2-40B4-BE49-F238E27FC236}">
                <a16:creationId xmlns="" xmlns:a16="http://schemas.microsoft.com/office/drawing/2014/main" id="{1D16DE84-25E1-4AF6-9E49-4B30C73D6F5F}"/>
              </a:ext>
            </a:extLst>
          </p:cNvPr>
          <p:cNvSpPr txBox="1">
            <a:spLocks/>
          </p:cNvSpPr>
          <p:nvPr/>
        </p:nvSpPr>
        <p:spPr>
          <a:xfrm>
            <a:off x="461270" y="1548383"/>
            <a:ext cx="6199335" cy="326280"/>
          </a:xfrm>
          <a:prstGeom prst="rect">
            <a:avLst/>
          </a:prstGeom>
        </p:spPr>
        <p:txBody>
          <a:bodyPr vert="horz" lIns="0" tIns="0" rIns="0" bIns="0" rtlCol="0">
            <a:noAutofit/>
          </a:bodyPr>
          <a:lst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a:lstStyle>
          <a:p>
            <a:pPr marL="0" indent="0">
              <a:lnSpc>
                <a:spcPts val="1680"/>
              </a:lnSpc>
              <a:spcBef>
                <a:spcPts val="0"/>
              </a:spcBef>
              <a:buFont typeface="Arial" panose="020B0604020202020204" pitchFamily="34" charset="0"/>
              <a:buNone/>
            </a:pPr>
            <a:r>
              <a:rPr lang="ru-RU" sz="1100" dirty="0">
                <a:solidFill>
                  <a:schemeClr val="bg1"/>
                </a:solidFill>
                <a:latin typeface="PF Din Text Comp Pro" panose="02000506020000020004" pitchFamily="2" charset="0"/>
              </a:rPr>
              <a:t>2. Инвестиционная площадка № 12 Волхов</a:t>
            </a:r>
          </a:p>
        </p:txBody>
      </p:sp>
      <p:sp>
        <p:nvSpPr>
          <p:cNvPr id="22" name="Объект 13">
            <a:extLst>
              <a:ext uri="{FF2B5EF4-FFF2-40B4-BE49-F238E27FC236}">
                <a16:creationId xmlns="" xmlns:a16="http://schemas.microsoft.com/office/drawing/2014/main" id="{352CB2B6-BEBB-418B-B289-33768330504F}"/>
              </a:ext>
            </a:extLst>
          </p:cNvPr>
          <p:cNvSpPr txBox="1">
            <a:spLocks/>
          </p:cNvSpPr>
          <p:nvPr/>
        </p:nvSpPr>
        <p:spPr>
          <a:xfrm>
            <a:off x="461270" y="1764408"/>
            <a:ext cx="6575337" cy="711314"/>
          </a:xfrm>
          <a:prstGeom prst="rect">
            <a:avLst/>
          </a:prstGeom>
        </p:spPr>
        <p:txBody>
          <a:bodyPr vert="horz" lIns="0" tIns="0" rIns="0" bIns="0" rtlCol="0">
            <a:noAutofit/>
          </a:bodyPr>
          <a:lst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a:lstStyle>
          <a:p>
            <a:pPr marL="0" indent="0">
              <a:lnSpc>
                <a:spcPct val="100000"/>
              </a:lnSpc>
              <a:spcBef>
                <a:spcPts val="0"/>
              </a:spcBef>
              <a:buFont typeface="Arial" panose="020B0604020202020204" pitchFamily="34" charset="0"/>
              <a:buNone/>
            </a:pPr>
            <a:r>
              <a:rPr lang="ru-RU" sz="1050" dirty="0">
                <a:solidFill>
                  <a:schemeClr val="tx1">
                    <a:lumMod val="75000"/>
                    <a:lumOff val="25000"/>
                  </a:schemeClr>
                </a:solidFill>
                <a:latin typeface="PF Din Text Comp Pro" panose="02000506020000020004" pitchFamily="2" charset="0"/>
              </a:rPr>
              <a:t>Площадь – 6.8 га</a:t>
            </a:r>
            <a:br>
              <a:rPr lang="ru-RU" sz="1050" dirty="0">
                <a:solidFill>
                  <a:schemeClr val="tx1">
                    <a:lumMod val="75000"/>
                    <a:lumOff val="25000"/>
                  </a:schemeClr>
                </a:solidFill>
                <a:latin typeface="PF Din Text Comp Pro" panose="02000506020000020004" pitchFamily="2" charset="0"/>
              </a:rPr>
            </a:br>
            <a:r>
              <a:rPr lang="ru-RU" sz="1050" dirty="0">
                <a:solidFill>
                  <a:schemeClr val="tx1">
                    <a:lumMod val="75000"/>
                    <a:lumOff val="25000"/>
                  </a:schemeClr>
                </a:solidFill>
                <a:latin typeface="PF Din Text Comp Pro" panose="02000506020000020004" pitchFamily="2" charset="0"/>
              </a:rPr>
              <a:t>Адрес - Ленинградская область, Волховский район, МО "Город Волхов", ул. Шумская</a:t>
            </a:r>
            <a:br>
              <a:rPr lang="ru-RU" sz="1050" dirty="0">
                <a:solidFill>
                  <a:schemeClr val="tx1">
                    <a:lumMod val="75000"/>
                    <a:lumOff val="25000"/>
                  </a:schemeClr>
                </a:solidFill>
                <a:latin typeface="PF Din Text Comp Pro" panose="02000506020000020004" pitchFamily="2" charset="0"/>
              </a:rPr>
            </a:br>
            <a:r>
              <a:rPr lang="ru-RU" sz="1050" dirty="0">
                <a:solidFill>
                  <a:schemeClr val="tx1">
                    <a:lumMod val="75000"/>
                    <a:lumOff val="25000"/>
                  </a:schemeClr>
                </a:solidFill>
                <a:latin typeface="PF Din Text Comp Pro" panose="02000506020000020004" pitchFamily="2" charset="0"/>
              </a:rPr>
              <a:t>Разрешенное использование - производственная зона</a:t>
            </a:r>
            <a:br>
              <a:rPr lang="ru-RU" sz="1050" dirty="0">
                <a:solidFill>
                  <a:schemeClr val="tx1">
                    <a:lumMod val="75000"/>
                    <a:lumOff val="25000"/>
                  </a:schemeClr>
                </a:solidFill>
                <a:latin typeface="PF Din Text Comp Pro" panose="02000506020000020004" pitchFamily="2" charset="0"/>
              </a:rPr>
            </a:br>
            <a:r>
              <a:rPr lang="ru-RU" sz="1050" dirty="0">
                <a:solidFill>
                  <a:schemeClr val="tx1">
                    <a:lumMod val="75000"/>
                    <a:lumOff val="25000"/>
                  </a:schemeClr>
                </a:solidFill>
                <a:latin typeface="PF Din Text Comp Pro" panose="02000506020000020004" pitchFamily="2" charset="0"/>
              </a:rPr>
              <a:t>Класс опасности – </a:t>
            </a:r>
            <a:r>
              <a:rPr lang="en-US" sz="1050" dirty="0">
                <a:solidFill>
                  <a:schemeClr val="tx1">
                    <a:lumMod val="75000"/>
                    <a:lumOff val="25000"/>
                  </a:schemeClr>
                </a:solidFill>
                <a:latin typeface="PF Din Text Comp Pro" panose="02000506020000020004" pitchFamily="2" charset="0"/>
              </a:rPr>
              <a:t>IV|V</a:t>
            </a:r>
            <a:endParaRPr lang="ru-RU" sz="1050" dirty="0">
              <a:solidFill>
                <a:schemeClr val="tx1">
                  <a:lumMod val="75000"/>
                  <a:lumOff val="25000"/>
                </a:schemeClr>
              </a:solidFill>
              <a:latin typeface="PF Din Text Comp Pro" panose="02000506020000020004" pitchFamily="2" charset="0"/>
            </a:endParaRPr>
          </a:p>
        </p:txBody>
      </p:sp>
      <p:sp>
        <p:nvSpPr>
          <p:cNvPr id="23" name="Прямоугольник 22">
            <a:extLst>
              <a:ext uri="{FF2B5EF4-FFF2-40B4-BE49-F238E27FC236}">
                <a16:creationId xmlns="" xmlns:a16="http://schemas.microsoft.com/office/drawing/2014/main" id="{260BF71B-D27D-4DAE-ABB4-AB3D5FA4EFDA}"/>
              </a:ext>
            </a:extLst>
          </p:cNvPr>
          <p:cNvSpPr/>
          <p:nvPr/>
        </p:nvSpPr>
        <p:spPr>
          <a:xfrm>
            <a:off x="450156" y="2484487"/>
            <a:ext cx="6552307" cy="211474"/>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Объект 13">
            <a:extLst>
              <a:ext uri="{FF2B5EF4-FFF2-40B4-BE49-F238E27FC236}">
                <a16:creationId xmlns="" xmlns:a16="http://schemas.microsoft.com/office/drawing/2014/main" id="{05D40F01-6DB6-4E6E-89D7-1D1CDE469158}"/>
              </a:ext>
            </a:extLst>
          </p:cNvPr>
          <p:cNvSpPr txBox="1">
            <a:spLocks/>
          </p:cNvSpPr>
          <p:nvPr/>
        </p:nvSpPr>
        <p:spPr>
          <a:xfrm>
            <a:off x="461267" y="2484487"/>
            <a:ext cx="6199335" cy="326280"/>
          </a:xfrm>
          <a:prstGeom prst="rect">
            <a:avLst/>
          </a:prstGeom>
        </p:spPr>
        <p:txBody>
          <a:bodyPr vert="horz" lIns="0" tIns="0" rIns="0" bIns="0" rtlCol="0">
            <a:noAutofit/>
          </a:bodyPr>
          <a:lst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a:lstStyle>
          <a:p>
            <a:pPr marL="0" indent="0">
              <a:lnSpc>
                <a:spcPts val="1680"/>
              </a:lnSpc>
              <a:spcBef>
                <a:spcPts val="0"/>
              </a:spcBef>
              <a:buFont typeface="Arial" panose="020B0604020202020204" pitchFamily="34" charset="0"/>
              <a:buNone/>
            </a:pPr>
            <a:r>
              <a:rPr lang="ru-RU" sz="1100" dirty="0">
                <a:solidFill>
                  <a:schemeClr val="bg1"/>
                </a:solidFill>
                <a:latin typeface="PF Din Text Comp Pro" panose="02000506020000020004" pitchFamily="2" charset="0"/>
              </a:rPr>
              <a:t>3. Инвестиционная площадка № 11 Волхов</a:t>
            </a:r>
          </a:p>
        </p:txBody>
      </p:sp>
      <p:sp>
        <p:nvSpPr>
          <p:cNvPr id="26" name="Объект 13">
            <a:extLst>
              <a:ext uri="{FF2B5EF4-FFF2-40B4-BE49-F238E27FC236}">
                <a16:creationId xmlns="" xmlns:a16="http://schemas.microsoft.com/office/drawing/2014/main" id="{E5842D5A-37D8-4992-B040-68FE100791EB}"/>
              </a:ext>
            </a:extLst>
          </p:cNvPr>
          <p:cNvSpPr txBox="1">
            <a:spLocks/>
          </p:cNvSpPr>
          <p:nvPr/>
        </p:nvSpPr>
        <p:spPr>
          <a:xfrm>
            <a:off x="461267" y="2739030"/>
            <a:ext cx="6586454" cy="645540"/>
          </a:xfrm>
          <a:prstGeom prst="rect">
            <a:avLst/>
          </a:prstGeom>
        </p:spPr>
        <p:txBody>
          <a:bodyPr vert="horz" lIns="0" tIns="0" rIns="0" bIns="0" rtlCol="0">
            <a:noAutofit/>
          </a:bodyPr>
          <a:lst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a:lstStyle>
          <a:p>
            <a:pPr marL="0" indent="0">
              <a:lnSpc>
                <a:spcPct val="100000"/>
              </a:lnSpc>
              <a:spcBef>
                <a:spcPts val="0"/>
              </a:spcBef>
              <a:buFont typeface="Arial" panose="020B0604020202020204" pitchFamily="34" charset="0"/>
              <a:buNone/>
            </a:pPr>
            <a:r>
              <a:rPr lang="ru-RU" sz="1050" dirty="0">
                <a:solidFill>
                  <a:schemeClr val="tx1">
                    <a:lumMod val="75000"/>
                    <a:lumOff val="25000"/>
                  </a:schemeClr>
                </a:solidFill>
                <a:latin typeface="PF Din Text Comp Pro" panose="02000506020000020004" pitchFamily="2" charset="0"/>
              </a:rPr>
              <a:t>Площадь – 3 га</a:t>
            </a:r>
            <a:br>
              <a:rPr lang="ru-RU" sz="1050" dirty="0">
                <a:solidFill>
                  <a:schemeClr val="tx1">
                    <a:lumMod val="75000"/>
                    <a:lumOff val="25000"/>
                  </a:schemeClr>
                </a:solidFill>
                <a:latin typeface="PF Din Text Comp Pro" panose="02000506020000020004" pitchFamily="2" charset="0"/>
              </a:rPr>
            </a:br>
            <a:r>
              <a:rPr lang="ru-RU" sz="1050" dirty="0">
                <a:solidFill>
                  <a:schemeClr val="tx1">
                    <a:lumMod val="75000"/>
                    <a:lumOff val="25000"/>
                  </a:schemeClr>
                </a:solidFill>
                <a:latin typeface="PF Din Text Comp Pro" panose="02000506020000020004" pitchFamily="2" charset="0"/>
              </a:rPr>
              <a:t>Адрес - Ленинградская область, Волховский район, МО "Город Волхов", ул. Металлургов, 9 а</a:t>
            </a:r>
            <a:br>
              <a:rPr lang="ru-RU" sz="1050" dirty="0">
                <a:solidFill>
                  <a:schemeClr val="tx1">
                    <a:lumMod val="75000"/>
                    <a:lumOff val="25000"/>
                  </a:schemeClr>
                </a:solidFill>
                <a:latin typeface="PF Din Text Comp Pro" panose="02000506020000020004" pitchFamily="2" charset="0"/>
              </a:rPr>
            </a:br>
            <a:r>
              <a:rPr lang="ru-RU" sz="1050" dirty="0">
                <a:solidFill>
                  <a:schemeClr val="tx1">
                    <a:lumMod val="75000"/>
                    <a:lumOff val="25000"/>
                  </a:schemeClr>
                </a:solidFill>
                <a:latin typeface="PF Din Text Comp Pro" panose="02000506020000020004" pitchFamily="2" charset="0"/>
              </a:rPr>
              <a:t>Разрешенное использование - производственная зона</a:t>
            </a:r>
            <a:br>
              <a:rPr lang="ru-RU" sz="1050" dirty="0">
                <a:solidFill>
                  <a:schemeClr val="tx1">
                    <a:lumMod val="75000"/>
                    <a:lumOff val="25000"/>
                  </a:schemeClr>
                </a:solidFill>
                <a:latin typeface="PF Din Text Comp Pro" panose="02000506020000020004" pitchFamily="2" charset="0"/>
              </a:rPr>
            </a:br>
            <a:r>
              <a:rPr lang="ru-RU" sz="1050" dirty="0">
                <a:solidFill>
                  <a:schemeClr val="tx1">
                    <a:lumMod val="75000"/>
                    <a:lumOff val="25000"/>
                  </a:schemeClr>
                </a:solidFill>
                <a:latin typeface="PF Din Text Comp Pro" panose="02000506020000020004" pitchFamily="2" charset="0"/>
              </a:rPr>
              <a:t>Класс опасности – </a:t>
            </a:r>
            <a:r>
              <a:rPr lang="en-US" sz="1050" dirty="0">
                <a:solidFill>
                  <a:schemeClr val="tx1">
                    <a:lumMod val="75000"/>
                    <a:lumOff val="25000"/>
                  </a:schemeClr>
                </a:solidFill>
                <a:latin typeface="PF Din Text Comp Pro" panose="02000506020000020004" pitchFamily="2" charset="0"/>
              </a:rPr>
              <a:t>IV|V</a:t>
            </a:r>
            <a:endParaRPr lang="ru-RU" sz="1050" dirty="0">
              <a:solidFill>
                <a:schemeClr val="tx1">
                  <a:lumMod val="75000"/>
                  <a:lumOff val="25000"/>
                </a:schemeClr>
              </a:solidFill>
              <a:latin typeface="PF Din Text Comp Pro" panose="02000506020000020004" pitchFamily="2" charset="0"/>
            </a:endParaRPr>
          </a:p>
        </p:txBody>
      </p:sp>
      <p:sp>
        <p:nvSpPr>
          <p:cNvPr id="27" name="Прямоугольник 26">
            <a:extLst>
              <a:ext uri="{FF2B5EF4-FFF2-40B4-BE49-F238E27FC236}">
                <a16:creationId xmlns="" xmlns:a16="http://schemas.microsoft.com/office/drawing/2014/main" id="{30B3D117-93F7-4E04-92FE-921E3C88CA20}"/>
              </a:ext>
            </a:extLst>
          </p:cNvPr>
          <p:cNvSpPr/>
          <p:nvPr/>
        </p:nvSpPr>
        <p:spPr>
          <a:xfrm>
            <a:off x="450691" y="3496549"/>
            <a:ext cx="6552307" cy="211474"/>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8" name="Объект 13">
            <a:extLst>
              <a:ext uri="{FF2B5EF4-FFF2-40B4-BE49-F238E27FC236}">
                <a16:creationId xmlns="" xmlns:a16="http://schemas.microsoft.com/office/drawing/2014/main" id="{FB5727C2-892A-4787-B875-7C38909FF134}"/>
              </a:ext>
            </a:extLst>
          </p:cNvPr>
          <p:cNvSpPr txBox="1">
            <a:spLocks/>
          </p:cNvSpPr>
          <p:nvPr/>
        </p:nvSpPr>
        <p:spPr>
          <a:xfrm>
            <a:off x="450156" y="3459315"/>
            <a:ext cx="6010808" cy="248708"/>
          </a:xfrm>
          <a:prstGeom prst="rect">
            <a:avLst/>
          </a:prstGeom>
        </p:spPr>
        <p:txBody>
          <a:bodyPr vert="horz" lIns="0" tIns="0" rIns="0" bIns="0" rtlCol="0">
            <a:noAutofit/>
          </a:bodyPr>
          <a:lst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a:lstStyle>
          <a:p>
            <a:pPr marL="0" indent="0">
              <a:lnSpc>
                <a:spcPts val="1680"/>
              </a:lnSpc>
              <a:spcBef>
                <a:spcPts val="0"/>
              </a:spcBef>
              <a:buFont typeface="Arial" panose="020B0604020202020204" pitchFamily="34" charset="0"/>
              <a:buNone/>
            </a:pPr>
            <a:r>
              <a:rPr lang="ru-RU" sz="1100" dirty="0">
                <a:solidFill>
                  <a:schemeClr val="bg1"/>
                </a:solidFill>
                <a:latin typeface="PF Din Text Comp Pro" panose="02000506020000020004" pitchFamily="2" charset="0"/>
              </a:rPr>
              <a:t>4. Инвестиционная площадка № 3 Волхов – не отмежёвана</a:t>
            </a:r>
          </a:p>
        </p:txBody>
      </p:sp>
      <p:sp>
        <p:nvSpPr>
          <p:cNvPr id="29" name="Объект 13">
            <a:extLst>
              <a:ext uri="{FF2B5EF4-FFF2-40B4-BE49-F238E27FC236}">
                <a16:creationId xmlns="" xmlns:a16="http://schemas.microsoft.com/office/drawing/2014/main" id="{E46FA6A4-84BD-4A43-979D-913AEB4B1D84}"/>
              </a:ext>
            </a:extLst>
          </p:cNvPr>
          <p:cNvSpPr txBox="1">
            <a:spLocks/>
          </p:cNvSpPr>
          <p:nvPr/>
        </p:nvSpPr>
        <p:spPr>
          <a:xfrm>
            <a:off x="450156" y="3709224"/>
            <a:ext cx="6586451" cy="719479"/>
          </a:xfrm>
          <a:prstGeom prst="rect">
            <a:avLst/>
          </a:prstGeom>
        </p:spPr>
        <p:txBody>
          <a:bodyPr vert="horz" lIns="0" tIns="0" rIns="0" bIns="0" rtlCol="0">
            <a:noAutofit/>
          </a:bodyPr>
          <a:lst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a:lstStyle>
          <a:p>
            <a:pPr marL="0" indent="0">
              <a:lnSpc>
                <a:spcPct val="100000"/>
              </a:lnSpc>
              <a:spcBef>
                <a:spcPts val="0"/>
              </a:spcBef>
              <a:buFont typeface="Arial" panose="020B0604020202020204" pitchFamily="34" charset="0"/>
              <a:buNone/>
            </a:pPr>
            <a:r>
              <a:rPr lang="ru-RU" sz="1050" dirty="0">
                <a:solidFill>
                  <a:schemeClr val="tx1">
                    <a:lumMod val="75000"/>
                    <a:lumOff val="25000"/>
                  </a:schemeClr>
                </a:solidFill>
                <a:latin typeface="PF Din Text Comp Pro" panose="02000506020000020004" pitchFamily="2" charset="0"/>
              </a:rPr>
              <a:t>Площадь – 25 га</a:t>
            </a:r>
            <a:br>
              <a:rPr lang="ru-RU" sz="1050" dirty="0">
                <a:solidFill>
                  <a:schemeClr val="tx1">
                    <a:lumMod val="75000"/>
                    <a:lumOff val="25000"/>
                  </a:schemeClr>
                </a:solidFill>
                <a:latin typeface="PF Din Text Comp Pro" panose="02000506020000020004" pitchFamily="2" charset="0"/>
              </a:rPr>
            </a:br>
            <a:r>
              <a:rPr lang="ru-RU" sz="1050" dirty="0">
                <a:solidFill>
                  <a:schemeClr val="tx1">
                    <a:lumMod val="75000"/>
                    <a:lumOff val="25000"/>
                  </a:schemeClr>
                </a:solidFill>
                <a:latin typeface="PF Din Text Comp Pro" panose="02000506020000020004" pitchFamily="2" charset="0"/>
              </a:rPr>
              <a:t>Адрес - Ленинградская область, Волховский район, МО "Город Волхов", северо-восточная зона, </a:t>
            </a:r>
            <a:r>
              <a:rPr lang="ru-RU" sz="1050" dirty="0" err="1">
                <a:solidFill>
                  <a:schemeClr val="tx1">
                    <a:lumMod val="75000"/>
                    <a:lumOff val="25000"/>
                  </a:schemeClr>
                </a:solidFill>
                <a:latin typeface="PF Din Text Comp Pro" panose="02000506020000020004" pitchFamily="2" charset="0"/>
              </a:rPr>
              <a:t>мкр</a:t>
            </a:r>
            <a:r>
              <a:rPr lang="ru-RU" sz="1050" dirty="0">
                <a:solidFill>
                  <a:schemeClr val="tx1">
                    <a:lumMod val="75000"/>
                    <a:lumOff val="25000"/>
                  </a:schemeClr>
                </a:solidFill>
                <a:latin typeface="PF Din Text Comp Pro" panose="02000506020000020004" pitchFamily="2" charset="0"/>
              </a:rPr>
              <a:t>. Мурманские Ворота, Загородный проезд, 2</a:t>
            </a:r>
          </a:p>
          <a:p>
            <a:pPr marL="0" indent="0">
              <a:lnSpc>
                <a:spcPct val="100000"/>
              </a:lnSpc>
              <a:spcBef>
                <a:spcPts val="0"/>
              </a:spcBef>
              <a:buFont typeface="Arial" panose="020B0604020202020204" pitchFamily="34" charset="0"/>
              <a:buNone/>
            </a:pPr>
            <a:r>
              <a:rPr lang="ru-RU" sz="1050" dirty="0">
                <a:solidFill>
                  <a:schemeClr val="tx1">
                    <a:lumMod val="75000"/>
                    <a:lumOff val="25000"/>
                  </a:schemeClr>
                </a:solidFill>
                <a:latin typeface="PF Din Text Comp Pro" panose="02000506020000020004" pitchFamily="2" charset="0"/>
              </a:rPr>
              <a:t>Разрешенное использование - зона производственного-коммунальных объектов</a:t>
            </a:r>
            <a:br>
              <a:rPr lang="ru-RU" sz="1050" dirty="0">
                <a:solidFill>
                  <a:schemeClr val="tx1">
                    <a:lumMod val="75000"/>
                    <a:lumOff val="25000"/>
                  </a:schemeClr>
                </a:solidFill>
                <a:latin typeface="PF Din Text Comp Pro" panose="02000506020000020004" pitchFamily="2" charset="0"/>
              </a:rPr>
            </a:br>
            <a:r>
              <a:rPr lang="ru-RU" sz="1050" dirty="0">
                <a:solidFill>
                  <a:schemeClr val="tx1">
                    <a:lumMod val="75000"/>
                    <a:lumOff val="25000"/>
                  </a:schemeClr>
                </a:solidFill>
                <a:latin typeface="PF Din Text Comp Pro" panose="02000506020000020004" pitchFamily="2" charset="0"/>
              </a:rPr>
              <a:t>Класс опасности – </a:t>
            </a:r>
            <a:r>
              <a:rPr lang="en-US" sz="1050" dirty="0">
                <a:solidFill>
                  <a:schemeClr val="tx1">
                    <a:lumMod val="75000"/>
                    <a:lumOff val="25000"/>
                  </a:schemeClr>
                </a:solidFill>
                <a:latin typeface="PF Din Text Comp Pro" panose="02000506020000020004" pitchFamily="2" charset="0"/>
              </a:rPr>
              <a:t>III</a:t>
            </a:r>
            <a:endParaRPr lang="ru-RU" sz="1050" dirty="0">
              <a:solidFill>
                <a:schemeClr val="tx1">
                  <a:lumMod val="75000"/>
                  <a:lumOff val="25000"/>
                </a:schemeClr>
              </a:solidFill>
              <a:latin typeface="PF Din Text Comp Pro" panose="02000506020000020004" pitchFamily="2" charset="0"/>
            </a:endParaRPr>
          </a:p>
        </p:txBody>
      </p:sp>
      <p:sp>
        <p:nvSpPr>
          <p:cNvPr id="31" name="Прямоугольник 30">
            <a:extLst>
              <a:ext uri="{FF2B5EF4-FFF2-40B4-BE49-F238E27FC236}">
                <a16:creationId xmlns="" xmlns:a16="http://schemas.microsoft.com/office/drawing/2014/main" id="{F4497046-0038-4175-A164-AE89EB3C919F}"/>
              </a:ext>
            </a:extLst>
          </p:cNvPr>
          <p:cNvSpPr/>
          <p:nvPr/>
        </p:nvSpPr>
        <p:spPr>
          <a:xfrm>
            <a:off x="450691" y="4428703"/>
            <a:ext cx="6552307" cy="211474"/>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2" name="Объект 13">
            <a:extLst>
              <a:ext uri="{FF2B5EF4-FFF2-40B4-BE49-F238E27FC236}">
                <a16:creationId xmlns="" xmlns:a16="http://schemas.microsoft.com/office/drawing/2014/main" id="{A6FCDD1B-B251-40F2-AFC8-ACBABEBF08F7}"/>
              </a:ext>
            </a:extLst>
          </p:cNvPr>
          <p:cNvSpPr txBox="1">
            <a:spLocks/>
          </p:cNvSpPr>
          <p:nvPr/>
        </p:nvSpPr>
        <p:spPr>
          <a:xfrm>
            <a:off x="450156" y="4428703"/>
            <a:ext cx="6370848" cy="233400"/>
          </a:xfrm>
          <a:prstGeom prst="rect">
            <a:avLst/>
          </a:prstGeom>
        </p:spPr>
        <p:txBody>
          <a:bodyPr vert="horz" lIns="0" tIns="0" rIns="0" bIns="0" rtlCol="0">
            <a:noAutofit/>
          </a:bodyPr>
          <a:lst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a:lstStyle>
          <a:p>
            <a:pPr marL="0" indent="0">
              <a:lnSpc>
                <a:spcPts val="1680"/>
              </a:lnSpc>
              <a:spcBef>
                <a:spcPts val="0"/>
              </a:spcBef>
              <a:buFont typeface="Arial" panose="020B0604020202020204" pitchFamily="34" charset="0"/>
              <a:buNone/>
            </a:pPr>
            <a:r>
              <a:rPr lang="ru-RU" sz="1100" dirty="0">
                <a:solidFill>
                  <a:schemeClr val="bg1"/>
                </a:solidFill>
                <a:latin typeface="PF Din Text Comp Pro" panose="02000506020000020004" pitchFamily="2" charset="0"/>
              </a:rPr>
              <a:t>5. Индустриальный парк "Мурманские ворота - 1"  - планируемый</a:t>
            </a:r>
          </a:p>
        </p:txBody>
      </p:sp>
      <p:sp>
        <p:nvSpPr>
          <p:cNvPr id="33" name="Объект 13">
            <a:extLst>
              <a:ext uri="{FF2B5EF4-FFF2-40B4-BE49-F238E27FC236}">
                <a16:creationId xmlns="" xmlns:a16="http://schemas.microsoft.com/office/drawing/2014/main" id="{3DD69664-E9AB-4238-BA35-06051C8E8BE6}"/>
              </a:ext>
            </a:extLst>
          </p:cNvPr>
          <p:cNvSpPr txBox="1">
            <a:spLocks/>
          </p:cNvSpPr>
          <p:nvPr/>
        </p:nvSpPr>
        <p:spPr>
          <a:xfrm>
            <a:off x="450156" y="4644727"/>
            <a:ext cx="6586451" cy="1006911"/>
          </a:xfrm>
          <a:prstGeom prst="rect">
            <a:avLst/>
          </a:prstGeom>
        </p:spPr>
        <p:txBody>
          <a:bodyPr vert="horz" lIns="0" tIns="0" rIns="0" bIns="0" rtlCol="0">
            <a:noAutofit/>
          </a:bodyPr>
          <a:lst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a:lstStyle>
          <a:p>
            <a:pPr marL="0" indent="0">
              <a:lnSpc>
                <a:spcPct val="100000"/>
              </a:lnSpc>
              <a:spcBef>
                <a:spcPts val="0"/>
              </a:spcBef>
              <a:buFont typeface="Arial" panose="020B0604020202020204" pitchFamily="34" charset="0"/>
              <a:buNone/>
            </a:pPr>
            <a:r>
              <a:rPr lang="ru-RU" sz="1050" dirty="0">
                <a:solidFill>
                  <a:schemeClr val="tx1">
                    <a:lumMod val="75000"/>
                    <a:lumOff val="25000"/>
                  </a:schemeClr>
                </a:solidFill>
                <a:latin typeface="PF Din Text Comp Pro" panose="02000506020000020004" pitchFamily="2" charset="0"/>
              </a:rPr>
              <a:t>Тип парка – Гринфилд</a:t>
            </a:r>
          </a:p>
          <a:p>
            <a:pPr marL="0" indent="0">
              <a:lnSpc>
                <a:spcPct val="100000"/>
              </a:lnSpc>
              <a:spcBef>
                <a:spcPts val="0"/>
              </a:spcBef>
              <a:buFont typeface="Arial" panose="020B0604020202020204" pitchFamily="34" charset="0"/>
              <a:buNone/>
            </a:pPr>
            <a:r>
              <a:rPr lang="ru-RU" sz="1050" dirty="0">
                <a:solidFill>
                  <a:schemeClr val="tx1">
                    <a:lumMod val="75000"/>
                    <a:lumOff val="25000"/>
                  </a:schemeClr>
                </a:solidFill>
                <a:latin typeface="PF Din Text Comp Pro" panose="02000506020000020004" pitchFamily="2" charset="0"/>
              </a:rPr>
              <a:t>Включен в схему территориального планирования ЛО	Да</a:t>
            </a:r>
          </a:p>
          <a:p>
            <a:pPr marL="0" indent="0">
              <a:lnSpc>
                <a:spcPct val="100000"/>
              </a:lnSpc>
              <a:spcBef>
                <a:spcPts val="0"/>
              </a:spcBef>
              <a:buFont typeface="Arial" panose="020B0604020202020204" pitchFamily="34" charset="0"/>
              <a:buNone/>
            </a:pPr>
            <a:r>
              <a:rPr lang="ru-RU" sz="1050" dirty="0">
                <a:solidFill>
                  <a:schemeClr val="tx1">
                    <a:lumMod val="75000"/>
                    <a:lumOff val="25000"/>
                  </a:schemeClr>
                </a:solidFill>
                <a:latin typeface="PF Din Text Comp Pro" panose="02000506020000020004" pitchFamily="2" charset="0"/>
              </a:rPr>
              <a:t>Входит в реестр Минпромторга России	Нет</a:t>
            </a:r>
          </a:p>
          <a:p>
            <a:pPr marL="0" indent="0">
              <a:lnSpc>
                <a:spcPct val="100000"/>
              </a:lnSpc>
              <a:spcBef>
                <a:spcPts val="0"/>
              </a:spcBef>
              <a:buFont typeface="Arial" panose="020B0604020202020204" pitchFamily="34" charset="0"/>
              <a:buNone/>
            </a:pPr>
            <a:r>
              <a:rPr lang="ru-RU" sz="1050" dirty="0">
                <a:solidFill>
                  <a:schemeClr val="tx1">
                    <a:lumMod val="75000"/>
                    <a:lumOff val="25000"/>
                  </a:schemeClr>
                </a:solidFill>
                <a:latin typeface="PF Din Text Comp Pro" panose="02000506020000020004" pitchFamily="2" charset="0"/>
              </a:rPr>
              <a:t>Присвоен статус индустриального парка в ЛО	Нет</a:t>
            </a:r>
          </a:p>
          <a:p>
            <a:pPr marL="0" indent="0">
              <a:lnSpc>
                <a:spcPct val="100000"/>
              </a:lnSpc>
              <a:spcBef>
                <a:spcPts val="0"/>
              </a:spcBef>
              <a:buFont typeface="Arial" panose="020B0604020202020204" pitchFamily="34" charset="0"/>
              <a:buNone/>
            </a:pPr>
            <a:r>
              <a:rPr lang="ru-RU" sz="1050" dirty="0">
                <a:solidFill>
                  <a:schemeClr val="tx1">
                    <a:lumMod val="75000"/>
                    <a:lumOff val="25000"/>
                  </a:schemeClr>
                </a:solidFill>
                <a:latin typeface="PF Din Text Comp Pro" panose="02000506020000020004" pitchFamily="2" charset="0"/>
              </a:rPr>
              <a:t>Сертификат национального стандарта	Нет</a:t>
            </a:r>
            <a:br>
              <a:rPr lang="ru-RU" sz="1050" dirty="0">
                <a:solidFill>
                  <a:schemeClr val="tx1">
                    <a:lumMod val="75000"/>
                    <a:lumOff val="25000"/>
                  </a:schemeClr>
                </a:solidFill>
                <a:latin typeface="PF Din Text Comp Pro" panose="02000506020000020004" pitchFamily="2" charset="0"/>
              </a:rPr>
            </a:br>
            <a:r>
              <a:rPr lang="ru-RU" sz="1050" dirty="0">
                <a:solidFill>
                  <a:schemeClr val="tx1">
                    <a:lumMod val="75000"/>
                    <a:lumOff val="25000"/>
                  </a:schemeClr>
                </a:solidFill>
                <a:latin typeface="PF Din Text Comp Pro" panose="02000506020000020004" pitchFamily="2" charset="0"/>
              </a:rPr>
              <a:t>Адрес - Ленинградская область, Волховский район, МО "Город Волхов", микрорайон «Мурманские ворота», улица Загородный проезд, 2</a:t>
            </a:r>
            <a:br>
              <a:rPr lang="ru-RU" sz="1050" dirty="0">
                <a:solidFill>
                  <a:schemeClr val="tx1">
                    <a:lumMod val="75000"/>
                    <a:lumOff val="25000"/>
                  </a:schemeClr>
                </a:solidFill>
                <a:latin typeface="PF Din Text Comp Pro" panose="02000506020000020004" pitchFamily="2" charset="0"/>
              </a:rPr>
            </a:br>
            <a:endParaRPr lang="ru-RU" sz="1050" dirty="0">
              <a:solidFill>
                <a:schemeClr val="tx1">
                  <a:lumMod val="75000"/>
                  <a:lumOff val="25000"/>
                </a:schemeClr>
              </a:solidFill>
              <a:latin typeface="PF Din Text Comp Pro" panose="02000506020000020004" pitchFamily="2" charset="0"/>
            </a:endParaRPr>
          </a:p>
        </p:txBody>
      </p:sp>
      <p:sp>
        <p:nvSpPr>
          <p:cNvPr id="34" name="Прямоугольник 33">
            <a:extLst>
              <a:ext uri="{FF2B5EF4-FFF2-40B4-BE49-F238E27FC236}">
                <a16:creationId xmlns="" xmlns:a16="http://schemas.microsoft.com/office/drawing/2014/main" id="{0EC9E7D1-E650-4F5B-9548-5A89AAA55BF2}"/>
              </a:ext>
            </a:extLst>
          </p:cNvPr>
          <p:cNvSpPr/>
          <p:nvPr/>
        </p:nvSpPr>
        <p:spPr>
          <a:xfrm>
            <a:off x="450156" y="5763545"/>
            <a:ext cx="6552307" cy="211474"/>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Объект 13">
            <a:extLst>
              <a:ext uri="{FF2B5EF4-FFF2-40B4-BE49-F238E27FC236}">
                <a16:creationId xmlns="" xmlns:a16="http://schemas.microsoft.com/office/drawing/2014/main" id="{94D9A226-4BB7-4BF9-AF7F-6BA84B3E4037}"/>
              </a:ext>
            </a:extLst>
          </p:cNvPr>
          <p:cNvSpPr txBox="1">
            <a:spLocks/>
          </p:cNvSpPr>
          <p:nvPr/>
        </p:nvSpPr>
        <p:spPr>
          <a:xfrm>
            <a:off x="456506" y="5763545"/>
            <a:ext cx="6004458" cy="211474"/>
          </a:xfrm>
          <a:prstGeom prst="rect">
            <a:avLst/>
          </a:prstGeom>
        </p:spPr>
        <p:txBody>
          <a:bodyPr vert="horz" lIns="0" tIns="0" rIns="0" bIns="0" rtlCol="0">
            <a:noAutofit/>
          </a:bodyPr>
          <a:lst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a:lstStyle>
          <a:p>
            <a:pPr marL="0" indent="0">
              <a:lnSpc>
                <a:spcPts val="1680"/>
              </a:lnSpc>
              <a:spcBef>
                <a:spcPts val="0"/>
              </a:spcBef>
              <a:buFont typeface="Arial" panose="020B0604020202020204" pitchFamily="34" charset="0"/>
              <a:buNone/>
            </a:pPr>
            <a:r>
              <a:rPr lang="ru-RU" sz="1100" dirty="0">
                <a:solidFill>
                  <a:schemeClr val="bg1"/>
                </a:solidFill>
                <a:latin typeface="PF Din Text Comp Pro" panose="02000506020000020004" pitchFamily="2" charset="0"/>
              </a:rPr>
              <a:t>6. Индустриальный парк "Мурманские ворота - 2" - планируемый</a:t>
            </a:r>
          </a:p>
        </p:txBody>
      </p:sp>
      <p:sp>
        <p:nvSpPr>
          <p:cNvPr id="36" name="Объект 13">
            <a:extLst>
              <a:ext uri="{FF2B5EF4-FFF2-40B4-BE49-F238E27FC236}">
                <a16:creationId xmlns="" xmlns:a16="http://schemas.microsoft.com/office/drawing/2014/main" id="{960498E5-612F-4D85-9C16-75117FF2F470}"/>
              </a:ext>
            </a:extLst>
          </p:cNvPr>
          <p:cNvSpPr txBox="1">
            <a:spLocks/>
          </p:cNvSpPr>
          <p:nvPr/>
        </p:nvSpPr>
        <p:spPr>
          <a:xfrm>
            <a:off x="456506" y="6012879"/>
            <a:ext cx="6580101" cy="1003646"/>
          </a:xfrm>
          <a:prstGeom prst="rect">
            <a:avLst/>
          </a:prstGeom>
        </p:spPr>
        <p:txBody>
          <a:bodyPr vert="horz" lIns="0" tIns="0" rIns="0" bIns="0" rtlCol="0">
            <a:noAutofit/>
          </a:bodyPr>
          <a:lst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a:lstStyle>
          <a:p>
            <a:pPr marL="0" indent="0">
              <a:lnSpc>
                <a:spcPct val="100000"/>
              </a:lnSpc>
              <a:spcBef>
                <a:spcPts val="0"/>
              </a:spcBef>
              <a:buFont typeface="Arial" panose="020B0604020202020204" pitchFamily="34" charset="0"/>
              <a:buNone/>
            </a:pPr>
            <a:r>
              <a:rPr lang="ru-RU" sz="1050" dirty="0">
                <a:solidFill>
                  <a:schemeClr val="tx1">
                    <a:lumMod val="75000"/>
                    <a:lumOff val="25000"/>
                  </a:schemeClr>
                </a:solidFill>
                <a:latin typeface="PF Din Text Comp Pro" panose="02000506020000020004" pitchFamily="2" charset="0"/>
              </a:rPr>
              <a:t>Тип парка – Гринфилд</a:t>
            </a:r>
          </a:p>
          <a:p>
            <a:pPr marL="0" indent="0">
              <a:lnSpc>
                <a:spcPct val="100000"/>
              </a:lnSpc>
              <a:spcBef>
                <a:spcPts val="0"/>
              </a:spcBef>
              <a:buFont typeface="Arial" panose="020B0604020202020204" pitchFamily="34" charset="0"/>
              <a:buNone/>
            </a:pPr>
            <a:r>
              <a:rPr lang="ru-RU" sz="1050" dirty="0">
                <a:solidFill>
                  <a:schemeClr val="tx1">
                    <a:lumMod val="75000"/>
                    <a:lumOff val="25000"/>
                  </a:schemeClr>
                </a:solidFill>
                <a:latin typeface="PF Din Text Comp Pro" panose="02000506020000020004" pitchFamily="2" charset="0"/>
              </a:rPr>
              <a:t>Включен в схему территориального планирования ЛО	Да</a:t>
            </a:r>
          </a:p>
          <a:p>
            <a:pPr marL="0" indent="0">
              <a:lnSpc>
                <a:spcPct val="100000"/>
              </a:lnSpc>
              <a:spcBef>
                <a:spcPts val="0"/>
              </a:spcBef>
              <a:buFont typeface="Arial" panose="020B0604020202020204" pitchFamily="34" charset="0"/>
              <a:buNone/>
            </a:pPr>
            <a:r>
              <a:rPr lang="ru-RU" sz="1050" dirty="0">
                <a:solidFill>
                  <a:schemeClr val="tx1">
                    <a:lumMod val="75000"/>
                    <a:lumOff val="25000"/>
                  </a:schemeClr>
                </a:solidFill>
                <a:latin typeface="PF Din Text Comp Pro" panose="02000506020000020004" pitchFamily="2" charset="0"/>
              </a:rPr>
              <a:t>Входит в реестр Минпромторга России	Нет</a:t>
            </a:r>
          </a:p>
          <a:p>
            <a:pPr marL="0" indent="0">
              <a:lnSpc>
                <a:spcPct val="100000"/>
              </a:lnSpc>
              <a:spcBef>
                <a:spcPts val="0"/>
              </a:spcBef>
              <a:buFont typeface="Arial" panose="020B0604020202020204" pitchFamily="34" charset="0"/>
              <a:buNone/>
            </a:pPr>
            <a:r>
              <a:rPr lang="ru-RU" sz="1050" dirty="0">
                <a:solidFill>
                  <a:schemeClr val="tx1">
                    <a:lumMod val="75000"/>
                    <a:lumOff val="25000"/>
                  </a:schemeClr>
                </a:solidFill>
                <a:latin typeface="PF Din Text Comp Pro" panose="02000506020000020004" pitchFamily="2" charset="0"/>
              </a:rPr>
              <a:t>Присвоен статус индустриального парка в ЛО	Нет</a:t>
            </a:r>
          </a:p>
          <a:p>
            <a:pPr marL="0" indent="0">
              <a:lnSpc>
                <a:spcPct val="100000"/>
              </a:lnSpc>
              <a:spcBef>
                <a:spcPts val="0"/>
              </a:spcBef>
              <a:buFont typeface="Arial" panose="020B0604020202020204" pitchFamily="34" charset="0"/>
              <a:buNone/>
            </a:pPr>
            <a:r>
              <a:rPr lang="ru-RU" sz="1050" dirty="0">
                <a:solidFill>
                  <a:schemeClr val="tx1">
                    <a:lumMod val="75000"/>
                    <a:lumOff val="25000"/>
                  </a:schemeClr>
                </a:solidFill>
                <a:latin typeface="PF Din Text Comp Pro" panose="02000506020000020004" pitchFamily="2" charset="0"/>
              </a:rPr>
              <a:t>Сертификат национального стандарта	Нет</a:t>
            </a:r>
            <a:br>
              <a:rPr lang="ru-RU" sz="1050" dirty="0">
                <a:solidFill>
                  <a:schemeClr val="tx1">
                    <a:lumMod val="75000"/>
                    <a:lumOff val="25000"/>
                  </a:schemeClr>
                </a:solidFill>
                <a:latin typeface="PF Din Text Comp Pro" panose="02000506020000020004" pitchFamily="2" charset="0"/>
              </a:rPr>
            </a:br>
            <a:r>
              <a:rPr lang="ru-RU" sz="1050" dirty="0">
                <a:solidFill>
                  <a:schemeClr val="tx1">
                    <a:lumMod val="75000"/>
                    <a:lumOff val="25000"/>
                  </a:schemeClr>
                </a:solidFill>
                <a:latin typeface="PF Din Text Comp Pro" panose="02000506020000020004" pitchFamily="2" charset="0"/>
              </a:rPr>
              <a:t>Адрес - Ленинградская область, Волховский район, МО "Город Волхов", микрорайон «Мурманские ворота», улица Вокзальная</a:t>
            </a:r>
            <a:br>
              <a:rPr lang="ru-RU" sz="1050" dirty="0">
                <a:solidFill>
                  <a:schemeClr val="tx1">
                    <a:lumMod val="75000"/>
                    <a:lumOff val="25000"/>
                  </a:schemeClr>
                </a:solidFill>
                <a:latin typeface="PF Din Text Comp Pro" panose="02000506020000020004" pitchFamily="2" charset="0"/>
              </a:rPr>
            </a:br>
            <a:endParaRPr lang="ru-RU" sz="1050" dirty="0">
              <a:solidFill>
                <a:schemeClr val="tx1">
                  <a:lumMod val="75000"/>
                  <a:lumOff val="25000"/>
                </a:schemeClr>
              </a:solidFill>
              <a:latin typeface="PF Din Text Comp Pro" panose="02000506020000020004" pitchFamily="2" charset="0"/>
            </a:endParaRPr>
          </a:p>
        </p:txBody>
      </p:sp>
      <p:pic>
        <p:nvPicPr>
          <p:cNvPr id="7170" name="Picture 2" descr="C:\Users\Кузьма\Desktop\Рисунок1.pn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r="22499" b="1289"/>
          <a:stretch/>
        </p:blipFill>
        <p:spPr bwMode="auto">
          <a:xfrm>
            <a:off x="7218363" y="617984"/>
            <a:ext cx="3168897" cy="514556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02102651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МАЛЫЙ И СРЕДНИЙ БИЗНЕС</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1.7.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11</a:t>
            </a:fld>
            <a:endParaRPr lang="ru-RU" dirty="0"/>
          </a:p>
        </p:txBody>
      </p:sp>
      <p:sp>
        <p:nvSpPr>
          <p:cNvPr id="9" name="TextBox 8">
            <a:extLst>
              <a:ext uri="{FF2B5EF4-FFF2-40B4-BE49-F238E27FC236}">
                <a16:creationId xmlns="" xmlns:a16="http://schemas.microsoft.com/office/drawing/2014/main" id="{E36B994E-7BEE-41BE-A661-9360E2C7CE9A}"/>
              </a:ext>
            </a:extLst>
          </p:cNvPr>
          <p:cNvSpPr txBox="1"/>
          <p:nvPr/>
        </p:nvSpPr>
        <p:spPr>
          <a:xfrm>
            <a:off x="346041" y="4209259"/>
            <a:ext cx="5143536" cy="2677656"/>
          </a:xfrm>
          <a:prstGeom prst="rect">
            <a:avLst/>
          </a:prstGeom>
          <a:noFill/>
        </p:spPr>
        <p:txBody>
          <a:bodyPr wrap="square" rtlCol="0">
            <a:spAutoFit/>
          </a:bodyPr>
          <a:lstStyle/>
          <a:p>
            <a:pPr indent="288000" defTabSz="1422637" fontAlgn="auto">
              <a:spcBef>
                <a:spcPts val="0"/>
              </a:spcBef>
              <a:spcAft>
                <a:spcPts val="1200"/>
              </a:spcAft>
              <a:defRPr lang="ru-RU" sz="1200" b="1" i="0" u="none" strike="noStrike" kern="0" spc="15" baseline="0">
                <a:solidFill>
                  <a:prstClr val="black">
                    <a:lumMod val="75000"/>
                    <a:lumOff val="25000"/>
                  </a:prstClr>
                </a:solidFill>
                <a:latin typeface="PF Din Text Comp Pro" pitchFamily="2" charset="0"/>
                <a:ea typeface="+mn-ea"/>
                <a:cs typeface="Arial" charset="0"/>
              </a:defRPr>
            </a:pPr>
            <a:r>
              <a:rPr lang="ru-RU" sz="1100" b="1" kern="0" spc="15" dirty="0">
                <a:solidFill>
                  <a:schemeClr val="tx1">
                    <a:lumMod val="75000"/>
                    <a:lumOff val="25000"/>
                  </a:schemeClr>
                </a:solidFill>
                <a:latin typeface="PF Din Text Comp Pro" pitchFamily="2" charset="0"/>
              </a:rPr>
              <a:t>ОСНОВНЫЕ МЕРЫ ПОДДЕРЖКИ ПРЕДПРИНИМАТЕЛЬСТВА НА ТЕРРИТОРИИ МО Г. ВОЛХОВ:</a:t>
            </a:r>
          </a:p>
          <a:p>
            <a:pPr marL="285750" indent="-2857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effectLst/>
                <a:latin typeface="PF Din Text Comp Pro" pitchFamily="2" charset="0"/>
                <a:ea typeface="Times New Roman" panose="02020603050405020304" pitchFamily="18" charset="0"/>
              </a:rPr>
              <a:t>Предоставление субсидий малому бизнесу (2014-2019 год 15 начинающих предпринимателей получили «стартовую субсидию» в рамках реализации мероприяти</a:t>
            </a:r>
            <a:r>
              <a:rPr lang="ru-RU" sz="1100" kern="0" spc="15" dirty="0">
                <a:solidFill>
                  <a:schemeClr val="tx1">
                    <a:lumMod val="75000"/>
                    <a:lumOff val="25000"/>
                  </a:schemeClr>
                </a:solidFill>
                <a:latin typeface="PF Din Text Comp Pro" pitchFamily="2" charset="0"/>
                <a:ea typeface="Times New Roman" panose="02020603050405020304" pitchFamily="18" charset="0"/>
              </a:rPr>
              <a:t>й муниципальных программ);</a:t>
            </a:r>
          </a:p>
          <a:p>
            <a:pPr marL="285750" indent="-2857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effectLst/>
                <a:latin typeface="PF Din Text Comp Pro" pitchFamily="2" charset="0"/>
                <a:ea typeface="Times New Roman" panose="02020603050405020304" pitchFamily="18" charset="0"/>
              </a:rPr>
              <a:t>Утверждение перечн</a:t>
            </a:r>
            <a:r>
              <a:rPr lang="ru-RU" sz="1100" kern="0" spc="15" dirty="0">
                <a:solidFill>
                  <a:schemeClr val="tx1">
                    <a:lumMod val="75000"/>
                    <a:lumOff val="25000"/>
                  </a:schemeClr>
                </a:solidFill>
                <a:latin typeface="PF Din Text Comp Pro" pitchFamily="2" charset="0"/>
                <a:ea typeface="Times New Roman" panose="02020603050405020304" pitchFamily="18" charset="0"/>
              </a:rPr>
              <a:t>я имущества, свободного от прав третьих лиц и предназначенного для предоставления  во владение и (или) в пользование субъектам малого и среднего предпринимательства. </a:t>
            </a:r>
            <a:r>
              <a:rPr lang="ru-RU" sz="1100" kern="0" spc="15" dirty="0">
                <a:solidFill>
                  <a:schemeClr val="tx1">
                    <a:lumMod val="75000"/>
                    <a:lumOff val="25000"/>
                  </a:schemeClr>
                </a:solidFill>
                <a:latin typeface="PF Din Text Comp Pro" pitchFamily="2" charset="0"/>
              </a:rPr>
              <a:t>(по состоянию на 01.01.2019 года количество объектов в указанном Перечне МО города Волхова составило 5 единиц);</a:t>
            </a:r>
          </a:p>
          <a:p>
            <a:pPr marL="285750" indent="-2857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Создание инфраструктуры поддержки малого и среднего предпринимательства (организация консультационных информационных и образовательных услуг по вопросам поддержки предпринимательства, сдаче в аренду помещений, в том числе предоставление помещений на льготной основе);</a:t>
            </a:r>
          </a:p>
          <a:p>
            <a:pPr marL="285750" indent="-2857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Снижение административных барьеров, оптимизация и повышение качества и доступности предоставления государственных и муниципальных услуг.</a:t>
            </a:r>
          </a:p>
        </p:txBody>
      </p:sp>
      <p:graphicFrame>
        <p:nvGraphicFramePr>
          <p:cNvPr id="10" name="Диаграмма 9">
            <a:extLst>
              <a:ext uri="{FF2B5EF4-FFF2-40B4-BE49-F238E27FC236}">
                <a16:creationId xmlns="" xmlns:a16="http://schemas.microsoft.com/office/drawing/2014/main" id="{F0D27E6A-C34A-4DF5-8EC9-0F941CA9F112}"/>
              </a:ext>
            </a:extLst>
          </p:cNvPr>
          <p:cNvGraphicFramePr>
            <a:graphicFrameLocks/>
          </p:cNvGraphicFramePr>
          <p:nvPr>
            <p:extLst>
              <p:ext uri="{D42A27DB-BD31-4B8C-83A1-F6EECF244321}">
                <p14:modId xmlns:p14="http://schemas.microsoft.com/office/powerpoint/2010/main" xmlns="" val="2499635362"/>
              </p:ext>
            </p:extLst>
          </p:nvPr>
        </p:nvGraphicFramePr>
        <p:xfrm>
          <a:off x="306141" y="423045"/>
          <a:ext cx="4838846" cy="3508239"/>
        </p:xfrm>
        <a:graphic>
          <a:graphicData uri="http://schemas.openxmlformats.org/drawingml/2006/chart">
            <c:chart xmlns:c="http://schemas.openxmlformats.org/drawingml/2006/chart" xmlns:r="http://schemas.openxmlformats.org/officeDocument/2006/relationships" r:id="rId3"/>
          </a:graphicData>
        </a:graphic>
      </p:graphicFrame>
      <p:pic>
        <p:nvPicPr>
          <p:cNvPr id="6" name="Рисунок 5">
            <a:extLst>
              <a:ext uri="{FF2B5EF4-FFF2-40B4-BE49-F238E27FC236}">
                <a16:creationId xmlns="" xmlns:a16="http://schemas.microsoft.com/office/drawing/2014/main" id="{B10DF68E-3817-4514-8161-3E80F5118FFC}"/>
              </a:ext>
            </a:extLst>
          </p:cNvPr>
          <p:cNvPicPr>
            <a:picLocks noChangeAspect="1"/>
          </p:cNvPicPr>
          <p:nvPr/>
        </p:nvPicPr>
        <p:blipFill>
          <a:blip r:embed="rId4" cstate="print"/>
          <a:srcRect t="5921" b="7440"/>
          <a:stretch>
            <a:fillRect/>
          </a:stretch>
        </p:blipFill>
        <p:spPr>
          <a:xfrm>
            <a:off x="5634038" y="5488254"/>
            <a:ext cx="4753223" cy="1315771"/>
          </a:xfrm>
          <a:prstGeom prst="rect">
            <a:avLst/>
          </a:prstGeom>
        </p:spPr>
      </p:pic>
      <p:sp>
        <p:nvSpPr>
          <p:cNvPr id="14" name="TextBox 13">
            <a:extLst>
              <a:ext uri="{FF2B5EF4-FFF2-40B4-BE49-F238E27FC236}">
                <a16:creationId xmlns="" xmlns:a16="http://schemas.microsoft.com/office/drawing/2014/main" id="{FA138BEE-B660-41E4-AD08-3BC9B29F6A64}"/>
              </a:ext>
            </a:extLst>
          </p:cNvPr>
          <p:cNvSpPr txBox="1"/>
          <p:nvPr/>
        </p:nvSpPr>
        <p:spPr>
          <a:xfrm>
            <a:off x="5543999" y="4536000"/>
            <a:ext cx="4932000" cy="938719"/>
          </a:xfrm>
          <a:prstGeom prst="rect">
            <a:avLst/>
          </a:prstGeom>
          <a:noFill/>
        </p:spPr>
        <p:txBody>
          <a:bodyPr wrap="square">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 территории муниципального образования город Волхов действует районный центр развития предпринимательства  - «Волховский бизнес-инкубатор, реализующий меры поддержки субъектам малого предпринимательства в виде создания, развития и расширения бизнеса.  Бизнес-инкубатор организует деловые игры, бизнес-пикники, сообщества предпринимателей и людей, желающих ими стать.</a:t>
            </a:r>
          </a:p>
        </p:txBody>
      </p:sp>
      <p:sp>
        <p:nvSpPr>
          <p:cNvPr id="16" name="TextBox 15">
            <a:extLst>
              <a:ext uri="{FF2B5EF4-FFF2-40B4-BE49-F238E27FC236}">
                <a16:creationId xmlns="" xmlns:a16="http://schemas.microsoft.com/office/drawing/2014/main" id="{56D0A80E-0014-490B-9079-D275DAF81D10}"/>
              </a:ext>
            </a:extLst>
          </p:cNvPr>
          <p:cNvSpPr txBox="1"/>
          <p:nvPr/>
        </p:nvSpPr>
        <p:spPr>
          <a:xfrm>
            <a:off x="5544000" y="565921"/>
            <a:ext cx="4929222" cy="1862048"/>
          </a:xfrm>
          <a:prstGeom prst="rect">
            <a:avLst/>
          </a:prstGeom>
          <a:noFill/>
        </p:spPr>
        <p:txBody>
          <a:bodyPr wrap="square">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Согласно данным на 2019 год Единого реестра субъектов малого и среднего предпринимательства Федеральной налоговой службы России, на территории муниципального образования город Волхов зарегистрировано 1053 субъекта малого и среднего бизнеса, из них: юридические лица – 321 единицы, индивидуальные предприниматели - 732 единицы. Основу сектора малого и среднего бизнеса составляет сфера торговли и общественного питания (38%), 14%  предприятий работают в сфере транспорта и связи, 13% занимаются строительством.</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По состоянию на 01.10.2019 года увеличилось количество включенных в реестр  индивидуальных предпринимателей на  25 % или на 137 человек,  и составило  732 человека. При сохранении количества малых и средних предприятий, число микропредприятий увеличилось на 19 % или на 51 единицу, и составило 315 единиц.</a:t>
            </a:r>
          </a:p>
        </p:txBody>
      </p:sp>
      <p:graphicFrame>
        <p:nvGraphicFramePr>
          <p:cNvPr id="12" name="Диаграмма 11">
            <a:extLst>
              <a:ext uri="{FF2B5EF4-FFF2-40B4-BE49-F238E27FC236}">
                <a16:creationId xmlns="" xmlns:a16="http://schemas.microsoft.com/office/drawing/2014/main" id="{1001FBE0-DEE5-427E-93FF-96CD726A9EAB}"/>
              </a:ext>
            </a:extLst>
          </p:cNvPr>
          <p:cNvGraphicFramePr>
            <a:graphicFrameLocks/>
          </p:cNvGraphicFramePr>
          <p:nvPr>
            <p:extLst>
              <p:ext uri="{D42A27DB-BD31-4B8C-83A1-F6EECF244321}">
                <p14:modId xmlns:p14="http://schemas.microsoft.com/office/powerpoint/2010/main" xmlns="" val="3407677094"/>
              </p:ext>
            </p:extLst>
          </p:nvPr>
        </p:nvGraphicFramePr>
        <p:xfrm>
          <a:off x="5418138" y="2709061"/>
          <a:ext cx="5143536" cy="1634113"/>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xmlns="" val="6591776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БЮДЖЕТНАЯ ОБЕСПЕЧЕННОСТЬ</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1.8.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12</a:t>
            </a:fld>
            <a:endParaRPr lang="ru-RU" dirty="0"/>
          </a:p>
        </p:txBody>
      </p:sp>
      <p:graphicFrame>
        <p:nvGraphicFramePr>
          <p:cNvPr id="7" name="Диаграмма 6">
            <a:extLst>
              <a:ext uri="{FF2B5EF4-FFF2-40B4-BE49-F238E27FC236}">
                <a16:creationId xmlns="" xmlns:a16="http://schemas.microsoft.com/office/drawing/2014/main" id="{45A5277D-F43B-4A5E-9068-6CAF11D6A477}"/>
              </a:ext>
            </a:extLst>
          </p:cNvPr>
          <p:cNvGraphicFramePr>
            <a:graphicFrameLocks/>
          </p:cNvGraphicFramePr>
          <p:nvPr>
            <p:extLst>
              <p:ext uri="{D42A27DB-BD31-4B8C-83A1-F6EECF244321}">
                <p14:modId xmlns:p14="http://schemas.microsoft.com/office/powerpoint/2010/main" xmlns="" val="2879833211"/>
              </p:ext>
            </p:extLst>
          </p:nvPr>
        </p:nvGraphicFramePr>
        <p:xfrm>
          <a:off x="5418138" y="479635"/>
          <a:ext cx="5146606" cy="1699832"/>
        </p:xfrm>
        <a:graphic>
          <a:graphicData uri="http://schemas.openxmlformats.org/drawingml/2006/chart">
            <c:chart xmlns:c="http://schemas.openxmlformats.org/drawingml/2006/chart" xmlns:r="http://schemas.openxmlformats.org/officeDocument/2006/relationships" r:id="rId3"/>
          </a:graphicData>
        </a:graphic>
      </p:graphicFrame>
      <p:sp>
        <p:nvSpPr>
          <p:cNvPr id="10" name="TextBox 9">
            <a:extLst>
              <a:ext uri="{FF2B5EF4-FFF2-40B4-BE49-F238E27FC236}">
                <a16:creationId xmlns="" xmlns:a16="http://schemas.microsoft.com/office/drawing/2014/main" id="{F0055F32-24BB-43D1-869A-3B5DC39E2CAB}"/>
              </a:ext>
            </a:extLst>
          </p:cNvPr>
          <p:cNvSpPr txBox="1"/>
          <p:nvPr/>
        </p:nvSpPr>
        <p:spPr>
          <a:xfrm>
            <a:off x="5544000" y="2232000"/>
            <a:ext cx="4953515" cy="2354491"/>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Доходы бюджета МО г. Волхов за 2019 год составили 547,4 млн руб., в том числе объем собственных доходов -  297,6 млн руб. Основную статью доходов местного бюджета составляют безвозмездные поступления из других бюджетов РФ (46%), а также НДФЛ (24,5%), третьей в значимости статьей доходов являются доходы от продажи материальных и нематериальных активов (12,9%). Наблюдается положительная динамика величины доходов местного бюджета муниципального образования, по сравнению с показателем 2011 года доходы выросли более чем на 15%.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Структуре расходов местного бюджета в 2019 году больше всего было потрачено на сферу ЖКХ – более 37% и дорожное хозяйство (23,8%).</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За весь рассматриваемый период с 2011 года бюджет муниципального образования находился в дефиците 4 года (не подряд), что демонстрирует стабильный  уровень финансовой сбалансированности, устойчивости и самодостаточности местного бюджета.</a:t>
            </a:r>
          </a:p>
          <a:p>
            <a:pPr>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graphicFrame>
        <p:nvGraphicFramePr>
          <p:cNvPr id="12" name="Диаграмма 11">
            <a:extLst>
              <a:ext uri="{FF2B5EF4-FFF2-40B4-BE49-F238E27FC236}">
                <a16:creationId xmlns="" xmlns:a16="http://schemas.microsoft.com/office/drawing/2014/main" id="{5C116599-2598-4AFA-ADC3-0AEB83215280}"/>
              </a:ext>
            </a:extLst>
          </p:cNvPr>
          <p:cNvGraphicFramePr>
            <a:graphicFrameLocks/>
          </p:cNvGraphicFramePr>
          <p:nvPr>
            <p:extLst>
              <p:ext uri="{D42A27DB-BD31-4B8C-83A1-F6EECF244321}">
                <p14:modId xmlns:p14="http://schemas.microsoft.com/office/powerpoint/2010/main" xmlns="" val="3983786727"/>
              </p:ext>
            </p:extLst>
          </p:nvPr>
        </p:nvGraphicFramePr>
        <p:xfrm>
          <a:off x="-589933" y="494483"/>
          <a:ext cx="6008071" cy="3917816"/>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3" name="Диаграмма 12">
            <a:extLst>
              <a:ext uri="{FF2B5EF4-FFF2-40B4-BE49-F238E27FC236}">
                <a16:creationId xmlns="" xmlns:a16="http://schemas.microsoft.com/office/drawing/2014/main" id="{9B0EFFF9-0219-4B11-9762-957FEAADB72F}"/>
              </a:ext>
            </a:extLst>
          </p:cNvPr>
          <p:cNvGraphicFramePr>
            <a:graphicFrameLocks/>
          </p:cNvGraphicFramePr>
          <p:nvPr>
            <p:extLst>
              <p:ext uri="{D42A27DB-BD31-4B8C-83A1-F6EECF244321}">
                <p14:modId xmlns:p14="http://schemas.microsoft.com/office/powerpoint/2010/main" xmlns="" val="1333978658"/>
              </p:ext>
            </p:extLst>
          </p:nvPr>
        </p:nvGraphicFramePr>
        <p:xfrm>
          <a:off x="282029" y="4352135"/>
          <a:ext cx="5061019" cy="2545112"/>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16" name="Диаграмма 15">
            <a:extLst>
              <a:ext uri="{FF2B5EF4-FFF2-40B4-BE49-F238E27FC236}">
                <a16:creationId xmlns="" xmlns:a16="http://schemas.microsoft.com/office/drawing/2014/main" id="{E9F8A970-3F1C-4CBD-B058-ED1BC9E894F2}"/>
              </a:ext>
            </a:extLst>
          </p:cNvPr>
          <p:cNvGraphicFramePr>
            <a:graphicFrameLocks/>
          </p:cNvGraphicFramePr>
          <p:nvPr>
            <p:extLst>
              <p:ext uri="{D42A27DB-BD31-4B8C-83A1-F6EECF244321}">
                <p14:modId xmlns:p14="http://schemas.microsoft.com/office/powerpoint/2010/main" xmlns="" val="285251255"/>
              </p:ext>
            </p:extLst>
          </p:nvPr>
        </p:nvGraphicFramePr>
        <p:xfrm>
          <a:off x="4132254" y="4423573"/>
          <a:ext cx="7929618" cy="2743200"/>
        </p:xfrm>
        <a:graphic>
          <a:graphicData uri="http://schemas.openxmlformats.org/drawingml/2006/chart">
            <c:chart xmlns:c="http://schemas.openxmlformats.org/drawingml/2006/chart" xmlns:r="http://schemas.openxmlformats.org/officeDocument/2006/relationships" r:id="rId6"/>
          </a:graphicData>
        </a:graphic>
      </p:graphicFrame>
    </p:spTree>
    <p:extLst>
      <p:ext uri="{BB962C8B-B14F-4D97-AF65-F5344CB8AC3E}">
        <p14:creationId xmlns:p14="http://schemas.microsoft.com/office/powerpoint/2010/main" xmlns="" val="18188850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ЖИЛИЩНОЕ СТРОИТЕЛЬСТВО</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1.9.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13</a:t>
            </a:fld>
            <a:endParaRPr lang="ru-RU" dirty="0"/>
          </a:p>
        </p:txBody>
      </p:sp>
      <p:sp>
        <p:nvSpPr>
          <p:cNvPr id="7" name="TextBox 6">
            <a:extLst>
              <a:ext uri="{FF2B5EF4-FFF2-40B4-BE49-F238E27FC236}">
                <a16:creationId xmlns="" xmlns:a16="http://schemas.microsoft.com/office/drawing/2014/main" id="{71F75022-FEED-4938-AAD1-596760F1FA30}"/>
              </a:ext>
            </a:extLst>
          </p:cNvPr>
          <p:cNvSpPr txBox="1"/>
          <p:nvPr/>
        </p:nvSpPr>
        <p:spPr>
          <a:xfrm>
            <a:off x="360000" y="576000"/>
            <a:ext cx="5364000" cy="3524042"/>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Общая площадь жилых помещений на территории муниципального образования г. Волхов по данным за 2019 год составляет 1012,9 тыс. кв. м. Жилая застройка в основном представляет собой мало- и среднетаежное капитальное строительство. Основной городской жилой фонд был введён эксплуатацию в период с 1971 по 1995 годы.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Общая площадь жилых помещений, приходящаяся в среднем на одного жителя составляет 22,3 кв. м (данные на 2018 год), что на 15,3% ниже среднего показателя по Волховскому МР, на  33% ниже среднего показателя по Ленинградской области. В сравнении с сопоставимыми городами Волхов также уступает по данному показателю.</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Темпы жилищного строительства на территории муниципального образования за последние 14 лет сократились в среднем на 21% - наибольшая доля ввода приходится на многоквартирные жилые дома. Достаточно остро на территории муниципального образования стоит проблема износа основных фондов:</a:t>
            </a:r>
          </a:p>
          <a:p>
            <a:pPr marL="285750" indent="-2857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Средний уровень износа коммунальной инфраструктуры – 56%.</a:t>
            </a:r>
          </a:p>
          <a:p>
            <a:pPr marL="285750" indent="-2857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Площадь аварийного жилищного фонда превышает 21 тыс. кв. м.</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Всего в ходе исполнения подпрограммы «Переселение граждан из аварийного жилищного фонда на территории МО город Волхов» за период 2010-2018 гг. расселено 29 аварийных дома, переселены 450 семей. В рассматриваемом периоде с 2010 года стабильно сокращается число семей, состоящих на учете в качестве нуждающихся в жилых помещениях (на 60%). В 2017 году было зарегистрировано самое большой количество семей, улучшивших жилищные условия – 332 единицы.</a:t>
            </a:r>
            <a:endParaRPr lang="ru-RU" sz="1300" kern="0" spc="15" dirty="0">
              <a:solidFill>
                <a:schemeClr val="tx1">
                  <a:lumMod val="75000"/>
                  <a:lumOff val="25000"/>
                </a:schemeClr>
              </a:solidFill>
              <a:latin typeface="PF Din Text Comp Pro Light" panose="02000000000000000000" pitchFamily="2" charset="0"/>
            </a:endParaRPr>
          </a:p>
        </p:txBody>
      </p:sp>
      <p:graphicFrame>
        <p:nvGraphicFramePr>
          <p:cNvPr id="8" name="Диаграмма 7">
            <a:extLst>
              <a:ext uri="{FF2B5EF4-FFF2-40B4-BE49-F238E27FC236}">
                <a16:creationId xmlns="" xmlns:a16="http://schemas.microsoft.com/office/drawing/2014/main" id="{9ABDFFBE-B255-444B-B554-89239BCE5F23}"/>
              </a:ext>
            </a:extLst>
          </p:cNvPr>
          <p:cNvGraphicFramePr>
            <a:graphicFrameLocks/>
          </p:cNvGraphicFramePr>
          <p:nvPr>
            <p:extLst>
              <p:ext uri="{D42A27DB-BD31-4B8C-83A1-F6EECF244321}">
                <p14:modId xmlns:p14="http://schemas.microsoft.com/office/powerpoint/2010/main" xmlns="" val="527939300"/>
              </p:ext>
            </p:extLst>
          </p:nvPr>
        </p:nvGraphicFramePr>
        <p:xfrm>
          <a:off x="5703890" y="494483"/>
          <a:ext cx="4841875" cy="2298271"/>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1" name="Диаграмма 10">
            <a:extLst>
              <a:ext uri="{FF2B5EF4-FFF2-40B4-BE49-F238E27FC236}">
                <a16:creationId xmlns="" xmlns:a16="http://schemas.microsoft.com/office/drawing/2014/main" id="{3B9BB71C-02EA-46FD-9230-3FA8B8980900}"/>
              </a:ext>
            </a:extLst>
          </p:cNvPr>
          <p:cNvGraphicFramePr>
            <a:graphicFrameLocks/>
          </p:cNvGraphicFramePr>
          <p:nvPr>
            <p:extLst>
              <p:ext uri="{D42A27DB-BD31-4B8C-83A1-F6EECF244321}">
                <p14:modId xmlns:p14="http://schemas.microsoft.com/office/powerpoint/2010/main" xmlns="" val="1797203565"/>
              </p:ext>
            </p:extLst>
          </p:nvPr>
        </p:nvGraphicFramePr>
        <p:xfrm>
          <a:off x="5851525" y="2864555"/>
          <a:ext cx="4841875" cy="225933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3" name="Диаграмма 12">
            <a:extLst>
              <a:ext uri="{FF2B5EF4-FFF2-40B4-BE49-F238E27FC236}">
                <a16:creationId xmlns="" xmlns:a16="http://schemas.microsoft.com/office/drawing/2014/main" id="{5828179B-0F9D-4826-87CC-97682AFDF3B6}"/>
              </a:ext>
            </a:extLst>
          </p:cNvPr>
          <p:cNvGraphicFramePr>
            <a:graphicFrameLocks/>
          </p:cNvGraphicFramePr>
          <p:nvPr>
            <p:extLst>
              <p:ext uri="{D42A27DB-BD31-4B8C-83A1-F6EECF244321}">
                <p14:modId xmlns:p14="http://schemas.microsoft.com/office/powerpoint/2010/main" xmlns="" val="1467811475"/>
              </p:ext>
            </p:extLst>
          </p:nvPr>
        </p:nvGraphicFramePr>
        <p:xfrm>
          <a:off x="5703892" y="5220790"/>
          <a:ext cx="4841874" cy="1845989"/>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14" name="Диаграмма 13">
            <a:extLst>
              <a:ext uri="{FF2B5EF4-FFF2-40B4-BE49-F238E27FC236}">
                <a16:creationId xmlns="" xmlns:a16="http://schemas.microsoft.com/office/drawing/2014/main" id="{373E1A3F-354E-4ABE-9546-477B4156B513}"/>
              </a:ext>
            </a:extLst>
          </p:cNvPr>
          <p:cNvGraphicFramePr>
            <a:graphicFrameLocks/>
          </p:cNvGraphicFramePr>
          <p:nvPr>
            <p:extLst>
              <p:ext uri="{D42A27DB-BD31-4B8C-83A1-F6EECF244321}">
                <p14:modId xmlns:p14="http://schemas.microsoft.com/office/powerpoint/2010/main" xmlns="" val="2310577445"/>
              </p:ext>
            </p:extLst>
          </p:nvPr>
        </p:nvGraphicFramePr>
        <p:xfrm>
          <a:off x="355774" y="4665331"/>
          <a:ext cx="5495751" cy="2401448"/>
        </p:xfrm>
        <a:graphic>
          <a:graphicData uri="http://schemas.openxmlformats.org/drawingml/2006/chart">
            <c:chart xmlns:c="http://schemas.openxmlformats.org/drawingml/2006/chart" xmlns:r="http://schemas.openxmlformats.org/officeDocument/2006/relationships" r:id="rId6"/>
          </a:graphicData>
        </a:graphic>
      </p:graphicFrame>
    </p:spTree>
    <p:extLst>
      <p:ext uri="{BB962C8B-B14F-4D97-AF65-F5344CB8AC3E}">
        <p14:creationId xmlns:p14="http://schemas.microsoft.com/office/powerpoint/2010/main" xmlns="" val="59435037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Прямоугольник 53"/>
          <p:cNvSpPr/>
          <p:nvPr/>
        </p:nvSpPr>
        <p:spPr>
          <a:xfrm>
            <a:off x="0" y="0"/>
            <a:ext cx="882205" cy="395289"/>
          </a:xfrm>
          <a:prstGeom prst="rect">
            <a:avLst/>
          </a:prstGeom>
          <a:solidFill>
            <a:srgbClr val="0259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197089"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АНАЛИЗ ПРОЕКТОВ РАЗВИТИЯ</a:t>
            </a:r>
          </a:p>
        </p:txBody>
      </p:sp>
      <p:sp>
        <p:nvSpPr>
          <p:cNvPr id="3" name="Прямоугольник 2"/>
          <p:cNvSpPr/>
          <p:nvPr/>
        </p:nvSpPr>
        <p:spPr>
          <a:xfrm>
            <a:off x="355774" y="-21331"/>
            <a:ext cx="845103" cy="553998"/>
          </a:xfrm>
          <a:prstGeom prst="rect">
            <a:avLst/>
          </a:prstGeom>
        </p:spPr>
        <p:txBody>
          <a:bodyPr wrap="none">
            <a:spAutoFit/>
          </a:bodyPr>
          <a:lstStyle/>
          <a:p>
            <a:r>
              <a:rPr lang="ru-RU" altLang="ru-RU" sz="3000" dirty="0">
                <a:solidFill>
                  <a:schemeClr val="bg1"/>
                </a:solidFill>
                <a:latin typeface="PF Din Text Comp Pro" pitchFamily="2" charset="0"/>
              </a:rPr>
              <a:t>1.10.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14</a:t>
            </a:fld>
            <a:endParaRPr lang="ru-RU" dirty="0"/>
          </a:p>
        </p:txBody>
      </p:sp>
      <p:sp>
        <p:nvSpPr>
          <p:cNvPr id="9" name="TextBox 8"/>
          <p:cNvSpPr txBox="1"/>
          <p:nvPr/>
        </p:nvSpPr>
        <p:spPr>
          <a:xfrm>
            <a:off x="353184" y="532667"/>
            <a:ext cx="3520901" cy="4955203"/>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 территории частными инвесторами реализуется ряд крупных инвестиционных проектов, предусматривающих ввод, расширение и/или модернизацию производств и сооружений. Суммарный объем инвестиций составляет порядка 30 млрд руб.</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рамках реализации государственных программ Ленинградской области в Волхове предусматривается создание объектов капитального строительства в области:</a:t>
            </a:r>
          </a:p>
          <a:p>
            <a:pPr marL="17145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инженерных инфраструктур (реконструкция подстанций, строительство и реконструкция котельных, реконструкция водоочистных сооружений, газификация районов индивидуальной жилой застройки);</a:t>
            </a:r>
          </a:p>
          <a:p>
            <a:pPr marL="17145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социальной инфраструктуры (строительство ледовой арены и здания гимназии);</a:t>
            </a:r>
          </a:p>
          <a:p>
            <a:pPr marL="17145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благоустройства территории.</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Муниципальные программы предусматривают преимущественно софинансирование объектов капитального строительства, предусмотренных государственными программами Ленинградской области, а также организационные мероприятия по повышению уровня безопасности, молодежной политике, переселению из аварийного жилья, содействию развитию малого и среднего бизнеса, улучшению условий функционирования учреждений культуры, физкультуры и спорта, вовлечению граждан и благоустройству территории.</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Стратегией и Концепцией социально-экономического развития определены ключевые направления развития территории: инновационное развитие экономики, улучшение состояния городской среды, формирование комфортной социальной среды. </a:t>
            </a:r>
          </a:p>
        </p:txBody>
      </p:sp>
      <p:sp>
        <p:nvSpPr>
          <p:cNvPr id="11" name="TextBox 10"/>
          <p:cNvSpPr txBox="1"/>
          <p:nvPr/>
        </p:nvSpPr>
        <p:spPr>
          <a:xfrm>
            <a:off x="8418534" y="3852069"/>
            <a:ext cx="1167307" cy="280526"/>
          </a:xfrm>
          <a:prstGeom prst="rect">
            <a:avLst/>
          </a:prstGeom>
          <a:noFill/>
        </p:spPr>
        <p:txBody>
          <a:bodyPr wrap="none" rtlCol="0">
            <a:spAutoFit/>
          </a:bodyPr>
          <a:lstStyle/>
          <a:p>
            <a:pPr>
              <a:lnSpc>
                <a:spcPts val="1600"/>
              </a:lnSpc>
              <a:spcBef>
                <a:spcPts val="0"/>
              </a:spcBef>
              <a:spcAft>
                <a:spcPts val="0"/>
              </a:spcAft>
            </a:pPr>
            <a:r>
              <a:rPr lang="ru-RU" sz="1200" dirty="0" err="1">
                <a:solidFill>
                  <a:schemeClr val="tx1">
                    <a:lumMod val="65000"/>
                    <a:lumOff val="35000"/>
                  </a:schemeClr>
                </a:solidFill>
                <a:latin typeface="Arial Narrow" panose="020B0606020202030204" pitchFamily="34" charset="0"/>
              </a:rPr>
              <a:t>Волховская</a:t>
            </a:r>
            <a:r>
              <a:rPr lang="ru-RU" sz="1200" dirty="0">
                <a:solidFill>
                  <a:schemeClr val="tx1">
                    <a:lumMod val="65000"/>
                    <a:lumOff val="35000"/>
                  </a:schemeClr>
                </a:solidFill>
                <a:latin typeface="Arial Narrow" panose="020B0606020202030204" pitchFamily="34" charset="0"/>
              </a:rPr>
              <a:t> ТЭЦ</a:t>
            </a:r>
          </a:p>
        </p:txBody>
      </p:sp>
      <p:grpSp>
        <p:nvGrpSpPr>
          <p:cNvPr id="2" name="Группа 1"/>
          <p:cNvGrpSpPr/>
          <p:nvPr/>
        </p:nvGrpSpPr>
        <p:grpSpPr>
          <a:xfrm>
            <a:off x="3906000" y="608400"/>
            <a:ext cx="6480000" cy="6480000"/>
            <a:chOff x="3906000" y="608400"/>
            <a:chExt cx="6480000" cy="6480000"/>
          </a:xfrm>
        </p:grpSpPr>
        <p:pic>
          <p:nvPicPr>
            <p:cNvPr id="10" name="Рисунок 9" descr="Волхов_электроснабжение2.png"/>
            <p:cNvPicPr>
              <a:picLocks noChangeAspect="1"/>
            </p:cNvPicPr>
            <p:nvPr/>
          </p:nvPicPr>
          <p:blipFill>
            <a:blip r:embed="rId3" cstate="print"/>
            <a:stretch>
              <a:fillRect/>
            </a:stretch>
          </p:blipFill>
          <p:spPr>
            <a:xfrm>
              <a:off x="3906000" y="608400"/>
              <a:ext cx="6480000" cy="6480000"/>
            </a:xfrm>
            <a:prstGeom prst="rect">
              <a:avLst/>
            </a:prstGeom>
          </p:spPr>
        </p:pic>
        <p:grpSp>
          <p:nvGrpSpPr>
            <p:cNvPr id="12" name="Группа 11"/>
            <p:cNvGrpSpPr/>
            <p:nvPr/>
          </p:nvGrpSpPr>
          <p:grpSpPr>
            <a:xfrm>
              <a:off x="4165153" y="741285"/>
              <a:ext cx="5820670" cy="6143774"/>
              <a:chOff x="4177283" y="228952"/>
              <a:chExt cx="5820670" cy="6143774"/>
            </a:xfrm>
          </p:grpSpPr>
          <p:pic>
            <p:nvPicPr>
              <p:cNvPr id="13" name="Рисунок 12"/>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4177283" y="228952"/>
                <a:ext cx="5820670" cy="6143774"/>
              </a:xfrm>
              <a:prstGeom prst="rect">
                <a:avLst/>
              </a:prstGeom>
            </p:spPr>
          </p:pic>
          <p:sp>
            <p:nvSpPr>
              <p:cNvPr id="15" name="Капля 14"/>
              <p:cNvSpPr/>
              <p:nvPr/>
            </p:nvSpPr>
            <p:spPr>
              <a:xfrm rot="8218475">
                <a:off x="5571378" y="3427106"/>
                <a:ext cx="181763" cy="180975"/>
              </a:xfrm>
              <a:prstGeom prst="teardrop">
                <a:avLst/>
              </a:prstGeom>
              <a:solidFill>
                <a:srgbClr val="6AA34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6" name="Капля 15"/>
              <p:cNvSpPr/>
              <p:nvPr/>
            </p:nvSpPr>
            <p:spPr>
              <a:xfrm rot="8218475">
                <a:off x="8014188" y="3210352"/>
                <a:ext cx="181763" cy="180975"/>
              </a:xfrm>
              <a:prstGeom prst="teardrop">
                <a:avLst/>
              </a:prstGeom>
              <a:solidFill>
                <a:srgbClr val="6AA34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7" name="Капля 16"/>
              <p:cNvSpPr/>
              <p:nvPr/>
            </p:nvSpPr>
            <p:spPr>
              <a:xfrm rot="8218475">
                <a:off x="8009778" y="2922281"/>
                <a:ext cx="181763" cy="180975"/>
              </a:xfrm>
              <a:prstGeom prst="teardrop">
                <a:avLst/>
              </a:prstGeom>
              <a:solidFill>
                <a:srgbClr val="6AA34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8" name="Капля 17"/>
              <p:cNvSpPr/>
              <p:nvPr/>
            </p:nvSpPr>
            <p:spPr>
              <a:xfrm rot="8218475">
                <a:off x="8502694" y="4017657"/>
                <a:ext cx="181763" cy="180975"/>
              </a:xfrm>
              <a:prstGeom prst="teardrop">
                <a:avLst/>
              </a:prstGeom>
              <a:solidFill>
                <a:srgbClr val="6AA34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9" name="Капля 18"/>
              <p:cNvSpPr/>
              <p:nvPr/>
            </p:nvSpPr>
            <p:spPr>
              <a:xfrm rot="8218475">
                <a:off x="8266141" y="3050442"/>
                <a:ext cx="181763" cy="180975"/>
              </a:xfrm>
              <a:prstGeom prst="teardrop">
                <a:avLst/>
              </a:prstGeom>
              <a:solidFill>
                <a:srgbClr val="6AA34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0" name="Капля 19"/>
              <p:cNvSpPr/>
              <p:nvPr/>
            </p:nvSpPr>
            <p:spPr>
              <a:xfrm rot="8218475">
                <a:off x="9104340" y="993042"/>
                <a:ext cx="181763" cy="180975"/>
              </a:xfrm>
              <a:prstGeom prst="teardrop">
                <a:avLst/>
              </a:prstGeom>
              <a:solidFill>
                <a:srgbClr val="6AA34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1" name="Капля 20"/>
              <p:cNvSpPr/>
              <p:nvPr/>
            </p:nvSpPr>
            <p:spPr>
              <a:xfrm rot="8218475">
                <a:off x="5571432" y="2406464"/>
                <a:ext cx="181763" cy="180975"/>
              </a:xfrm>
              <a:prstGeom prst="teardrop">
                <a:avLst/>
              </a:prstGeom>
              <a:solidFill>
                <a:srgbClr val="6AA34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2" name="Капля 21"/>
              <p:cNvSpPr/>
              <p:nvPr/>
            </p:nvSpPr>
            <p:spPr>
              <a:xfrm rot="8218475">
                <a:off x="5827741" y="2341256"/>
                <a:ext cx="181763" cy="180975"/>
              </a:xfrm>
              <a:prstGeom prst="teardrop">
                <a:avLst/>
              </a:prstGeom>
              <a:solidFill>
                <a:srgbClr val="6AA34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3" name="Капля 22"/>
              <p:cNvSpPr/>
              <p:nvPr/>
            </p:nvSpPr>
            <p:spPr>
              <a:xfrm rot="8218475">
                <a:off x="7262067" y="4108143"/>
                <a:ext cx="181763" cy="180975"/>
              </a:xfrm>
              <a:prstGeom prst="teardrop">
                <a:avLst/>
              </a:prstGeom>
              <a:solidFill>
                <a:schemeClr val="bg1">
                  <a:lumMod val="75000"/>
                </a:schemeClr>
              </a:solidFill>
              <a:ln w="190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5" name="Капля 24"/>
              <p:cNvSpPr/>
              <p:nvPr/>
            </p:nvSpPr>
            <p:spPr>
              <a:xfrm rot="8218475">
                <a:off x="8590805" y="4689168"/>
                <a:ext cx="181763" cy="180975"/>
              </a:xfrm>
              <a:prstGeom prst="teardrop">
                <a:avLst/>
              </a:prstGeom>
              <a:solidFill>
                <a:schemeClr val="bg1">
                  <a:lumMod val="75000"/>
                </a:schemeClr>
              </a:solidFill>
              <a:ln w="190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6" name="Капля 25"/>
              <p:cNvSpPr/>
              <p:nvPr/>
            </p:nvSpPr>
            <p:spPr>
              <a:xfrm rot="8218475">
                <a:off x="7625234" y="3629514"/>
                <a:ext cx="181763" cy="180975"/>
              </a:xfrm>
              <a:prstGeom prst="teardrop">
                <a:avLst/>
              </a:prstGeom>
              <a:solidFill>
                <a:schemeClr val="bg1">
                  <a:lumMod val="75000"/>
                </a:schemeClr>
              </a:solid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7" name="Капля 26"/>
              <p:cNvSpPr/>
              <p:nvPr/>
            </p:nvSpPr>
            <p:spPr>
              <a:xfrm rot="8218475">
                <a:off x="7262069" y="1509612"/>
                <a:ext cx="181763" cy="180975"/>
              </a:xfrm>
              <a:prstGeom prst="teardrop">
                <a:avLst/>
              </a:prstGeom>
              <a:solidFill>
                <a:schemeClr val="bg1">
                  <a:lumMod val="75000"/>
                </a:schemeClr>
              </a:solidFill>
              <a:ln w="190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8" name="Капля 27"/>
              <p:cNvSpPr/>
              <p:nvPr/>
            </p:nvSpPr>
            <p:spPr>
              <a:xfrm rot="8218475">
                <a:off x="6614370" y="1428649"/>
                <a:ext cx="181763" cy="180975"/>
              </a:xfrm>
              <a:prstGeom prst="teardrop">
                <a:avLst/>
              </a:prstGeom>
              <a:solidFill>
                <a:schemeClr val="bg1">
                  <a:lumMod val="75000"/>
                </a:schemeClr>
              </a:solidFill>
              <a:ln w="190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9" name="Капля 28"/>
              <p:cNvSpPr/>
              <p:nvPr/>
            </p:nvSpPr>
            <p:spPr>
              <a:xfrm rot="8218475">
                <a:off x="9360702" y="721375"/>
                <a:ext cx="181763" cy="180975"/>
              </a:xfrm>
              <a:prstGeom prst="teardrop">
                <a:avLst/>
              </a:prstGeom>
              <a:solidFill>
                <a:schemeClr val="bg1">
                  <a:lumMod val="75000"/>
                </a:schemeClr>
              </a:solidFill>
              <a:ln w="190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31" name="Капля 30"/>
              <p:cNvSpPr/>
              <p:nvPr/>
            </p:nvSpPr>
            <p:spPr>
              <a:xfrm rot="8218475">
                <a:off x="8718987" y="783287"/>
                <a:ext cx="181763" cy="180975"/>
              </a:xfrm>
              <a:prstGeom prst="teardrop">
                <a:avLst/>
              </a:prstGeom>
              <a:solidFill>
                <a:schemeClr val="bg1">
                  <a:lumMod val="65000"/>
                </a:schemeClr>
              </a:solidFill>
              <a:ln w="19050">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32" name="Капля 31"/>
              <p:cNvSpPr/>
              <p:nvPr/>
            </p:nvSpPr>
            <p:spPr>
              <a:xfrm rot="8218475">
                <a:off x="7753416" y="1765934"/>
                <a:ext cx="181763" cy="180975"/>
              </a:xfrm>
              <a:prstGeom prst="teardrop">
                <a:avLst/>
              </a:prstGeom>
              <a:solidFill>
                <a:schemeClr val="bg1">
                  <a:lumMod val="75000"/>
                </a:schemeClr>
              </a:solidFill>
              <a:ln w="190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33" name="Капля 32"/>
              <p:cNvSpPr/>
              <p:nvPr/>
            </p:nvSpPr>
            <p:spPr>
              <a:xfrm rot="8218475">
                <a:off x="4971308" y="1092101"/>
                <a:ext cx="181763" cy="180975"/>
              </a:xfrm>
              <a:prstGeom prst="teardrop">
                <a:avLst/>
              </a:prstGeom>
              <a:solidFill>
                <a:schemeClr val="bg1">
                  <a:lumMod val="75000"/>
                </a:schemeClr>
              </a:solidFill>
              <a:ln w="190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34" name="Капля 33"/>
              <p:cNvSpPr/>
              <p:nvPr/>
            </p:nvSpPr>
            <p:spPr>
              <a:xfrm rot="8218475">
                <a:off x="5733306" y="2534626"/>
                <a:ext cx="181763" cy="180975"/>
              </a:xfrm>
              <a:prstGeom prst="teardrop">
                <a:avLst/>
              </a:prstGeom>
              <a:solidFill>
                <a:schemeClr val="bg1">
                  <a:lumMod val="75000"/>
                </a:schemeClr>
              </a:solidFill>
              <a:ln w="190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35" name="Капля 34"/>
              <p:cNvSpPr/>
              <p:nvPr/>
            </p:nvSpPr>
            <p:spPr>
              <a:xfrm rot="8218475">
                <a:off x="5457163" y="2589914"/>
                <a:ext cx="181763" cy="180975"/>
              </a:xfrm>
              <a:prstGeom prst="teardrop">
                <a:avLst/>
              </a:prstGeom>
              <a:solidFill>
                <a:schemeClr val="bg1">
                  <a:lumMod val="75000"/>
                </a:schemeClr>
              </a:solidFill>
              <a:ln w="190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36" name="Капля 35"/>
              <p:cNvSpPr/>
              <p:nvPr/>
            </p:nvSpPr>
            <p:spPr>
              <a:xfrm rot="8218475">
                <a:off x="7810972" y="3385932"/>
                <a:ext cx="181763" cy="180975"/>
              </a:xfrm>
              <a:prstGeom prst="teardrop">
                <a:avLst/>
              </a:prstGeom>
              <a:solidFill>
                <a:schemeClr val="bg1">
                  <a:lumMod val="75000"/>
                </a:schemeClr>
              </a:solidFill>
              <a:ln w="190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37" name="Капля 36"/>
              <p:cNvSpPr/>
              <p:nvPr/>
            </p:nvSpPr>
            <p:spPr>
              <a:xfrm rot="8218475">
                <a:off x="6888214" y="1685033"/>
                <a:ext cx="181763" cy="180975"/>
              </a:xfrm>
              <a:prstGeom prst="teardrop">
                <a:avLst/>
              </a:prstGeom>
              <a:solidFill>
                <a:schemeClr val="bg1">
                  <a:lumMod val="75000"/>
                </a:schemeClr>
              </a:solidFill>
              <a:ln w="190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38" name="Капля 37"/>
              <p:cNvSpPr/>
              <p:nvPr/>
            </p:nvSpPr>
            <p:spPr>
              <a:xfrm rot="8218475">
                <a:off x="7904598" y="4817329"/>
                <a:ext cx="181763" cy="180975"/>
              </a:xfrm>
              <a:prstGeom prst="teardrop">
                <a:avLst/>
              </a:prstGeom>
              <a:solidFill>
                <a:schemeClr val="bg1">
                  <a:lumMod val="75000"/>
                </a:schemeClr>
              </a:solidFill>
              <a:ln w="190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39" name="Капля 38"/>
              <p:cNvSpPr/>
              <p:nvPr/>
            </p:nvSpPr>
            <p:spPr>
              <a:xfrm rot="8218475">
                <a:off x="5672094" y="1924168"/>
                <a:ext cx="181763" cy="180975"/>
              </a:xfrm>
              <a:prstGeom prst="teardrop">
                <a:avLst/>
              </a:prstGeom>
              <a:solidFill>
                <a:schemeClr val="bg1">
                  <a:lumMod val="75000"/>
                </a:schemeClr>
              </a:solidFill>
              <a:ln w="190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40" name="Капля 39"/>
              <p:cNvSpPr/>
              <p:nvPr/>
            </p:nvSpPr>
            <p:spPr>
              <a:xfrm rot="8218475">
                <a:off x="6084102" y="1648637"/>
                <a:ext cx="181763" cy="180975"/>
              </a:xfrm>
              <a:prstGeom prst="teardrop">
                <a:avLst/>
              </a:prstGeom>
              <a:solidFill>
                <a:schemeClr val="bg1">
                  <a:lumMod val="75000"/>
                </a:schemeClr>
              </a:solidFill>
              <a:ln w="190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41" name="Капля 40"/>
              <p:cNvSpPr>
                <a:spLocks noChangeAspect="1"/>
              </p:cNvSpPr>
              <p:nvPr/>
            </p:nvSpPr>
            <p:spPr>
              <a:xfrm rot="8218475">
                <a:off x="4343899" y="5098069"/>
                <a:ext cx="145410" cy="144780"/>
              </a:xfrm>
              <a:prstGeom prst="teardrop">
                <a:avLst/>
              </a:prstGeom>
              <a:solidFill>
                <a:schemeClr val="bg1">
                  <a:lumMod val="75000"/>
                </a:schemeClr>
              </a:solidFill>
              <a:ln w="190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42" name="Капля 41"/>
              <p:cNvSpPr>
                <a:spLocks noChangeAspect="1"/>
              </p:cNvSpPr>
              <p:nvPr/>
            </p:nvSpPr>
            <p:spPr>
              <a:xfrm rot="8218475">
                <a:off x="4350483" y="6120895"/>
                <a:ext cx="145410" cy="144780"/>
              </a:xfrm>
              <a:prstGeom prst="teardrop">
                <a:avLst/>
              </a:prstGeom>
              <a:solidFill>
                <a:schemeClr val="bg1">
                  <a:lumMod val="75000"/>
                </a:schemeClr>
              </a:solidFill>
              <a:ln w="190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43" name="Капля 42"/>
              <p:cNvSpPr>
                <a:spLocks noChangeAspect="1"/>
              </p:cNvSpPr>
              <p:nvPr/>
            </p:nvSpPr>
            <p:spPr>
              <a:xfrm rot="8218475">
                <a:off x="4350483" y="5357607"/>
                <a:ext cx="145410" cy="144780"/>
              </a:xfrm>
              <a:prstGeom prst="teardrop">
                <a:avLst/>
              </a:prstGeom>
              <a:solidFill>
                <a:schemeClr val="bg1">
                  <a:lumMod val="65000"/>
                </a:schemeClr>
              </a:solidFill>
              <a:ln w="19050">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44" name="Капля 43"/>
              <p:cNvSpPr/>
              <p:nvPr/>
            </p:nvSpPr>
            <p:spPr>
              <a:xfrm rot="8218475">
                <a:off x="5699560" y="505264"/>
                <a:ext cx="181763" cy="180975"/>
              </a:xfrm>
              <a:prstGeom prst="teardrop">
                <a:avLst/>
              </a:prstGeom>
              <a:solidFill>
                <a:schemeClr val="bg1">
                  <a:lumMod val="65000"/>
                </a:schemeClr>
              </a:solidFill>
              <a:ln w="19050">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45" name="Капля 44"/>
              <p:cNvSpPr>
                <a:spLocks noChangeAspect="1"/>
              </p:cNvSpPr>
              <p:nvPr/>
            </p:nvSpPr>
            <p:spPr>
              <a:xfrm rot="8218475">
                <a:off x="4348396" y="5869750"/>
                <a:ext cx="145410" cy="144780"/>
              </a:xfrm>
              <a:prstGeom prst="teardrop">
                <a:avLst/>
              </a:prstGeom>
              <a:solidFill>
                <a:schemeClr val="bg1">
                  <a:lumMod val="75000"/>
                </a:schemeClr>
              </a:solidFill>
              <a:ln w="190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46" name="Капля 45"/>
              <p:cNvSpPr/>
              <p:nvPr/>
            </p:nvSpPr>
            <p:spPr>
              <a:xfrm rot="8218475">
                <a:off x="8169336" y="4247603"/>
                <a:ext cx="181763" cy="180975"/>
              </a:xfrm>
              <a:prstGeom prst="teardrop">
                <a:avLst/>
              </a:prstGeom>
              <a:solidFill>
                <a:schemeClr val="bg1">
                  <a:lumMod val="75000"/>
                </a:schemeClr>
              </a:solidFill>
              <a:ln w="190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47" name="Капля 46"/>
              <p:cNvSpPr>
                <a:spLocks noChangeAspect="1"/>
              </p:cNvSpPr>
              <p:nvPr/>
            </p:nvSpPr>
            <p:spPr>
              <a:xfrm rot="8218475">
                <a:off x="4335140" y="5617146"/>
                <a:ext cx="145410" cy="144780"/>
              </a:xfrm>
              <a:prstGeom prst="teardrop">
                <a:avLst/>
              </a:prstGeom>
              <a:solidFill>
                <a:schemeClr val="bg1">
                  <a:lumMod val="75000"/>
                </a:schemeClr>
              </a:solid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48" name="Капля 47"/>
              <p:cNvSpPr>
                <a:spLocks noChangeAspect="1"/>
              </p:cNvSpPr>
              <p:nvPr/>
            </p:nvSpPr>
            <p:spPr>
              <a:xfrm rot="8218475">
                <a:off x="4350484" y="4845463"/>
                <a:ext cx="145410" cy="144780"/>
              </a:xfrm>
              <a:prstGeom prst="teardrop">
                <a:avLst/>
              </a:prstGeom>
              <a:solidFill>
                <a:schemeClr val="bg1">
                  <a:lumMod val="75000"/>
                </a:schemeClr>
              </a:solidFill>
              <a:ln w="190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49" name="TextBox 48"/>
              <p:cNvSpPr txBox="1"/>
              <p:nvPr/>
            </p:nvSpPr>
            <p:spPr>
              <a:xfrm>
                <a:off x="4481456" y="4805585"/>
                <a:ext cx="1922321" cy="1492716"/>
              </a:xfrm>
              <a:prstGeom prst="rect">
                <a:avLst/>
              </a:prstGeom>
              <a:noFill/>
            </p:spPr>
            <p:txBody>
              <a:bodyPr wrap="none" rtlCol="0">
                <a:spAutoFit/>
              </a:bodyPr>
              <a:lstStyle/>
              <a:p>
                <a:pPr>
                  <a:spcAft>
                    <a:spcPts val="600"/>
                  </a:spcAft>
                </a:pPr>
                <a:r>
                  <a:rPr lang="ru-RU" sz="1100" dirty="0">
                    <a:solidFill>
                      <a:schemeClr val="tx1">
                        <a:lumMod val="75000"/>
                        <a:lumOff val="25000"/>
                      </a:schemeClr>
                    </a:solidFill>
                    <a:latin typeface="PF Din Text Comp Pro" panose="02000506020000020004" pitchFamily="2" charset="0"/>
                  </a:rPr>
                  <a:t>в области электроснабжения</a:t>
                </a:r>
              </a:p>
              <a:p>
                <a:pPr>
                  <a:spcAft>
                    <a:spcPts val="600"/>
                  </a:spcAft>
                </a:pPr>
                <a:r>
                  <a:rPr lang="ru-RU" sz="1100" dirty="0">
                    <a:solidFill>
                      <a:schemeClr val="tx1">
                        <a:lumMod val="75000"/>
                        <a:lumOff val="25000"/>
                      </a:schemeClr>
                    </a:solidFill>
                    <a:latin typeface="PF Din Text Comp Pro" panose="02000506020000020004" pitchFamily="2" charset="0"/>
                  </a:rPr>
                  <a:t>в области теплоснабжения</a:t>
                </a:r>
              </a:p>
              <a:p>
                <a:pPr>
                  <a:spcAft>
                    <a:spcPts val="600"/>
                  </a:spcAft>
                </a:pPr>
                <a:r>
                  <a:rPr lang="ru-RU" sz="1100" dirty="0">
                    <a:solidFill>
                      <a:schemeClr val="tx1">
                        <a:lumMod val="75000"/>
                        <a:lumOff val="25000"/>
                      </a:schemeClr>
                    </a:solidFill>
                    <a:latin typeface="PF Din Text Comp Pro" panose="02000506020000020004" pitchFamily="2" charset="0"/>
                  </a:rPr>
                  <a:t>в области газоснабжения</a:t>
                </a:r>
              </a:p>
              <a:p>
                <a:pPr>
                  <a:spcAft>
                    <a:spcPts val="600"/>
                  </a:spcAft>
                </a:pPr>
                <a:r>
                  <a:rPr lang="ru-RU" sz="1100" dirty="0">
                    <a:solidFill>
                      <a:schemeClr val="tx1">
                        <a:lumMod val="75000"/>
                        <a:lumOff val="25000"/>
                      </a:schemeClr>
                    </a:solidFill>
                    <a:latin typeface="PF Din Text Comp Pro" panose="02000506020000020004" pitchFamily="2" charset="0"/>
                  </a:rPr>
                  <a:t>в области водоснабжения</a:t>
                </a:r>
              </a:p>
              <a:p>
                <a:pPr>
                  <a:spcAft>
                    <a:spcPts val="600"/>
                  </a:spcAft>
                </a:pPr>
                <a:r>
                  <a:rPr lang="ru-RU" sz="1100" dirty="0">
                    <a:solidFill>
                      <a:schemeClr val="tx1">
                        <a:lumMod val="75000"/>
                        <a:lumOff val="25000"/>
                      </a:schemeClr>
                    </a:solidFill>
                    <a:latin typeface="PF Din Text Comp Pro" panose="02000506020000020004" pitchFamily="2" charset="0"/>
                  </a:rPr>
                  <a:t>в области социальной инфраструктуры</a:t>
                </a:r>
              </a:p>
              <a:p>
                <a:pPr>
                  <a:spcAft>
                    <a:spcPts val="600"/>
                  </a:spcAft>
                </a:pPr>
                <a:r>
                  <a:rPr lang="ru-RU" sz="1100" dirty="0">
                    <a:solidFill>
                      <a:schemeClr val="tx1">
                        <a:lumMod val="75000"/>
                        <a:lumOff val="25000"/>
                      </a:schemeClr>
                    </a:solidFill>
                    <a:latin typeface="PF Din Text Comp Pro" panose="02000506020000020004" pitchFamily="2" charset="0"/>
                  </a:rPr>
                  <a:t>в области благоустройства</a:t>
                </a:r>
              </a:p>
            </p:txBody>
          </p:sp>
          <p:sp>
            <p:nvSpPr>
              <p:cNvPr id="50" name="Капля 49"/>
              <p:cNvSpPr>
                <a:spLocks noChangeAspect="1"/>
              </p:cNvSpPr>
              <p:nvPr/>
            </p:nvSpPr>
            <p:spPr>
              <a:xfrm rot="8218475">
                <a:off x="4331756" y="4341713"/>
                <a:ext cx="145410" cy="144780"/>
              </a:xfrm>
              <a:prstGeom prst="teardrop">
                <a:avLst/>
              </a:prstGeom>
              <a:solidFill>
                <a:srgbClr val="6AA34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51" name="TextBox 50"/>
              <p:cNvSpPr txBox="1"/>
              <p:nvPr/>
            </p:nvSpPr>
            <p:spPr>
              <a:xfrm>
                <a:off x="4481456" y="4272061"/>
                <a:ext cx="1366080" cy="261610"/>
              </a:xfrm>
              <a:prstGeom prst="rect">
                <a:avLst/>
              </a:prstGeom>
              <a:noFill/>
            </p:spPr>
            <p:txBody>
              <a:bodyPr wrap="none" rtlCol="0">
                <a:spAutoFit/>
              </a:bodyPr>
              <a:lstStyle/>
              <a:p>
                <a:pPr>
                  <a:spcAft>
                    <a:spcPts val="600"/>
                  </a:spcAft>
                </a:pPr>
                <a:r>
                  <a:rPr lang="ru-RU" sz="1100" dirty="0">
                    <a:solidFill>
                      <a:schemeClr val="tx1">
                        <a:lumMod val="75000"/>
                        <a:lumOff val="25000"/>
                      </a:schemeClr>
                    </a:solidFill>
                    <a:latin typeface="PF Din Text Comp Pro" panose="02000506020000020004" pitchFamily="2" charset="0"/>
                  </a:rPr>
                  <a:t>Инвестиционных проектов</a:t>
                </a:r>
              </a:p>
            </p:txBody>
          </p:sp>
          <p:sp>
            <p:nvSpPr>
              <p:cNvPr id="52" name="TextBox 51"/>
              <p:cNvSpPr txBox="1"/>
              <p:nvPr/>
            </p:nvSpPr>
            <p:spPr>
              <a:xfrm>
                <a:off x="4218679" y="3882200"/>
                <a:ext cx="2265365" cy="430887"/>
              </a:xfrm>
              <a:prstGeom prst="rect">
                <a:avLst/>
              </a:prstGeom>
              <a:noFill/>
            </p:spPr>
            <p:txBody>
              <a:bodyPr wrap="square" rtlCol="0">
                <a:spAutoFit/>
              </a:bodyPr>
              <a:lstStyle/>
              <a:p>
                <a:pPr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Объекты капитального строительства, реализуемые в рамках: </a:t>
                </a:r>
              </a:p>
            </p:txBody>
          </p:sp>
          <p:sp>
            <p:nvSpPr>
              <p:cNvPr id="53" name="TextBox 52"/>
              <p:cNvSpPr txBox="1"/>
              <p:nvPr/>
            </p:nvSpPr>
            <p:spPr>
              <a:xfrm>
                <a:off x="4218680" y="4541150"/>
                <a:ext cx="2265364" cy="261610"/>
              </a:xfrm>
              <a:prstGeom prst="rect">
                <a:avLst/>
              </a:prstGeom>
              <a:noFill/>
            </p:spPr>
            <p:txBody>
              <a:bodyPr wrap="none" rtlCol="0">
                <a:spAutoFit/>
              </a:bodyPr>
              <a:lstStyle/>
              <a:p>
                <a:pPr>
                  <a:spcAft>
                    <a:spcPts val="600"/>
                  </a:spcAft>
                </a:pPr>
                <a:r>
                  <a:rPr lang="ru-RU" sz="1100" dirty="0">
                    <a:solidFill>
                      <a:schemeClr val="tx1">
                        <a:lumMod val="75000"/>
                        <a:lumOff val="25000"/>
                      </a:schemeClr>
                    </a:solidFill>
                    <a:latin typeface="PF Din Text Comp Pro" panose="02000506020000020004" pitchFamily="2" charset="0"/>
                  </a:rPr>
                  <a:t>Государственных и муниципальных программ</a:t>
                </a:r>
              </a:p>
            </p:txBody>
          </p:sp>
        </p:grpSp>
      </p:grpSp>
    </p:spTree>
    <p:extLst>
      <p:ext uri="{BB962C8B-B14F-4D97-AF65-F5344CB8AC3E}">
        <p14:creationId xmlns:p14="http://schemas.microsoft.com/office/powerpoint/2010/main" xmlns="" val="198682993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rgbClr val="028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1160053" y="4571661"/>
            <a:ext cx="2868456"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a:solidFill>
                  <a:schemeClr val="bg1"/>
                </a:solidFill>
                <a:latin typeface="PF Din Text Comp Pro" panose="02000506020000020004" pitchFamily="2" charset="0"/>
              </a:rPr>
              <a:t>2</a:t>
            </a:r>
          </a:p>
        </p:txBody>
      </p:sp>
      <p:sp>
        <p:nvSpPr>
          <p:cNvPr id="29" name="TextBox 28"/>
          <p:cNvSpPr txBox="1"/>
          <p:nvPr/>
        </p:nvSpPr>
        <p:spPr>
          <a:xfrm>
            <a:off x="3811588" y="5076775"/>
            <a:ext cx="3916050" cy="2131353"/>
          </a:xfrm>
          <a:prstGeom prst="rect">
            <a:avLst/>
          </a:prstGeom>
          <a:noFill/>
        </p:spPr>
        <p:txBody>
          <a:bodyPr wrap="square" rtlCol="0">
            <a:spAutoFit/>
          </a:bodyPr>
          <a:lstStyle/>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2.1. Ретроспектива развития города</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2.2. Уникальность места</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2.3. Планировочная структура города</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2.4. Функциональное зонирование</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2.5. Плотность населения / плотность застройки</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2.6. Периоды застройки </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2.7. Этажность застройки</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2.8. Состояние жилой среды</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2.9. Общественные пространства в структуре города</a:t>
            </a:r>
          </a:p>
        </p:txBody>
      </p:sp>
      <p:sp>
        <p:nvSpPr>
          <p:cNvPr id="17" name="TextBox 16"/>
          <p:cNvSpPr txBox="1"/>
          <p:nvPr/>
        </p:nvSpPr>
        <p:spPr>
          <a:xfrm>
            <a:off x="3811588" y="4655439"/>
            <a:ext cx="6480175" cy="553998"/>
          </a:xfrm>
          <a:prstGeom prst="rect">
            <a:avLst/>
          </a:prstGeom>
          <a:noFill/>
        </p:spPr>
        <p:txBody>
          <a:bodyPr wrap="square" rtlCol="0">
            <a:spAutoFit/>
          </a:bodyPr>
          <a:lstStyle/>
          <a:p>
            <a:pPr>
              <a:spcAft>
                <a:spcPts val="600"/>
              </a:spcAft>
            </a:pPr>
            <a:r>
              <a:rPr lang="ru-RU" sz="3000" b="1" dirty="0">
                <a:solidFill>
                  <a:srgbClr val="02884B"/>
                </a:solidFill>
                <a:latin typeface="PF Din Text Cond Pro Light" panose="02000000000000000000" pitchFamily="2" charset="0"/>
              </a:rPr>
              <a:t>ОЦЕНКА ПРОСТРАНСТВЕННОГО ПОТЕНЦИАЛА</a:t>
            </a: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15</a:t>
            </a:fld>
            <a:endParaRPr lang="ru-RU" dirty="0"/>
          </a:p>
        </p:txBody>
      </p:sp>
    </p:spTree>
    <p:extLst>
      <p:ext uri="{BB962C8B-B14F-4D97-AF65-F5344CB8AC3E}">
        <p14:creationId xmlns:p14="http://schemas.microsoft.com/office/powerpoint/2010/main" xmlns="" val="344611938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Прямоугольник 20"/>
          <p:cNvSpPr/>
          <p:nvPr/>
        </p:nvSpPr>
        <p:spPr>
          <a:xfrm>
            <a:off x="-1" y="-1"/>
            <a:ext cx="882205" cy="395289"/>
          </a:xfrm>
          <a:prstGeom prst="rect">
            <a:avLst/>
          </a:prstGeom>
          <a:solidFill>
            <a:srgbClr val="028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РЕТРОСПЕКТИВА РАЗВИТИЯ ГОРОДА</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2.1.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16</a:t>
            </a:fld>
            <a:endParaRPr lang="ru-RU" dirty="0"/>
          </a:p>
        </p:txBody>
      </p:sp>
      <p:sp>
        <p:nvSpPr>
          <p:cNvPr id="19" name="Прямоугольник 18"/>
          <p:cNvSpPr/>
          <p:nvPr/>
        </p:nvSpPr>
        <p:spPr>
          <a:xfrm>
            <a:off x="355774" y="6950841"/>
            <a:ext cx="5134942" cy="215444"/>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a:t>
            </a:r>
            <a:r>
              <a:rPr lang="en-US" sz="800" i="1" dirty="0">
                <a:solidFill>
                  <a:schemeClr val="bg1">
                    <a:lumMod val="65000"/>
                  </a:schemeClr>
                </a:solidFill>
                <a:latin typeface="PF Din Text Comp Pro" panose="02000506020000020004" pitchFamily="2" charset="0"/>
              </a:rPr>
              <a:t> </a:t>
            </a:r>
            <a:r>
              <a:rPr lang="ru-RU" sz="800" i="1" dirty="0">
                <a:solidFill>
                  <a:schemeClr val="bg1">
                    <a:lumMod val="65000"/>
                  </a:schemeClr>
                </a:solidFill>
                <a:latin typeface="PF Din Text Comp Pro" panose="02000506020000020004" pitchFamily="2" charset="0"/>
              </a:rPr>
              <a:t>материалы </a:t>
            </a:r>
            <a:r>
              <a:rPr lang="ru-RU" sz="800" i="1" dirty="0" err="1">
                <a:solidFill>
                  <a:schemeClr val="bg1">
                    <a:lumMod val="65000"/>
                  </a:schemeClr>
                </a:solidFill>
                <a:latin typeface="PF Din Text Comp Pro" panose="02000506020000020004" pitchFamily="2" charset="0"/>
              </a:rPr>
              <a:t>О.Николаевой</a:t>
            </a:r>
            <a:r>
              <a:rPr lang="ru-RU" sz="800" i="1" dirty="0">
                <a:solidFill>
                  <a:schemeClr val="bg1">
                    <a:lumMod val="65000"/>
                  </a:schemeClr>
                </a:solidFill>
                <a:latin typeface="PF Din Text Comp Pro" panose="02000506020000020004" pitchFamily="2" charset="0"/>
              </a:rPr>
              <a:t>, директора музея истории </a:t>
            </a:r>
            <a:r>
              <a:rPr lang="ru-RU" sz="800" i="1" dirty="0" err="1">
                <a:solidFill>
                  <a:schemeClr val="bg1">
                    <a:lumMod val="65000"/>
                  </a:schemeClr>
                </a:solidFill>
                <a:latin typeface="PF Din Text Comp Pro" panose="02000506020000020004" pitchFamily="2" charset="0"/>
              </a:rPr>
              <a:t>г.Волхова</a:t>
            </a:r>
            <a:r>
              <a:rPr lang="ru-RU" sz="800" i="1" dirty="0">
                <a:solidFill>
                  <a:schemeClr val="bg1">
                    <a:lumMod val="65000"/>
                  </a:schemeClr>
                </a:solidFill>
                <a:latin typeface="PF Din Text Comp Pro" panose="02000506020000020004" pitchFamily="2" charset="0"/>
              </a:rPr>
              <a:t>;</a:t>
            </a:r>
            <a:r>
              <a:rPr lang="en-US" sz="800" i="1" dirty="0">
                <a:solidFill>
                  <a:schemeClr val="bg1">
                    <a:lumMod val="65000"/>
                  </a:schemeClr>
                </a:solidFill>
                <a:latin typeface="PF Din Text Comp Pro" panose="02000506020000020004" pitchFamily="2" charset="0"/>
              </a:rPr>
              <a:t> </a:t>
            </a:r>
            <a:r>
              <a:rPr lang="ru-RU" sz="800" i="1" dirty="0">
                <a:solidFill>
                  <a:schemeClr val="bg1">
                    <a:lumMod val="65000"/>
                  </a:schemeClr>
                </a:solidFill>
                <a:latin typeface="PF Din Text Comp Pro" panose="02000506020000020004" pitchFamily="2" charset="0"/>
              </a:rPr>
              <a:t>Народная энциклопедия городов и регионов России</a:t>
            </a:r>
            <a:r>
              <a:rPr lang="en-US" sz="800" i="1" dirty="0">
                <a:solidFill>
                  <a:schemeClr val="bg1">
                    <a:lumMod val="65000"/>
                  </a:schemeClr>
                </a:solidFill>
                <a:latin typeface="PF Din Text Comp Pro" panose="02000506020000020004" pitchFamily="2" charset="0"/>
              </a:rPr>
              <a:t> </a:t>
            </a:r>
            <a:r>
              <a:rPr lang="ru-RU" sz="800" i="1" dirty="0">
                <a:solidFill>
                  <a:schemeClr val="bg1">
                    <a:lumMod val="65000"/>
                  </a:schemeClr>
                </a:solidFill>
                <a:latin typeface="PF Din Text Comp Pro" panose="02000506020000020004" pitchFamily="2" charset="0"/>
              </a:rPr>
              <a:t>«Мой Город»</a:t>
            </a:r>
            <a:endParaRPr lang="en-US" sz="800" i="1" dirty="0">
              <a:solidFill>
                <a:schemeClr val="bg1">
                  <a:lumMod val="65000"/>
                </a:schemeClr>
              </a:solidFill>
              <a:latin typeface="PF Din Text Comp Pro" panose="02000506020000020004" pitchFamily="2" charset="0"/>
            </a:endParaRPr>
          </a:p>
        </p:txBody>
      </p:sp>
      <p:pic>
        <p:nvPicPr>
          <p:cNvPr id="24" name="Рисунок 2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0" y="612775"/>
            <a:ext cx="10693400" cy="6374794"/>
          </a:xfrm>
          <a:prstGeom prst="rect">
            <a:avLst/>
          </a:prstGeom>
        </p:spPr>
      </p:pic>
    </p:spTree>
    <p:extLst>
      <p:ext uri="{BB962C8B-B14F-4D97-AF65-F5344CB8AC3E}">
        <p14:creationId xmlns:p14="http://schemas.microsoft.com/office/powerpoint/2010/main" xmlns="" val="348480338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Прямоугольник 20"/>
          <p:cNvSpPr/>
          <p:nvPr/>
        </p:nvSpPr>
        <p:spPr>
          <a:xfrm>
            <a:off x="-1" y="-1"/>
            <a:ext cx="882205" cy="395289"/>
          </a:xfrm>
          <a:prstGeom prst="rect">
            <a:avLst/>
          </a:prstGeom>
          <a:solidFill>
            <a:srgbClr val="028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РЕТРОСПЕКТИВА РАЗВИТИЯ ГОРОДА</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2.1.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17</a:t>
            </a:fld>
            <a:endParaRPr lang="ru-RU" dirty="0"/>
          </a:p>
        </p:txBody>
      </p:sp>
      <p:sp>
        <p:nvSpPr>
          <p:cNvPr id="6" name="Прямоугольник 5"/>
          <p:cNvSpPr/>
          <p:nvPr/>
        </p:nvSpPr>
        <p:spPr>
          <a:xfrm>
            <a:off x="355774" y="6950841"/>
            <a:ext cx="5134942" cy="215444"/>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a:t>
            </a:r>
            <a:r>
              <a:rPr lang="en-US" sz="800" i="1" dirty="0">
                <a:solidFill>
                  <a:schemeClr val="bg1">
                    <a:lumMod val="65000"/>
                  </a:schemeClr>
                </a:solidFill>
                <a:latin typeface="PF Din Text Comp Pro" panose="02000506020000020004" pitchFamily="2" charset="0"/>
              </a:rPr>
              <a:t> </a:t>
            </a:r>
            <a:r>
              <a:rPr lang="ru-RU" sz="800" i="1" dirty="0">
                <a:solidFill>
                  <a:schemeClr val="bg1">
                    <a:lumMod val="65000"/>
                  </a:schemeClr>
                </a:solidFill>
                <a:latin typeface="PF Din Text Comp Pro" panose="02000506020000020004" pitchFamily="2" charset="0"/>
              </a:rPr>
              <a:t>материалы </a:t>
            </a:r>
            <a:r>
              <a:rPr lang="ru-RU" sz="800" i="1" dirty="0" err="1">
                <a:solidFill>
                  <a:schemeClr val="bg1">
                    <a:lumMod val="65000"/>
                  </a:schemeClr>
                </a:solidFill>
                <a:latin typeface="PF Din Text Comp Pro" panose="02000506020000020004" pitchFamily="2" charset="0"/>
              </a:rPr>
              <a:t>О.Николаевой</a:t>
            </a:r>
            <a:r>
              <a:rPr lang="ru-RU" sz="800" i="1" dirty="0">
                <a:solidFill>
                  <a:schemeClr val="bg1">
                    <a:lumMod val="65000"/>
                  </a:schemeClr>
                </a:solidFill>
                <a:latin typeface="PF Din Text Comp Pro" panose="02000506020000020004" pitchFamily="2" charset="0"/>
              </a:rPr>
              <a:t>, директора музея истории </a:t>
            </a:r>
            <a:r>
              <a:rPr lang="ru-RU" sz="800" i="1" dirty="0" err="1">
                <a:solidFill>
                  <a:schemeClr val="bg1">
                    <a:lumMod val="65000"/>
                  </a:schemeClr>
                </a:solidFill>
                <a:latin typeface="PF Din Text Comp Pro" panose="02000506020000020004" pitchFamily="2" charset="0"/>
              </a:rPr>
              <a:t>г.Волхова</a:t>
            </a:r>
            <a:r>
              <a:rPr lang="ru-RU" sz="800" i="1" dirty="0">
                <a:solidFill>
                  <a:schemeClr val="bg1">
                    <a:lumMod val="65000"/>
                  </a:schemeClr>
                </a:solidFill>
                <a:latin typeface="PF Din Text Comp Pro" panose="02000506020000020004" pitchFamily="2" charset="0"/>
              </a:rPr>
              <a:t>;</a:t>
            </a:r>
            <a:r>
              <a:rPr lang="en-US" sz="800" i="1" dirty="0">
                <a:solidFill>
                  <a:schemeClr val="bg1">
                    <a:lumMod val="65000"/>
                  </a:schemeClr>
                </a:solidFill>
                <a:latin typeface="PF Din Text Comp Pro" panose="02000506020000020004" pitchFamily="2" charset="0"/>
              </a:rPr>
              <a:t> </a:t>
            </a:r>
            <a:r>
              <a:rPr lang="ru-RU" sz="800" i="1" dirty="0">
                <a:solidFill>
                  <a:schemeClr val="bg1">
                    <a:lumMod val="65000"/>
                  </a:schemeClr>
                </a:solidFill>
                <a:latin typeface="PF Din Text Comp Pro" panose="02000506020000020004" pitchFamily="2" charset="0"/>
              </a:rPr>
              <a:t>Народная энциклопедия городов и регионов России</a:t>
            </a:r>
            <a:r>
              <a:rPr lang="en-US" sz="800" i="1" dirty="0">
                <a:solidFill>
                  <a:schemeClr val="bg1">
                    <a:lumMod val="65000"/>
                  </a:schemeClr>
                </a:solidFill>
                <a:latin typeface="PF Din Text Comp Pro" panose="02000506020000020004" pitchFamily="2" charset="0"/>
              </a:rPr>
              <a:t> </a:t>
            </a:r>
            <a:r>
              <a:rPr lang="ru-RU" sz="800" i="1" dirty="0">
                <a:solidFill>
                  <a:schemeClr val="bg1">
                    <a:lumMod val="65000"/>
                  </a:schemeClr>
                </a:solidFill>
                <a:latin typeface="PF Din Text Comp Pro" panose="02000506020000020004" pitchFamily="2" charset="0"/>
              </a:rPr>
              <a:t>«Мой Город»</a:t>
            </a:r>
            <a:endParaRPr lang="en-US" sz="800" i="1" dirty="0">
              <a:solidFill>
                <a:schemeClr val="bg1">
                  <a:lumMod val="65000"/>
                </a:schemeClr>
              </a:solidFill>
              <a:latin typeface="PF Din Text Comp Pro" panose="02000506020000020004" pitchFamily="2" charset="0"/>
            </a:endParaRPr>
          </a:p>
        </p:txBody>
      </p:sp>
      <p:pic>
        <p:nvPicPr>
          <p:cNvPr id="7" name="Рисунок 6"/>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0" y="612775"/>
            <a:ext cx="10693400" cy="6374794"/>
          </a:xfrm>
          <a:prstGeom prst="rect">
            <a:avLst/>
          </a:prstGeom>
        </p:spPr>
      </p:pic>
    </p:spTree>
    <p:extLst>
      <p:ext uri="{BB962C8B-B14F-4D97-AF65-F5344CB8AC3E}">
        <p14:creationId xmlns:p14="http://schemas.microsoft.com/office/powerpoint/2010/main" xmlns="" val="400310831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Рисунок 45"/>
          <p:cNvPicPr>
            <a:picLocks noChangeAspect="1"/>
          </p:cNvPicPr>
          <p:nvPr/>
        </p:nvPicPr>
        <p:blipFill rotWithShape="1">
          <a:blip r:embed="rId3" cstate="print">
            <a:extLst>
              <a:ext uri="{28A0092B-C50C-407E-A947-70E740481C1C}">
                <a14:useLocalDpi xmlns:a14="http://schemas.microsoft.com/office/drawing/2010/main" xmlns="" val="0"/>
              </a:ext>
            </a:extLst>
          </a:blip>
          <a:srcRect l="19890" t="1463" r="2034" b="1"/>
          <a:stretch/>
        </p:blipFill>
        <p:spPr>
          <a:xfrm>
            <a:off x="7173989" y="612279"/>
            <a:ext cx="3213271" cy="4285764"/>
          </a:xfrm>
          <a:prstGeom prst="rect">
            <a:avLst/>
          </a:prstGeom>
        </p:spPr>
      </p:pic>
      <p:pic>
        <p:nvPicPr>
          <p:cNvPr id="5" name="Рисунок 4"/>
          <p:cNvPicPr>
            <a:picLocks noChangeAspect="1"/>
          </p:cNvPicPr>
          <p:nvPr/>
        </p:nvPicPr>
        <p:blipFill rotWithShape="1">
          <a:blip r:embed="rId4" cstate="print">
            <a:extLst>
              <a:ext uri="{28A0092B-C50C-407E-A947-70E740481C1C}">
                <a14:useLocalDpi xmlns:a14="http://schemas.microsoft.com/office/drawing/2010/main" xmlns="" val="0"/>
              </a:ext>
            </a:extLst>
          </a:blip>
          <a:srcRect l="22491" t="1639" r="634"/>
          <a:stretch/>
        </p:blipFill>
        <p:spPr>
          <a:xfrm>
            <a:off x="3834533" y="612279"/>
            <a:ext cx="3168352" cy="4284271"/>
          </a:xfrm>
          <a:prstGeom prst="rect">
            <a:avLst/>
          </a:prstGeom>
        </p:spPr>
      </p:pic>
      <p:pic>
        <p:nvPicPr>
          <p:cNvPr id="2" name="Рисунок 1"/>
          <p:cNvPicPr>
            <a:picLocks noChangeAspect="1"/>
          </p:cNvPicPr>
          <p:nvPr/>
        </p:nvPicPr>
        <p:blipFill rotWithShape="1">
          <a:blip r:embed="rId5" cstate="print">
            <a:extLst>
              <a:ext uri="{28A0092B-C50C-407E-A947-70E740481C1C}">
                <a14:useLocalDpi xmlns:a14="http://schemas.microsoft.com/office/drawing/2010/main" xmlns="" val="0"/>
              </a:ext>
            </a:extLst>
          </a:blip>
          <a:srcRect l="21200" t="1654"/>
          <a:stretch/>
        </p:blipFill>
        <p:spPr>
          <a:xfrm>
            <a:off x="450156" y="612279"/>
            <a:ext cx="3247722" cy="4283581"/>
          </a:xfrm>
          <a:prstGeom prst="rect">
            <a:avLst/>
          </a:prstGeom>
        </p:spPr>
      </p:pic>
      <p:sp>
        <p:nvSpPr>
          <p:cNvPr id="21" name="Прямоугольник 20"/>
          <p:cNvSpPr/>
          <p:nvPr/>
        </p:nvSpPr>
        <p:spPr>
          <a:xfrm>
            <a:off x="-1" y="-1"/>
            <a:ext cx="882205" cy="395289"/>
          </a:xfrm>
          <a:prstGeom prst="rect">
            <a:avLst/>
          </a:prstGeom>
          <a:solidFill>
            <a:srgbClr val="028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РЕТРОСПЕКТИВА РАЗВИТИЯ ГОРОДА</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2.1.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18</a:t>
            </a:fld>
            <a:endParaRPr lang="ru-RU" dirty="0"/>
          </a:p>
        </p:txBody>
      </p:sp>
      <p:sp>
        <p:nvSpPr>
          <p:cNvPr id="16" name="TextBox 15"/>
          <p:cNvSpPr txBox="1"/>
          <p:nvPr/>
        </p:nvSpPr>
        <p:spPr>
          <a:xfrm>
            <a:off x="355774" y="4891307"/>
            <a:ext cx="3406601" cy="2031325"/>
          </a:xfrm>
          <a:prstGeom prst="rect">
            <a:avLst/>
          </a:prstGeom>
          <a:noFill/>
        </p:spPr>
        <p:txBody>
          <a:bodyPr wrap="square" rtlCol="0">
            <a:spAutoFit/>
          </a:bodyPr>
          <a:lstStyle/>
          <a:p>
            <a:pPr algn="just">
              <a:spcBef>
                <a:spcPts val="0"/>
              </a:spcBef>
              <a:spcAft>
                <a:spcPts val="600"/>
              </a:spcAft>
            </a:pPr>
            <a:r>
              <a:rPr lang="ru-RU" sz="1100" kern="0" spc="15" dirty="0">
                <a:solidFill>
                  <a:schemeClr val="tx1">
                    <a:lumMod val="75000"/>
                    <a:lumOff val="25000"/>
                  </a:schemeClr>
                </a:solidFill>
                <a:latin typeface="PF Din Text Comp Pro" pitchFamily="2" charset="0"/>
              </a:rPr>
              <a:t>В эпоху раннего «железного века» (вторая половина I тыс. до н. э. - первая половина II тыс. н. э.) на р. Волхов, особенно в нижнем течении реки уже располагалась целая цепочка поселений. Большинство из них находилось на высоких, обрывистых берегах реки. Крупные поселения того времени известны на Михайловском погосте (Октябрьская набережная) и на территории бывших сел - Петропавловское (микрорайон </a:t>
            </a:r>
            <a:r>
              <a:rPr lang="ru-RU" sz="1100" kern="0" spc="15" dirty="0" err="1">
                <a:solidFill>
                  <a:schemeClr val="tx1">
                    <a:lumMod val="75000"/>
                    <a:lumOff val="25000"/>
                  </a:schemeClr>
                </a:solidFill>
                <a:latin typeface="PF Din Text Comp Pro" pitchFamily="2" charset="0"/>
              </a:rPr>
              <a:t>Халтурино</a:t>
            </a:r>
            <a:r>
              <a:rPr lang="ru-RU" sz="1100" kern="0" spc="15" dirty="0">
                <a:solidFill>
                  <a:schemeClr val="tx1">
                    <a:lumMod val="75000"/>
                    <a:lumOff val="25000"/>
                  </a:schemeClr>
                </a:solidFill>
                <a:latin typeface="PF Din Text Comp Pro" pitchFamily="2" charset="0"/>
              </a:rPr>
              <a:t>) и Новые Дубовики.</a:t>
            </a: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В эпоху раннего средневековья через </a:t>
            </a:r>
            <a:r>
              <a:rPr lang="ru-RU" sz="1100" kern="0" spc="15" dirty="0" err="1">
                <a:solidFill>
                  <a:schemeClr val="tx1">
                    <a:lumMod val="75000"/>
                    <a:lumOff val="25000"/>
                  </a:schemeClr>
                </a:solidFill>
                <a:latin typeface="PF Din Text Comp Pro" pitchFamily="2" charset="0"/>
              </a:rPr>
              <a:t>волховские</a:t>
            </a:r>
            <a:r>
              <a:rPr lang="ru-RU" sz="1100" kern="0" spc="15" dirty="0">
                <a:solidFill>
                  <a:schemeClr val="tx1">
                    <a:lumMod val="75000"/>
                    <a:lumOff val="25000"/>
                  </a:schemeClr>
                </a:solidFill>
                <a:latin typeface="PF Din Text Comp Pro" pitchFamily="2" charset="0"/>
              </a:rPr>
              <a:t> земли прошел знаменитый торговый путь «Из варяг в греки», который связал народы Балтики и Византию, что привело к резкому росту числа и размеров поселений. </a:t>
            </a:r>
          </a:p>
        </p:txBody>
      </p:sp>
      <p:sp>
        <p:nvSpPr>
          <p:cNvPr id="24" name="TextBox 23"/>
          <p:cNvSpPr txBox="1"/>
          <p:nvPr/>
        </p:nvSpPr>
        <p:spPr>
          <a:xfrm>
            <a:off x="7092804" y="4891307"/>
            <a:ext cx="3406601" cy="2446824"/>
          </a:xfrm>
          <a:prstGeom prst="rect">
            <a:avLst/>
          </a:prstGeom>
          <a:noFill/>
        </p:spPr>
        <p:txBody>
          <a:bodyPr wrap="square" rtlCol="0">
            <a:spAutoFit/>
          </a:bodyPr>
          <a:lstStyle/>
          <a:p>
            <a:pPr algn="just">
              <a:spcAft>
                <a:spcPts val="600"/>
              </a:spcAft>
            </a:pPr>
            <a:r>
              <a:rPr lang="ru-RU" sz="1100" kern="0" spc="15" dirty="0">
                <a:solidFill>
                  <a:schemeClr val="tx1">
                    <a:lumMod val="75000"/>
                    <a:lumOff val="25000"/>
                  </a:schemeClr>
                </a:solidFill>
                <a:latin typeface="PF Din Text Comp Pro" pitchFamily="2" charset="0"/>
              </a:rPr>
              <a:t>На сегодняшний день МО город Волхов включает в себя многочисленные микрорайоны, большая часть из которых имеет названия исторически располагавшихся на данных территориях деревень: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Былинино</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Валим,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Виковщина</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Волхов-1,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Волхов-2,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Заполек</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Званка</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Кикино</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Лисички,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Мурманские Ворота,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Новооктябрьское</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Новые Дубовики,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Новый Поселок,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Обитай,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Плеханово,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Пороги,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Симанково</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Стуглево</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Труфаново</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Халтурино</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Шкурина</a:t>
            </a:r>
            <a:r>
              <a:rPr lang="ru-RU" sz="1100" kern="0" spc="15" dirty="0">
                <a:solidFill>
                  <a:schemeClr val="tx1">
                    <a:lumMod val="75000"/>
                    <a:lumOff val="25000"/>
                  </a:schemeClr>
                </a:solidFill>
                <a:latin typeface="PF Din Text Comp Pro" pitchFamily="2" charset="0"/>
              </a:rPr>
              <a:t> Горка.</a:t>
            </a:r>
          </a:p>
          <a:p>
            <a:pPr algn="just">
              <a:spcAft>
                <a:spcPts val="600"/>
              </a:spcAft>
            </a:pPr>
            <a:r>
              <a:rPr lang="ru-RU" sz="1100" kern="0" spc="15" dirty="0">
                <a:solidFill>
                  <a:schemeClr val="tx1">
                    <a:lumMod val="75000"/>
                    <a:lumOff val="25000"/>
                  </a:schemeClr>
                </a:solidFill>
                <a:latin typeface="PF Din Text Comp Pro" pitchFamily="2" charset="0"/>
              </a:rPr>
              <a:t>В городе также уже </a:t>
            </a:r>
            <a:r>
              <a:rPr lang="ru-RU" sz="1100" kern="0" spc="15" dirty="0" err="1">
                <a:solidFill>
                  <a:schemeClr val="tx1">
                    <a:lumMod val="75000"/>
                    <a:lumOff val="25000"/>
                  </a:schemeClr>
                </a:solidFill>
                <a:latin typeface="PF Din Text Comp Pro" pitchFamily="2" charset="0"/>
              </a:rPr>
              <a:t>пристутсвуют</a:t>
            </a:r>
            <a:r>
              <a:rPr lang="ru-RU" sz="1100" kern="0" spc="15" dirty="0">
                <a:solidFill>
                  <a:schemeClr val="tx1">
                    <a:lumMod val="75000"/>
                    <a:lumOff val="25000"/>
                  </a:schemeClr>
                </a:solidFill>
                <a:latin typeface="PF Din Text Comp Pro" pitchFamily="2" charset="0"/>
              </a:rPr>
              <a:t> две железнодорожные станции («Волховстрой-1», «Волховстрой-2») и три остановочных пункта («Мурманские Ворота», «</a:t>
            </a:r>
            <a:r>
              <a:rPr lang="ru-RU" sz="1100" kern="0" spc="15" dirty="0" err="1">
                <a:solidFill>
                  <a:schemeClr val="tx1">
                    <a:lumMod val="75000"/>
                    <a:lumOff val="25000"/>
                  </a:schemeClr>
                </a:solidFill>
                <a:latin typeface="PF Din Text Comp Pro" pitchFamily="2" charset="0"/>
              </a:rPr>
              <a:t>Новооктябрьская</a:t>
            </a:r>
            <a:r>
              <a:rPr lang="ru-RU" sz="1100" kern="0" spc="15" dirty="0">
                <a:solidFill>
                  <a:schemeClr val="tx1">
                    <a:lumMod val="75000"/>
                    <a:lumOff val="25000"/>
                  </a:schemeClr>
                </a:solidFill>
                <a:latin typeface="PF Din Text Comp Pro" pitchFamily="2" charset="0"/>
              </a:rPr>
              <a:t>» и «4 км»).</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25" name="TextBox 24"/>
          <p:cNvSpPr txBox="1"/>
          <p:nvPr/>
        </p:nvSpPr>
        <p:spPr>
          <a:xfrm>
            <a:off x="3708861" y="4891307"/>
            <a:ext cx="3406601" cy="2108269"/>
          </a:xfrm>
          <a:prstGeom prst="rect">
            <a:avLst/>
          </a:prstGeom>
          <a:noFill/>
        </p:spPr>
        <p:txBody>
          <a:bodyPr wrap="square" rtlCol="0">
            <a:spAutoFit/>
          </a:bodyPr>
          <a:lstStyle/>
          <a:p>
            <a:pPr algn="just">
              <a:spcAft>
                <a:spcPts val="600"/>
              </a:spcAft>
            </a:pPr>
            <a:r>
              <a:rPr lang="ru-RU" sz="1100" kern="0" spc="15" dirty="0">
                <a:solidFill>
                  <a:schemeClr val="tx1">
                    <a:lumMod val="75000"/>
                    <a:lumOff val="25000"/>
                  </a:schemeClr>
                </a:solidFill>
                <a:latin typeface="PF Din Text Comp Pro" pitchFamily="2" charset="0"/>
              </a:rPr>
              <a:t>В начале XX века недалеко от </a:t>
            </a:r>
            <a:r>
              <a:rPr lang="ru-RU" sz="1100" kern="0" spc="15" dirty="0" err="1">
                <a:solidFill>
                  <a:schemeClr val="tx1">
                    <a:lumMod val="75000"/>
                    <a:lumOff val="25000"/>
                  </a:schemeClr>
                </a:solidFill>
                <a:latin typeface="PF Din Text Comp Pro" pitchFamily="2" charset="0"/>
              </a:rPr>
              <a:t>волховских</a:t>
            </a:r>
            <a:r>
              <a:rPr lang="ru-RU" sz="1100" kern="0" spc="15" dirty="0">
                <a:solidFill>
                  <a:schemeClr val="tx1">
                    <a:lumMod val="75000"/>
                    <a:lumOff val="25000"/>
                  </a:schemeClr>
                </a:solidFill>
                <a:latin typeface="PF Din Text Comp Pro" pitchFamily="2" charset="0"/>
              </a:rPr>
              <a:t> лоцманских деревень была построена железнодорожная ветка, соединившая Санкт-Петербург с Вологдой, со станцией </a:t>
            </a:r>
            <a:r>
              <a:rPr lang="ru-RU" sz="1100" kern="0" spc="15" dirty="0" err="1">
                <a:solidFill>
                  <a:schemeClr val="tx1">
                    <a:lumMod val="75000"/>
                    <a:lumOff val="25000"/>
                  </a:schemeClr>
                </a:solidFill>
                <a:latin typeface="PF Din Text Comp Pro" pitchFamily="2" charset="0"/>
              </a:rPr>
              <a:t>Званка</a:t>
            </a:r>
            <a:r>
              <a:rPr lang="ru-RU" sz="1100" kern="0" spc="15" dirty="0">
                <a:solidFill>
                  <a:schemeClr val="tx1">
                    <a:lumMod val="75000"/>
                    <a:lumOff val="25000"/>
                  </a:schemeClr>
                </a:solidFill>
                <a:latin typeface="PF Din Text Comp Pro" pitchFamily="2" charset="0"/>
              </a:rPr>
              <a:t>, названная так по находившейся рядом одноименной деревне. В 1916 году была проложена железная дорога на Мурманск. </a:t>
            </a:r>
          </a:p>
          <a:p>
            <a:pPr algn="just">
              <a:spcAft>
                <a:spcPts val="600"/>
              </a:spcAft>
            </a:pPr>
            <a:r>
              <a:rPr lang="ru-RU" sz="1100" kern="0" spc="15" dirty="0">
                <a:solidFill>
                  <a:schemeClr val="tx1">
                    <a:lumMod val="75000"/>
                    <a:lumOff val="25000"/>
                  </a:schemeClr>
                </a:solidFill>
                <a:latin typeface="PF Din Text Comp Pro" pitchFamily="2" charset="0"/>
              </a:rPr>
              <a:t>В 1919 году возник посёлок Волховстрой для строителей </a:t>
            </a:r>
            <a:r>
              <a:rPr lang="ru-RU" sz="1100" kern="0" spc="15" dirty="0" err="1">
                <a:solidFill>
                  <a:schemeClr val="tx1">
                    <a:lumMod val="75000"/>
                    <a:lumOff val="25000"/>
                  </a:schemeClr>
                </a:solidFill>
                <a:latin typeface="PF Din Text Comp Pro" pitchFamily="2" charset="0"/>
              </a:rPr>
              <a:t>Волховской</a:t>
            </a:r>
            <a:r>
              <a:rPr lang="ru-RU" sz="1100" kern="0" spc="15" dirty="0">
                <a:solidFill>
                  <a:schemeClr val="tx1">
                    <a:lumMod val="75000"/>
                    <a:lumOff val="25000"/>
                  </a:schemeClr>
                </a:solidFill>
                <a:latin typeface="PF Din Text Comp Pro" pitchFamily="2" charset="0"/>
              </a:rPr>
              <a:t> ГЭС, которая была первой крупной ГЭС в России. </a:t>
            </a:r>
          </a:p>
          <a:p>
            <a:pPr algn="just">
              <a:spcAft>
                <a:spcPts val="600"/>
              </a:spcAft>
            </a:pPr>
            <a:r>
              <a:rPr lang="ru-RU" sz="1100" kern="0" spc="15" dirty="0">
                <a:solidFill>
                  <a:schemeClr val="tx1">
                    <a:lumMod val="75000"/>
                    <a:lumOff val="25000"/>
                  </a:schemeClr>
                </a:solidFill>
                <a:latin typeface="PF Din Text Comp Pro" pitchFamily="2" charset="0"/>
              </a:rPr>
              <a:t>В 1927 году рабочий посёлок Волховстрой был включён в черту </a:t>
            </a:r>
            <a:r>
              <a:rPr lang="ru-RU" sz="1100" kern="0" spc="15" dirty="0" err="1">
                <a:solidFill>
                  <a:schemeClr val="tx1">
                    <a:lumMod val="75000"/>
                    <a:lumOff val="25000"/>
                  </a:schemeClr>
                </a:solidFill>
                <a:latin typeface="PF Din Text Comp Pro" pitchFamily="2" charset="0"/>
              </a:rPr>
              <a:t>Званки</a:t>
            </a:r>
            <a:r>
              <a:rPr lang="ru-RU" sz="1100" kern="0" spc="15" dirty="0">
                <a:solidFill>
                  <a:schemeClr val="tx1">
                    <a:lumMod val="75000"/>
                    <a:lumOff val="25000"/>
                  </a:schemeClr>
                </a:solidFill>
                <a:latin typeface="PF Din Text Comp Pro" pitchFamily="2" charset="0"/>
              </a:rPr>
              <a:t>. А уже в 1933 году поселки строителей и близлежащие деревни были объединены в город Волховстрой, переименованный в 1940 году в Волхов. </a:t>
            </a:r>
          </a:p>
        </p:txBody>
      </p:sp>
      <p:sp>
        <p:nvSpPr>
          <p:cNvPr id="26" name="Прямоугольник 25"/>
          <p:cNvSpPr/>
          <p:nvPr/>
        </p:nvSpPr>
        <p:spPr>
          <a:xfrm>
            <a:off x="355774" y="6950841"/>
            <a:ext cx="3342104" cy="215444"/>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a:t>
            </a:r>
            <a:r>
              <a:rPr lang="en-US" sz="800" i="1" dirty="0">
                <a:solidFill>
                  <a:schemeClr val="bg1">
                    <a:lumMod val="65000"/>
                  </a:schemeClr>
                </a:solidFill>
                <a:latin typeface="PF Din Text Comp Pro" panose="02000506020000020004" pitchFamily="2" charset="0"/>
              </a:rPr>
              <a:t> </a:t>
            </a:r>
            <a:r>
              <a:rPr lang="ru-RU" sz="800" i="1" dirty="0">
                <a:solidFill>
                  <a:schemeClr val="bg1">
                    <a:lumMod val="65000"/>
                  </a:schemeClr>
                </a:solidFill>
                <a:latin typeface="PF Din Text Comp Pro" panose="02000506020000020004" pitchFamily="2" charset="0"/>
              </a:rPr>
              <a:t>Открытые картографические источники</a:t>
            </a:r>
            <a:endParaRPr lang="en-US" sz="800" i="1" dirty="0">
              <a:solidFill>
                <a:schemeClr val="bg1">
                  <a:lumMod val="65000"/>
                </a:schemeClr>
              </a:solidFill>
              <a:latin typeface="PF Din Text Comp Pro" panose="02000506020000020004" pitchFamily="2" charset="0"/>
            </a:endParaRPr>
          </a:p>
        </p:txBody>
      </p:sp>
      <p:cxnSp>
        <p:nvCxnSpPr>
          <p:cNvPr id="36" name="Прямая со стрелкой 35"/>
          <p:cNvCxnSpPr/>
          <p:nvPr/>
        </p:nvCxnSpPr>
        <p:spPr>
          <a:xfrm flipH="1" flipV="1">
            <a:off x="1530276" y="828303"/>
            <a:ext cx="72008" cy="3600400"/>
          </a:xfrm>
          <a:prstGeom prst="straightConnector1">
            <a:avLst/>
          </a:prstGeom>
          <a:ln w="38100">
            <a:solidFill>
              <a:srgbClr val="AD3169"/>
            </a:solidFill>
            <a:prstDash val="lgDash"/>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rot="16200000">
            <a:off x="460887" y="2356272"/>
            <a:ext cx="1841086" cy="369324"/>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ru-RU" altLang="ru-RU" sz="1800" kern="1200" dirty="0">
                <a:solidFill>
                  <a:srgbClr val="AD3169"/>
                </a:solidFill>
                <a:latin typeface="PF Din Text Comp Pro" pitchFamily="2" charset="0"/>
                <a:cs typeface="Arial" charset="0"/>
              </a:rPr>
              <a:t>ИЗ ВАРЯГ В ГРЕКИ</a:t>
            </a:r>
          </a:p>
        </p:txBody>
      </p:sp>
      <p:sp>
        <p:nvSpPr>
          <p:cNvPr id="38" name="TextBox 37"/>
          <p:cNvSpPr txBox="1"/>
          <p:nvPr/>
        </p:nvSpPr>
        <p:spPr>
          <a:xfrm>
            <a:off x="3792260" y="2567943"/>
            <a:ext cx="1337613" cy="369324"/>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ru-RU" altLang="ru-RU" sz="1800" kern="1200" dirty="0">
                <a:solidFill>
                  <a:schemeClr val="tx1">
                    <a:lumMod val="85000"/>
                    <a:lumOff val="15000"/>
                  </a:schemeClr>
                </a:solidFill>
                <a:latin typeface="PF Din Text Comp Pro" pitchFamily="2" charset="0"/>
                <a:cs typeface="Arial" charset="0"/>
              </a:rPr>
              <a:t>ст. ЗВАНКА</a:t>
            </a:r>
          </a:p>
        </p:txBody>
      </p:sp>
      <p:sp>
        <p:nvSpPr>
          <p:cNvPr id="39" name="TextBox 38"/>
          <p:cNvSpPr txBox="1"/>
          <p:nvPr/>
        </p:nvSpPr>
        <p:spPr>
          <a:xfrm>
            <a:off x="5266528" y="2586982"/>
            <a:ext cx="2088232" cy="369324"/>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ru-RU" altLang="ru-RU" sz="1800" kern="1200" dirty="0">
                <a:solidFill>
                  <a:schemeClr val="tx1">
                    <a:lumMod val="85000"/>
                    <a:lumOff val="15000"/>
                  </a:schemeClr>
                </a:solidFill>
                <a:latin typeface="PF Din Text Comp Pro" pitchFamily="2" charset="0"/>
                <a:cs typeface="Arial" charset="0"/>
              </a:rPr>
              <a:t>ст. ВОЛХОВСТРОЙ</a:t>
            </a:r>
          </a:p>
        </p:txBody>
      </p:sp>
      <p:grpSp>
        <p:nvGrpSpPr>
          <p:cNvPr id="42" name="Группа 41"/>
          <p:cNvGrpSpPr/>
          <p:nvPr/>
        </p:nvGrpSpPr>
        <p:grpSpPr>
          <a:xfrm>
            <a:off x="5031808" y="2613564"/>
            <a:ext cx="648072" cy="316161"/>
            <a:chOff x="3801404" y="3852638"/>
            <a:chExt cx="648072" cy="316161"/>
          </a:xfrm>
        </p:grpSpPr>
        <p:sp>
          <p:nvSpPr>
            <p:cNvPr id="40" name="Овал 39"/>
            <p:cNvSpPr/>
            <p:nvPr/>
          </p:nvSpPr>
          <p:spPr>
            <a:xfrm>
              <a:off x="3957997" y="3852638"/>
              <a:ext cx="316161" cy="316161"/>
            </a:xfrm>
            <a:prstGeom prst="ellipse">
              <a:avLst/>
            </a:prstGeom>
            <a:solidFill>
              <a:schemeClr val="bg1"/>
            </a:solidFill>
            <a:ln w="19050">
              <a:solidFill>
                <a:srgbClr val="3D6AA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1" name="TextBox 40"/>
            <p:cNvSpPr txBox="1"/>
            <p:nvPr/>
          </p:nvSpPr>
          <p:spPr>
            <a:xfrm>
              <a:off x="3801404" y="3864528"/>
              <a:ext cx="648072" cy="292380"/>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ru-RU" altLang="ru-RU" sz="1300" b="1" kern="1200" dirty="0">
                  <a:solidFill>
                    <a:srgbClr val="3D6AA1"/>
                  </a:solidFill>
                  <a:latin typeface="PF Din Text Comp Pro" pitchFamily="2" charset="0"/>
                  <a:cs typeface="Arial" charset="0"/>
                </a:rPr>
                <a:t>ГЭС</a:t>
              </a:r>
            </a:p>
          </p:txBody>
        </p:sp>
      </p:grpSp>
      <p:sp>
        <p:nvSpPr>
          <p:cNvPr id="43" name="Овал 42"/>
          <p:cNvSpPr/>
          <p:nvPr/>
        </p:nvSpPr>
        <p:spPr>
          <a:xfrm>
            <a:off x="9479731" y="1908423"/>
            <a:ext cx="88401" cy="88401"/>
          </a:xfrm>
          <a:prstGeom prst="ellipse">
            <a:avLst/>
          </a:prstGeom>
          <a:solidFill>
            <a:schemeClr val="bg1">
              <a:lumMod val="95000"/>
            </a:schemeClr>
          </a:solidFill>
          <a:ln w="190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4" name="Овал 43"/>
          <p:cNvSpPr/>
          <p:nvPr/>
        </p:nvSpPr>
        <p:spPr>
          <a:xfrm>
            <a:off x="8525486" y="2937267"/>
            <a:ext cx="88401" cy="88401"/>
          </a:xfrm>
          <a:prstGeom prst="ellipse">
            <a:avLst/>
          </a:prstGeom>
          <a:solidFill>
            <a:schemeClr val="bg1">
              <a:lumMod val="95000"/>
            </a:schemeClr>
          </a:solidFill>
          <a:ln w="190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5" name="Овал 44"/>
          <p:cNvSpPr/>
          <p:nvPr/>
        </p:nvSpPr>
        <p:spPr>
          <a:xfrm>
            <a:off x="8494955" y="2711841"/>
            <a:ext cx="88401" cy="88401"/>
          </a:xfrm>
          <a:prstGeom prst="ellipse">
            <a:avLst/>
          </a:prstGeom>
          <a:solidFill>
            <a:schemeClr val="bg1">
              <a:lumMod val="95000"/>
            </a:schemeClr>
          </a:solidFill>
          <a:ln w="190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Tree>
    <p:extLst>
      <p:ext uri="{BB962C8B-B14F-4D97-AF65-F5344CB8AC3E}">
        <p14:creationId xmlns:p14="http://schemas.microsoft.com/office/powerpoint/2010/main" xmlns="" val="4138534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67256" y="-8355"/>
            <a:ext cx="10226144" cy="7177252"/>
          </a:xfrm>
          <a:prstGeom prst="rect">
            <a:avLst/>
          </a:prstGeom>
        </p:spPr>
      </p:pic>
      <p:sp>
        <p:nvSpPr>
          <p:cNvPr id="20" name="TextBox 19"/>
          <p:cNvSpPr txBox="1"/>
          <p:nvPr/>
        </p:nvSpPr>
        <p:spPr>
          <a:xfrm>
            <a:off x="355774" y="912953"/>
            <a:ext cx="3520901" cy="2446824"/>
          </a:xfrm>
          <a:prstGeom prst="rect">
            <a:avLst/>
          </a:prstGeom>
          <a:noFill/>
        </p:spPr>
        <p:txBody>
          <a:bodyPr wrap="square" rtlCol="0">
            <a:spAutoFit/>
          </a:bodyPr>
          <a:lstStyle/>
          <a:p>
            <a:pPr algn="just">
              <a:spcAft>
                <a:spcPts val="600"/>
              </a:spcAft>
            </a:pPr>
            <a:r>
              <a:rPr lang="ru-RU" sz="1100" kern="0" spc="15" dirty="0">
                <a:solidFill>
                  <a:schemeClr val="tx1">
                    <a:lumMod val="75000"/>
                    <a:lumOff val="25000"/>
                  </a:schemeClr>
                </a:solidFill>
                <a:latin typeface="PF Din Text Comp Pro" pitchFamily="2" charset="0"/>
              </a:rPr>
              <a:t>В начале XX века недалеко от </a:t>
            </a:r>
            <a:r>
              <a:rPr lang="ru-RU" sz="1100" kern="0" spc="15" dirty="0" err="1">
                <a:solidFill>
                  <a:schemeClr val="tx1">
                    <a:lumMod val="75000"/>
                    <a:lumOff val="25000"/>
                  </a:schemeClr>
                </a:solidFill>
                <a:latin typeface="PF Din Text Comp Pro" pitchFamily="2" charset="0"/>
              </a:rPr>
              <a:t>волховских</a:t>
            </a:r>
            <a:r>
              <a:rPr lang="ru-RU" sz="1100" kern="0" spc="15" dirty="0">
                <a:solidFill>
                  <a:schemeClr val="tx1">
                    <a:lumMod val="75000"/>
                    <a:lumOff val="25000"/>
                  </a:schemeClr>
                </a:solidFill>
                <a:latin typeface="PF Din Text Comp Pro" pitchFamily="2" charset="0"/>
              </a:rPr>
              <a:t> лоцманских деревень была построена железнодорожная ветка, соединившая Санкт-Петербург с Вологдой, со станцией </a:t>
            </a:r>
            <a:r>
              <a:rPr lang="ru-RU" sz="1100" kern="0" spc="15" dirty="0" err="1">
                <a:solidFill>
                  <a:schemeClr val="tx1">
                    <a:lumMod val="75000"/>
                    <a:lumOff val="25000"/>
                  </a:schemeClr>
                </a:solidFill>
                <a:latin typeface="PF Din Text Comp Pro" pitchFamily="2" charset="0"/>
              </a:rPr>
              <a:t>Званка</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Званковский</a:t>
            </a:r>
            <a:r>
              <a:rPr lang="ru-RU" sz="1100" kern="0" spc="15" dirty="0">
                <a:solidFill>
                  <a:schemeClr val="tx1">
                    <a:lumMod val="75000"/>
                    <a:lumOff val="25000"/>
                  </a:schemeClr>
                </a:solidFill>
                <a:latin typeface="PF Din Text Comp Pro" pitchFamily="2" charset="0"/>
              </a:rPr>
              <a:t> железнодорожный узел сыграл большую роль во время строительства </a:t>
            </a:r>
            <a:r>
              <a:rPr lang="ru-RU" sz="1100" kern="0" spc="15" dirty="0" err="1">
                <a:solidFill>
                  <a:schemeClr val="tx1">
                    <a:lumMod val="75000"/>
                    <a:lumOff val="25000"/>
                  </a:schemeClr>
                </a:solidFill>
                <a:latin typeface="PF Din Text Comp Pro" pitchFamily="2" charset="0"/>
              </a:rPr>
              <a:t>Волховской</a:t>
            </a:r>
            <a:r>
              <a:rPr lang="ru-RU" sz="1100" kern="0" spc="15" dirty="0">
                <a:solidFill>
                  <a:schemeClr val="tx1">
                    <a:lumMod val="75000"/>
                    <a:lumOff val="25000"/>
                  </a:schemeClr>
                </a:solidFill>
                <a:latin typeface="PF Din Text Comp Pro" pitchFamily="2" charset="0"/>
              </a:rPr>
              <a:t> ГЭС - первой гидроэлектростанции в стране.</a:t>
            </a:r>
          </a:p>
          <a:p>
            <a:pPr algn="just">
              <a:spcAft>
                <a:spcPts val="600"/>
              </a:spcAft>
            </a:pPr>
            <a:r>
              <a:rPr lang="ru-RU" sz="1100" kern="0" spc="15" dirty="0">
                <a:solidFill>
                  <a:schemeClr val="tx1">
                    <a:lumMod val="75000"/>
                    <a:lumOff val="25000"/>
                  </a:schemeClr>
                </a:solidFill>
                <a:latin typeface="PF Din Text Comp Pro" pitchFamily="2" charset="0"/>
              </a:rPr>
              <a:t>Автор проекта и главный инженер строительства Генрих Осипович </a:t>
            </a:r>
            <a:r>
              <a:rPr lang="ru-RU" sz="1100" kern="0" spc="15" dirty="0" err="1">
                <a:solidFill>
                  <a:schemeClr val="tx1">
                    <a:lumMod val="75000"/>
                    <a:lumOff val="25000"/>
                  </a:schemeClr>
                </a:solidFill>
                <a:latin typeface="PF Din Text Comp Pro" pitchFamily="2" charset="0"/>
              </a:rPr>
              <a:t>Графтио</a:t>
            </a:r>
            <a:r>
              <a:rPr lang="ru-RU" sz="1100" kern="0" spc="15" dirty="0">
                <a:solidFill>
                  <a:schemeClr val="tx1">
                    <a:lumMod val="75000"/>
                    <a:lumOff val="25000"/>
                  </a:schemeClr>
                </a:solidFill>
                <a:latin typeface="PF Din Text Comp Pro" pitchFamily="2" charset="0"/>
              </a:rPr>
              <a:t> выбрал наиболее узкое, порожистое и скалистое место на реке для возведения плотины и силовой станции, электроэнергия с которой в первую очередь предназначалась Петрограду. 19 декабря 1926 года состоялся официальный пуск. В августе 1927 года станция заработала на полную установленную мощность - 58 тыс. кВт.</a:t>
            </a:r>
          </a:p>
          <a:p>
            <a:pPr algn="just">
              <a:spcAft>
                <a:spcPts val="600"/>
              </a:spcAft>
            </a:pPr>
            <a:r>
              <a:rPr lang="ru-RU" sz="1100" kern="0" spc="15" dirty="0">
                <a:solidFill>
                  <a:schemeClr val="tx1">
                    <a:lumMod val="75000"/>
                    <a:lumOff val="25000"/>
                  </a:schemeClr>
                </a:solidFill>
                <a:latin typeface="PF Din Text Comp Pro" pitchFamily="2" charset="0"/>
              </a:rPr>
              <a:t>В 1929 году недалеко от ГЭС был заложен первый в России алюминиевый завод.</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19</a:t>
            </a:fld>
            <a:endParaRPr lang="ru-RU" dirty="0"/>
          </a:p>
        </p:txBody>
      </p:sp>
      <p:sp>
        <p:nvSpPr>
          <p:cNvPr id="35" name="TextBox 34"/>
          <p:cNvSpPr txBox="1"/>
          <p:nvPr/>
        </p:nvSpPr>
        <p:spPr>
          <a:xfrm rot="4538991">
            <a:off x="7126549" y="4287653"/>
            <a:ext cx="1512764" cy="338546"/>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ru-RU" altLang="ru-RU" sz="1600" i="1" kern="1200" dirty="0">
                <a:solidFill>
                  <a:schemeClr val="bg1"/>
                </a:solidFill>
                <a:latin typeface="PF Din Text Comp Pro" pitchFamily="2" charset="0"/>
                <a:cs typeface="Arial" charset="0"/>
              </a:rPr>
              <a:t>р. Волхов</a:t>
            </a:r>
          </a:p>
        </p:txBody>
      </p:sp>
      <p:sp>
        <p:nvSpPr>
          <p:cNvPr id="41" name="Прямоугольник 40"/>
          <p:cNvSpPr/>
          <p:nvPr/>
        </p:nvSpPr>
        <p:spPr>
          <a:xfrm>
            <a:off x="-1" y="-1"/>
            <a:ext cx="882205" cy="395289"/>
          </a:xfrm>
          <a:prstGeom prst="rect">
            <a:avLst/>
          </a:prstGeom>
          <a:solidFill>
            <a:srgbClr val="028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2" name="TextBox 4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УНИКАЛЬНОСТЬ МЕСТА</a:t>
            </a:r>
          </a:p>
        </p:txBody>
      </p:sp>
      <p:sp>
        <p:nvSpPr>
          <p:cNvPr id="43" name="Прямоугольник 4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2.2. </a:t>
            </a:r>
            <a:endParaRPr lang="ru-RU" sz="3000" dirty="0">
              <a:solidFill>
                <a:schemeClr val="bg1"/>
              </a:solidFill>
            </a:endParaRPr>
          </a:p>
        </p:txBody>
      </p:sp>
      <p:sp>
        <p:nvSpPr>
          <p:cNvPr id="52" name="Прямоугольник 51"/>
          <p:cNvSpPr/>
          <p:nvPr/>
        </p:nvSpPr>
        <p:spPr>
          <a:xfrm flipV="1">
            <a:off x="-1" y="612775"/>
            <a:ext cx="3761493" cy="29713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3" name="TextBox 52"/>
          <p:cNvSpPr txBox="1"/>
          <p:nvPr/>
        </p:nvSpPr>
        <p:spPr>
          <a:xfrm>
            <a:off x="355774" y="594234"/>
            <a:ext cx="3520901" cy="323165"/>
          </a:xfrm>
          <a:prstGeom prst="rect">
            <a:avLst/>
          </a:prstGeom>
          <a:noFill/>
        </p:spPr>
        <p:txBody>
          <a:bodyPr wrap="square" rtlCol="0">
            <a:spAutoFit/>
          </a:bodyPr>
          <a:lstStyle/>
          <a:p>
            <a:pPr algn="just">
              <a:spcAft>
                <a:spcPts val="600"/>
              </a:spcAft>
            </a:pPr>
            <a:r>
              <a:rPr lang="ru-RU" sz="1500" kern="0" spc="15" dirty="0">
                <a:solidFill>
                  <a:schemeClr val="bg1"/>
                </a:solidFill>
                <a:latin typeface="PF Din Text Comp Pro" pitchFamily="2" charset="0"/>
              </a:rPr>
              <a:t>ПРОМЫШЛЕННОЕ НАСЛЕДИЕ</a:t>
            </a:r>
          </a:p>
        </p:txBody>
      </p:sp>
      <p:sp>
        <p:nvSpPr>
          <p:cNvPr id="10" name="Прямоугольник 9"/>
          <p:cNvSpPr/>
          <p:nvPr/>
        </p:nvSpPr>
        <p:spPr>
          <a:xfrm>
            <a:off x="3258468" y="6691680"/>
            <a:ext cx="3528392" cy="338554"/>
          </a:xfrm>
          <a:prstGeom prst="rect">
            <a:avLst/>
          </a:prstGeom>
          <a:solidFill>
            <a:schemeClr val="tx1">
              <a:lumMod val="85000"/>
              <a:lumOff val="15000"/>
            </a:schemeClr>
          </a:solidFill>
        </p:spPr>
        <p:txBody>
          <a:bodyPr wrap="square">
            <a:spAutoFit/>
          </a:bodyPr>
          <a:lstStyle/>
          <a:p>
            <a:r>
              <a:rPr lang="ru-RU" sz="1600" kern="0" spc="15" dirty="0">
                <a:solidFill>
                  <a:schemeClr val="bg1"/>
                </a:solidFill>
                <a:latin typeface="PF Din Text Comp Pro" pitchFamily="2" charset="0"/>
              </a:rPr>
              <a:t>Волховская ГЭС – первая крупная советская ГЭС</a:t>
            </a:r>
          </a:p>
        </p:txBody>
      </p:sp>
      <p:sp>
        <p:nvSpPr>
          <p:cNvPr id="11" name="Прямоугольник 10"/>
          <p:cNvSpPr/>
          <p:nvPr/>
        </p:nvSpPr>
        <p:spPr>
          <a:xfrm>
            <a:off x="8234390" y="612775"/>
            <a:ext cx="1882946" cy="646331"/>
          </a:xfrm>
          <a:prstGeom prst="rect">
            <a:avLst/>
          </a:prstGeom>
          <a:solidFill>
            <a:schemeClr val="tx1">
              <a:lumMod val="85000"/>
              <a:lumOff val="15000"/>
            </a:schemeClr>
          </a:solidFill>
        </p:spPr>
        <p:txBody>
          <a:bodyPr wrap="square">
            <a:spAutoFit/>
          </a:bodyPr>
          <a:lstStyle/>
          <a:p>
            <a:pPr algn="r"/>
            <a:r>
              <a:rPr lang="ru-RU" sz="1200" kern="0" spc="15" dirty="0">
                <a:solidFill>
                  <a:schemeClr val="bg1"/>
                </a:solidFill>
                <a:latin typeface="PF Din Text Comp Pro" pitchFamily="2" charset="0"/>
              </a:rPr>
              <a:t>Здание цеха, где 14 мая 1932 г. был выпущен первый алюминий в промышленном масштабе</a:t>
            </a:r>
          </a:p>
        </p:txBody>
      </p:sp>
      <p:sp>
        <p:nvSpPr>
          <p:cNvPr id="54" name="Прямоугольник 53"/>
          <p:cNvSpPr/>
          <p:nvPr/>
        </p:nvSpPr>
        <p:spPr>
          <a:xfrm>
            <a:off x="3895663" y="1895348"/>
            <a:ext cx="2243125" cy="646331"/>
          </a:xfrm>
          <a:prstGeom prst="rect">
            <a:avLst/>
          </a:prstGeom>
          <a:solidFill>
            <a:schemeClr val="tx1">
              <a:lumMod val="85000"/>
              <a:lumOff val="15000"/>
            </a:schemeClr>
          </a:solidFill>
        </p:spPr>
        <p:txBody>
          <a:bodyPr wrap="square">
            <a:spAutoFit/>
          </a:bodyPr>
          <a:lstStyle/>
          <a:p>
            <a:pPr algn="r"/>
            <a:r>
              <a:rPr lang="ru-RU" sz="1200" kern="0" spc="15" dirty="0">
                <a:solidFill>
                  <a:schemeClr val="bg1"/>
                </a:solidFill>
                <a:latin typeface="PF Din Text Comp Pro" pitchFamily="2" charset="0"/>
              </a:rPr>
              <a:t>Дом, где жил и работал выдающийся советский энергетик </a:t>
            </a:r>
            <a:r>
              <a:rPr lang="ru-RU" sz="1200" kern="0" spc="15" dirty="0" err="1">
                <a:solidFill>
                  <a:schemeClr val="bg1"/>
                </a:solidFill>
                <a:latin typeface="PF Din Text Comp Pro" pitchFamily="2" charset="0"/>
              </a:rPr>
              <a:t>Графтио</a:t>
            </a:r>
            <a:r>
              <a:rPr lang="ru-RU" sz="1200" kern="0" spc="15" dirty="0">
                <a:solidFill>
                  <a:schemeClr val="bg1"/>
                </a:solidFill>
                <a:latin typeface="PF Din Text Comp Pro" pitchFamily="2" charset="0"/>
              </a:rPr>
              <a:t> Г.О. / Сейчас - Музей истории города Волхов</a:t>
            </a:r>
          </a:p>
        </p:txBody>
      </p:sp>
      <p:sp>
        <p:nvSpPr>
          <p:cNvPr id="55" name="Прямоугольник 54"/>
          <p:cNvSpPr/>
          <p:nvPr/>
        </p:nvSpPr>
        <p:spPr>
          <a:xfrm>
            <a:off x="-1" y="6375182"/>
            <a:ext cx="2219077" cy="646331"/>
          </a:xfrm>
          <a:prstGeom prst="rect">
            <a:avLst/>
          </a:prstGeom>
          <a:solidFill>
            <a:schemeClr val="tx1">
              <a:lumMod val="85000"/>
              <a:lumOff val="15000"/>
            </a:schemeClr>
          </a:solidFill>
        </p:spPr>
        <p:txBody>
          <a:bodyPr wrap="square">
            <a:spAutoFit/>
          </a:bodyPr>
          <a:lstStyle/>
          <a:p>
            <a:pPr algn="r"/>
            <a:r>
              <a:rPr lang="ru-RU" sz="1200" kern="0" spc="15" dirty="0" err="1">
                <a:solidFill>
                  <a:schemeClr val="bg1"/>
                </a:solidFill>
                <a:latin typeface="PF Din Text Comp Pro" pitchFamily="2" charset="0"/>
              </a:rPr>
              <a:t>Графтио</a:t>
            </a:r>
            <a:r>
              <a:rPr lang="ru-RU" sz="1200" kern="0" spc="15" dirty="0">
                <a:solidFill>
                  <a:schemeClr val="bg1"/>
                </a:solidFill>
                <a:latin typeface="PF Din Text Comp Pro" pitchFamily="2" charset="0"/>
              </a:rPr>
              <a:t> Генрих Осипович - русский инженер-энергетик, руководивший строительством </a:t>
            </a:r>
            <a:r>
              <a:rPr lang="ru-RU" sz="1200" kern="0" spc="15" dirty="0" err="1">
                <a:solidFill>
                  <a:schemeClr val="bg1"/>
                </a:solidFill>
                <a:latin typeface="PF Din Text Comp Pro" pitchFamily="2" charset="0"/>
              </a:rPr>
              <a:t>Волховской</a:t>
            </a:r>
            <a:r>
              <a:rPr lang="ru-RU" sz="1200" kern="0" spc="15" dirty="0">
                <a:solidFill>
                  <a:schemeClr val="bg1"/>
                </a:solidFill>
                <a:latin typeface="PF Din Text Comp Pro" pitchFamily="2" charset="0"/>
              </a:rPr>
              <a:t> ГЭС</a:t>
            </a:r>
          </a:p>
        </p:txBody>
      </p:sp>
      <p:sp>
        <p:nvSpPr>
          <p:cNvPr id="56" name="Прямоугольник 55"/>
          <p:cNvSpPr/>
          <p:nvPr/>
        </p:nvSpPr>
        <p:spPr>
          <a:xfrm>
            <a:off x="7176206" y="2393023"/>
            <a:ext cx="1887960" cy="276999"/>
          </a:xfrm>
          <a:prstGeom prst="rect">
            <a:avLst/>
          </a:prstGeom>
          <a:solidFill>
            <a:schemeClr val="tx1">
              <a:lumMod val="85000"/>
              <a:lumOff val="15000"/>
            </a:schemeClr>
          </a:solidFill>
        </p:spPr>
        <p:txBody>
          <a:bodyPr wrap="square">
            <a:spAutoFit/>
          </a:bodyPr>
          <a:lstStyle/>
          <a:p>
            <a:pPr algn="ctr"/>
            <a:r>
              <a:rPr lang="ru-RU" sz="1200" kern="0" spc="15" dirty="0">
                <a:solidFill>
                  <a:schemeClr val="bg1"/>
                </a:solidFill>
                <a:latin typeface="PF Din Text Comp Pro" pitchFamily="2" charset="0"/>
              </a:rPr>
              <a:t>Монумент в честь строителей ГЭС</a:t>
            </a:r>
          </a:p>
        </p:txBody>
      </p:sp>
      <p:sp>
        <p:nvSpPr>
          <p:cNvPr id="57" name="Прямоугольник 56"/>
          <p:cNvSpPr/>
          <p:nvPr/>
        </p:nvSpPr>
        <p:spPr>
          <a:xfrm>
            <a:off x="2682404" y="3633738"/>
            <a:ext cx="1512168" cy="461665"/>
          </a:xfrm>
          <a:prstGeom prst="rect">
            <a:avLst/>
          </a:prstGeom>
          <a:solidFill>
            <a:schemeClr val="tx1">
              <a:lumMod val="85000"/>
              <a:lumOff val="15000"/>
            </a:schemeClr>
          </a:solidFill>
        </p:spPr>
        <p:txBody>
          <a:bodyPr wrap="square">
            <a:spAutoFit/>
          </a:bodyPr>
          <a:lstStyle/>
          <a:p>
            <a:r>
              <a:rPr lang="ru-RU" sz="1200" kern="0" spc="15" dirty="0">
                <a:solidFill>
                  <a:schemeClr val="bg1"/>
                </a:solidFill>
                <a:latin typeface="PF Din Text Comp Pro" pitchFamily="2" charset="0"/>
              </a:rPr>
              <a:t>Водонапорная башня ж/д станции «Волховстрой»</a:t>
            </a:r>
          </a:p>
        </p:txBody>
      </p:sp>
      <p:pic>
        <p:nvPicPr>
          <p:cNvPr id="58" name="Рисунок 57"/>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5467248" y="2681288"/>
            <a:ext cx="195162" cy="195162"/>
          </a:xfrm>
          <a:prstGeom prst="rect">
            <a:avLst/>
          </a:prstGeom>
        </p:spPr>
      </p:pic>
      <p:pic>
        <p:nvPicPr>
          <p:cNvPr id="59" name="Рисунок 58"/>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7693234" y="3549081"/>
            <a:ext cx="195162" cy="195162"/>
          </a:xfrm>
          <a:prstGeom prst="rect">
            <a:avLst/>
          </a:prstGeom>
        </p:spPr>
      </p:pic>
      <p:pic>
        <p:nvPicPr>
          <p:cNvPr id="60" name="Рисунок 59"/>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7398654" y="3744243"/>
            <a:ext cx="195162" cy="195162"/>
          </a:xfrm>
          <a:prstGeom prst="rect">
            <a:avLst/>
          </a:prstGeom>
        </p:spPr>
      </p:pic>
      <p:pic>
        <p:nvPicPr>
          <p:cNvPr id="61" name="Рисунок 60"/>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7846068" y="3433002"/>
            <a:ext cx="195162" cy="195162"/>
          </a:xfrm>
          <a:prstGeom prst="rect">
            <a:avLst/>
          </a:prstGeom>
        </p:spPr>
      </p:pic>
      <p:pic>
        <p:nvPicPr>
          <p:cNvPr id="62" name="Рисунок 61"/>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8285203" y="3706358"/>
            <a:ext cx="195162" cy="195162"/>
          </a:xfrm>
          <a:prstGeom prst="rect">
            <a:avLst/>
          </a:prstGeom>
        </p:spPr>
      </p:pic>
      <p:cxnSp>
        <p:nvCxnSpPr>
          <p:cNvPr id="14" name="Прямая соединительная линия 13"/>
          <p:cNvCxnSpPr/>
          <p:nvPr/>
        </p:nvCxnSpPr>
        <p:spPr>
          <a:xfrm flipH="1">
            <a:off x="4194574" y="2772519"/>
            <a:ext cx="1382111" cy="861219"/>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Прямая соединительная линия 62"/>
          <p:cNvCxnSpPr/>
          <p:nvPr/>
        </p:nvCxnSpPr>
        <p:spPr>
          <a:xfrm flipH="1">
            <a:off x="4630091" y="2772519"/>
            <a:ext cx="946595" cy="1585003"/>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Прямая соединительная линия 64"/>
          <p:cNvCxnSpPr/>
          <p:nvPr/>
        </p:nvCxnSpPr>
        <p:spPr>
          <a:xfrm flipH="1">
            <a:off x="6716860" y="3633738"/>
            <a:ext cx="1081390" cy="1126426"/>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Прямая соединительная линия 67"/>
          <p:cNvCxnSpPr/>
          <p:nvPr/>
        </p:nvCxnSpPr>
        <p:spPr>
          <a:xfrm>
            <a:off x="7806625" y="3633738"/>
            <a:ext cx="1029013" cy="1126426"/>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Прямая соединительная линия 72"/>
          <p:cNvCxnSpPr/>
          <p:nvPr/>
        </p:nvCxnSpPr>
        <p:spPr>
          <a:xfrm>
            <a:off x="6306480" y="2268463"/>
            <a:ext cx="1215098" cy="1596107"/>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Прямая соединительная линия 75"/>
          <p:cNvCxnSpPr/>
          <p:nvPr/>
        </p:nvCxnSpPr>
        <p:spPr>
          <a:xfrm>
            <a:off x="7312565" y="2211672"/>
            <a:ext cx="205835" cy="1652303"/>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Прямая соединительная линия 78"/>
          <p:cNvCxnSpPr/>
          <p:nvPr/>
        </p:nvCxnSpPr>
        <p:spPr>
          <a:xfrm>
            <a:off x="7473345" y="2605466"/>
            <a:ext cx="484272" cy="945931"/>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Прямая соединительная линия 82"/>
          <p:cNvCxnSpPr/>
          <p:nvPr/>
        </p:nvCxnSpPr>
        <p:spPr>
          <a:xfrm flipH="1">
            <a:off x="7957617" y="2723559"/>
            <a:ext cx="477062" cy="825522"/>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Прямая соединительная линия 85"/>
          <p:cNvCxnSpPr/>
          <p:nvPr/>
        </p:nvCxnSpPr>
        <p:spPr>
          <a:xfrm flipH="1">
            <a:off x="8393955" y="1895348"/>
            <a:ext cx="142949" cy="1927978"/>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Прямая соединительная линия 92"/>
          <p:cNvCxnSpPr/>
          <p:nvPr/>
        </p:nvCxnSpPr>
        <p:spPr>
          <a:xfrm flipH="1">
            <a:off x="8393955" y="2211672"/>
            <a:ext cx="2288868" cy="1611654"/>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41159865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48056" y="-1"/>
            <a:ext cx="10245343" cy="7190727"/>
          </a:xfrm>
          <a:prstGeom prst="rect">
            <a:avLst/>
          </a:prstGeom>
        </p:spPr>
      </p:pic>
      <p:sp>
        <p:nvSpPr>
          <p:cNvPr id="20" name="TextBox 19"/>
          <p:cNvSpPr txBox="1"/>
          <p:nvPr/>
        </p:nvSpPr>
        <p:spPr>
          <a:xfrm>
            <a:off x="355774" y="912953"/>
            <a:ext cx="3520901" cy="2369880"/>
          </a:xfrm>
          <a:prstGeom prst="rect">
            <a:avLst/>
          </a:prstGeom>
          <a:noFill/>
        </p:spPr>
        <p:txBody>
          <a:bodyPr wrap="square" rtlCol="0">
            <a:spAutoFit/>
          </a:bodyPr>
          <a:lstStyle/>
          <a:p>
            <a:pPr algn="just">
              <a:spcAft>
                <a:spcPts val="600"/>
              </a:spcAft>
            </a:pPr>
            <a:r>
              <a:rPr lang="ru-RU" sz="1100" kern="0" spc="15" dirty="0">
                <a:solidFill>
                  <a:schemeClr val="tx1">
                    <a:lumMod val="75000"/>
                    <a:lumOff val="25000"/>
                  </a:schemeClr>
                </a:solidFill>
                <a:latin typeface="PF Din Text Comp Pro" pitchFamily="2" charset="0"/>
              </a:rPr>
              <a:t>В годы Великой Отечественной войны Волхов был связующим звеном между Ленинградом и Большой землей. </a:t>
            </a:r>
            <a:r>
              <a:rPr lang="ru-RU" sz="1100" kern="0" spc="15" dirty="0" err="1">
                <a:solidFill>
                  <a:schemeClr val="tx1">
                    <a:lumMod val="75000"/>
                    <a:lumOff val="25000"/>
                  </a:schemeClr>
                </a:solidFill>
                <a:latin typeface="PF Din Text Comp Pro" pitchFamily="2" charset="0"/>
              </a:rPr>
              <a:t>Волховстроевский</a:t>
            </a:r>
            <a:r>
              <a:rPr lang="ru-RU" sz="1100" kern="0" spc="15" dirty="0">
                <a:solidFill>
                  <a:schemeClr val="tx1">
                    <a:lumMod val="75000"/>
                    <a:lumOff val="25000"/>
                  </a:schemeClr>
                </a:solidFill>
                <a:latin typeface="PF Din Text Comp Pro" pitchFamily="2" charset="0"/>
              </a:rPr>
              <a:t> железнодорожный узел стал одним из основных пунктов, через которые проходила в 1941–1943 годах знаменитая «Дорога жизни». За сутки </a:t>
            </a:r>
            <a:r>
              <a:rPr lang="ru-RU" sz="1100" kern="0" spc="15" dirty="0" err="1">
                <a:solidFill>
                  <a:schemeClr val="tx1">
                    <a:lumMod val="75000"/>
                    <a:lumOff val="25000"/>
                  </a:schemeClr>
                </a:solidFill>
                <a:latin typeface="PF Din Text Comp Pro" pitchFamily="2" charset="0"/>
              </a:rPr>
              <a:t>волховские</a:t>
            </a:r>
            <a:r>
              <a:rPr lang="ru-RU" sz="1100" kern="0" spc="15" dirty="0">
                <a:solidFill>
                  <a:schemeClr val="tx1">
                    <a:lumMod val="75000"/>
                    <a:lumOff val="25000"/>
                  </a:schemeClr>
                </a:solidFill>
                <a:latin typeface="PF Din Text Comp Pro" pitchFamily="2" charset="0"/>
              </a:rPr>
              <a:t> железнодорожники принимали и отправляли до 1000 вагонов с продовольствием для Ленинграда, а на обратном пути поезда везли людей. За годы войны через Волховстрой было эвакуировано около полутора миллионов человек. </a:t>
            </a:r>
          </a:p>
          <a:p>
            <a:pPr algn="just">
              <a:spcAft>
                <a:spcPts val="600"/>
              </a:spcAft>
            </a:pPr>
            <a:r>
              <a:rPr lang="ru-RU" sz="1100" kern="0" spc="15" dirty="0">
                <a:solidFill>
                  <a:schemeClr val="tx1">
                    <a:lumMod val="75000"/>
                    <a:lumOff val="25000"/>
                  </a:schemeClr>
                </a:solidFill>
                <a:latin typeface="PF Din Text Comp Pro" pitchFamily="2" charset="0"/>
              </a:rPr>
              <a:t>Во время войны на территории муниципального образования происходили ожесточённые сражения, в которых погибло огромное количество советских и немецких солдат, этим объясняется наличие на данной территории большого количества воинских памятников (стел, воинских захоронений, мемориалов).</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20</a:t>
            </a:fld>
            <a:endParaRPr lang="ru-RU" dirty="0"/>
          </a:p>
        </p:txBody>
      </p:sp>
      <p:sp>
        <p:nvSpPr>
          <p:cNvPr id="35" name="TextBox 34"/>
          <p:cNvSpPr txBox="1"/>
          <p:nvPr/>
        </p:nvSpPr>
        <p:spPr>
          <a:xfrm rot="4538991">
            <a:off x="7126549" y="4287653"/>
            <a:ext cx="1512764" cy="338546"/>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ru-RU" altLang="ru-RU" sz="1600" i="1" kern="1200" dirty="0">
                <a:solidFill>
                  <a:schemeClr val="bg1"/>
                </a:solidFill>
                <a:latin typeface="PF Din Text Comp Pro" pitchFamily="2" charset="0"/>
                <a:cs typeface="Arial" charset="0"/>
              </a:rPr>
              <a:t>р. Волхов</a:t>
            </a:r>
          </a:p>
        </p:txBody>
      </p:sp>
      <p:sp>
        <p:nvSpPr>
          <p:cNvPr id="41" name="Прямоугольник 40"/>
          <p:cNvSpPr/>
          <p:nvPr/>
        </p:nvSpPr>
        <p:spPr>
          <a:xfrm>
            <a:off x="-1" y="-1"/>
            <a:ext cx="882205" cy="395289"/>
          </a:xfrm>
          <a:prstGeom prst="rect">
            <a:avLst/>
          </a:prstGeom>
          <a:solidFill>
            <a:srgbClr val="028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2" name="TextBox 4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УНИКАЛЬНОСТЬ МЕСТА</a:t>
            </a:r>
          </a:p>
        </p:txBody>
      </p:sp>
      <p:sp>
        <p:nvSpPr>
          <p:cNvPr id="43" name="Прямоугольник 4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2.2. </a:t>
            </a:r>
            <a:endParaRPr lang="ru-RU" sz="3000" dirty="0">
              <a:solidFill>
                <a:schemeClr val="bg1"/>
              </a:solidFill>
            </a:endParaRPr>
          </a:p>
        </p:txBody>
      </p:sp>
      <p:sp>
        <p:nvSpPr>
          <p:cNvPr id="52" name="Прямоугольник 51"/>
          <p:cNvSpPr/>
          <p:nvPr/>
        </p:nvSpPr>
        <p:spPr>
          <a:xfrm flipV="1">
            <a:off x="-1" y="612775"/>
            <a:ext cx="3761493" cy="29713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3" name="TextBox 52"/>
          <p:cNvSpPr txBox="1"/>
          <p:nvPr/>
        </p:nvSpPr>
        <p:spPr>
          <a:xfrm>
            <a:off x="355774" y="594234"/>
            <a:ext cx="3520901" cy="323165"/>
          </a:xfrm>
          <a:prstGeom prst="rect">
            <a:avLst/>
          </a:prstGeom>
          <a:noFill/>
        </p:spPr>
        <p:txBody>
          <a:bodyPr wrap="square" rtlCol="0">
            <a:spAutoFit/>
          </a:bodyPr>
          <a:lstStyle/>
          <a:p>
            <a:pPr algn="just">
              <a:spcAft>
                <a:spcPts val="600"/>
              </a:spcAft>
            </a:pPr>
            <a:r>
              <a:rPr lang="ru-RU" sz="1500" kern="0" spc="15" dirty="0">
                <a:solidFill>
                  <a:schemeClr val="bg1"/>
                </a:solidFill>
                <a:latin typeface="PF Din Text Comp Pro" pitchFamily="2" charset="0"/>
              </a:rPr>
              <a:t>ВОЕННО-ИСТОРИЧЕСКОЕ НАСЛЕДИЕ</a:t>
            </a:r>
          </a:p>
        </p:txBody>
      </p:sp>
      <p:sp>
        <p:nvSpPr>
          <p:cNvPr id="11" name="Прямоугольник 10"/>
          <p:cNvSpPr/>
          <p:nvPr/>
        </p:nvSpPr>
        <p:spPr>
          <a:xfrm>
            <a:off x="7403383" y="1363173"/>
            <a:ext cx="1882946" cy="461665"/>
          </a:xfrm>
          <a:prstGeom prst="rect">
            <a:avLst/>
          </a:prstGeom>
          <a:solidFill>
            <a:schemeClr val="tx1">
              <a:lumMod val="95000"/>
              <a:lumOff val="5000"/>
            </a:schemeClr>
          </a:solidFill>
        </p:spPr>
        <p:txBody>
          <a:bodyPr wrap="square">
            <a:spAutoFit/>
          </a:bodyPr>
          <a:lstStyle/>
          <a:p>
            <a:pPr algn="r"/>
            <a:r>
              <a:rPr lang="ru-RU" sz="1200" kern="0" spc="15" dirty="0">
                <a:solidFill>
                  <a:schemeClr val="bg1"/>
                </a:solidFill>
                <a:latin typeface="PF Din Text Comp Pro" pitchFamily="2" charset="0"/>
              </a:rPr>
              <a:t>Дом, где в 1941 г. располагалось полевое управление 54-й Армии</a:t>
            </a:r>
          </a:p>
        </p:txBody>
      </p:sp>
      <p:sp>
        <p:nvSpPr>
          <p:cNvPr id="54" name="Прямоугольник 53"/>
          <p:cNvSpPr/>
          <p:nvPr/>
        </p:nvSpPr>
        <p:spPr>
          <a:xfrm>
            <a:off x="3920350" y="455734"/>
            <a:ext cx="3155138" cy="461665"/>
          </a:xfrm>
          <a:prstGeom prst="rect">
            <a:avLst/>
          </a:prstGeom>
          <a:solidFill>
            <a:schemeClr val="tx1">
              <a:lumMod val="85000"/>
              <a:lumOff val="15000"/>
            </a:schemeClr>
          </a:solidFill>
        </p:spPr>
        <p:txBody>
          <a:bodyPr wrap="square">
            <a:spAutoFit/>
          </a:bodyPr>
          <a:lstStyle/>
          <a:p>
            <a:pPr algn="r"/>
            <a:r>
              <a:rPr lang="ru-RU" sz="1200" kern="0" spc="15" dirty="0">
                <a:solidFill>
                  <a:schemeClr val="bg1"/>
                </a:solidFill>
                <a:latin typeface="PF Din Text Comp Pro" pitchFamily="2" charset="0"/>
              </a:rPr>
              <a:t>Памятник-паровоз, доставивший в 1943 г. в Ленинград первый после прорыва блокады эшелон с грузами</a:t>
            </a:r>
          </a:p>
        </p:txBody>
      </p:sp>
      <p:sp>
        <p:nvSpPr>
          <p:cNvPr id="55" name="Прямоугольник 54"/>
          <p:cNvSpPr/>
          <p:nvPr/>
        </p:nvSpPr>
        <p:spPr>
          <a:xfrm>
            <a:off x="-1" y="6841526"/>
            <a:ext cx="2538389" cy="338554"/>
          </a:xfrm>
          <a:prstGeom prst="rect">
            <a:avLst/>
          </a:prstGeom>
          <a:solidFill>
            <a:schemeClr val="tx1">
              <a:lumMod val="85000"/>
              <a:lumOff val="15000"/>
            </a:schemeClr>
          </a:solidFill>
        </p:spPr>
        <p:txBody>
          <a:bodyPr wrap="square">
            <a:spAutoFit/>
          </a:bodyPr>
          <a:lstStyle/>
          <a:p>
            <a:pPr algn="r"/>
            <a:r>
              <a:rPr lang="ru-RU" sz="1600" kern="0" spc="15" dirty="0">
                <a:solidFill>
                  <a:schemeClr val="bg1"/>
                </a:solidFill>
                <a:latin typeface="PF Din Text Comp Pro" pitchFamily="2" charset="0"/>
              </a:rPr>
              <a:t>Вокзал станции Волховстрой-1</a:t>
            </a:r>
          </a:p>
        </p:txBody>
      </p:sp>
      <p:sp>
        <p:nvSpPr>
          <p:cNvPr id="56" name="Прямоугольник 55"/>
          <p:cNvSpPr/>
          <p:nvPr/>
        </p:nvSpPr>
        <p:spPr>
          <a:xfrm>
            <a:off x="7999310" y="2786666"/>
            <a:ext cx="1450059" cy="461665"/>
          </a:xfrm>
          <a:prstGeom prst="rect">
            <a:avLst/>
          </a:prstGeom>
          <a:solidFill>
            <a:schemeClr val="tx1">
              <a:lumMod val="85000"/>
              <a:lumOff val="15000"/>
            </a:schemeClr>
          </a:solidFill>
        </p:spPr>
        <p:txBody>
          <a:bodyPr wrap="square">
            <a:spAutoFit/>
          </a:bodyPr>
          <a:lstStyle/>
          <a:p>
            <a:r>
              <a:rPr lang="ru-RU" sz="1200" kern="0" spc="15" dirty="0">
                <a:solidFill>
                  <a:schemeClr val="bg1"/>
                </a:solidFill>
                <a:latin typeface="PF Din Text Comp Pro" pitchFamily="2" charset="0"/>
              </a:rPr>
              <a:t>Мемориал "Героическим защитникам города" </a:t>
            </a:r>
          </a:p>
        </p:txBody>
      </p:sp>
      <p:sp>
        <p:nvSpPr>
          <p:cNvPr id="57" name="Прямоугольник 56"/>
          <p:cNvSpPr/>
          <p:nvPr/>
        </p:nvSpPr>
        <p:spPr>
          <a:xfrm>
            <a:off x="9495143" y="6702723"/>
            <a:ext cx="1187680" cy="461665"/>
          </a:xfrm>
          <a:prstGeom prst="rect">
            <a:avLst/>
          </a:prstGeom>
          <a:solidFill>
            <a:schemeClr val="tx1">
              <a:lumMod val="85000"/>
              <a:lumOff val="15000"/>
            </a:schemeClr>
          </a:solidFill>
        </p:spPr>
        <p:txBody>
          <a:bodyPr wrap="square">
            <a:spAutoFit/>
          </a:bodyPr>
          <a:lstStyle/>
          <a:p>
            <a:r>
              <a:rPr lang="ru-RU" sz="1200" kern="0" spc="15" dirty="0">
                <a:solidFill>
                  <a:schemeClr val="bg1"/>
                </a:solidFill>
                <a:latin typeface="PF Din Text Comp Pro" pitchFamily="2" charset="0"/>
              </a:rPr>
              <a:t>Памятный знак "</a:t>
            </a:r>
            <a:r>
              <a:rPr lang="ru-RU" sz="1200" kern="0" spc="15" dirty="0" err="1">
                <a:solidFill>
                  <a:schemeClr val="bg1"/>
                </a:solidFill>
                <a:latin typeface="PF Din Text Comp Pro" pitchFamily="2" charset="0"/>
              </a:rPr>
              <a:t>Валимский</a:t>
            </a:r>
            <a:r>
              <a:rPr lang="ru-RU" sz="1200" kern="0" spc="15" dirty="0">
                <a:solidFill>
                  <a:schemeClr val="bg1"/>
                </a:solidFill>
                <a:latin typeface="PF Din Text Comp Pro" pitchFamily="2" charset="0"/>
              </a:rPr>
              <a:t> рубеж" </a:t>
            </a:r>
          </a:p>
        </p:txBody>
      </p:sp>
      <p:pic>
        <p:nvPicPr>
          <p:cNvPr id="62" name="Рисунок 61"/>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5635374" y="2703620"/>
            <a:ext cx="195162" cy="195162"/>
          </a:xfrm>
          <a:prstGeom prst="rect">
            <a:avLst/>
          </a:prstGeom>
        </p:spPr>
      </p:pic>
      <p:cxnSp>
        <p:nvCxnSpPr>
          <p:cNvPr id="86" name="Прямая соединительная линия 85"/>
          <p:cNvCxnSpPr/>
          <p:nvPr/>
        </p:nvCxnSpPr>
        <p:spPr>
          <a:xfrm flipV="1">
            <a:off x="7075488" y="3374147"/>
            <a:ext cx="2419655" cy="329917"/>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Прямая соединительная линия 92"/>
          <p:cNvCxnSpPr/>
          <p:nvPr/>
        </p:nvCxnSpPr>
        <p:spPr>
          <a:xfrm flipH="1" flipV="1">
            <a:off x="7075488" y="3704064"/>
            <a:ext cx="1557500" cy="624334"/>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sp>
        <p:nvSpPr>
          <p:cNvPr id="36" name="Прямоугольник 35"/>
          <p:cNvSpPr/>
          <p:nvPr/>
        </p:nvSpPr>
        <p:spPr>
          <a:xfrm>
            <a:off x="9343716" y="4167801"/>
            <a:ext cx="1339107" cy="461665"/>
          </a:xfrm>
          <a:prstGeom prst="rect">
            <a:avLst/>
          </a:prstGeom>
          <a:solidFill>
            <a:schemeClr val="tx1">
              <a:lumMod val="85000"/>
              <a:lumOff val="15000"/>
            </a:schemeClr>
          </a:solidFill>
        </p:spPr>
        <p:txBody>
          <a:bodyPr wrap="square">
            <a:spAutoFit/>
          </a:bodyPr>
          <a:lstStyle/>
          <a:p>
            <a:pPr defTabSz="1422637" fontAlgn="auto">
              <a:spcBef>
                <a:spcPts val="0"/>
              </a:spcBef>
              <a:spcAft>
                <a:spcPts val="600"/>
              </a:spcAft>
            </a:pPr>
            <a:r>
              <a:rPr lang="ru-RU" sz="1200" kern="0" spc="15" dirty="0">
                <a:solidFill>
                  <a:schemeClr val="bg1"/>
                </a:solidFill>
                <a:latin typeface="PF Din Text Comp Pro" pitchFamily="2" charset="0"/>
              </a:rPr>
              <a:t>Воинское захоронение «</a:t>
            </a:r>
            <a:r>
              <a:rPr lang="ru-RU" sz="1200" kern="0" spc="15" dirty="0" err="1">
                <a:solidFill>
                  <a:schemeClr val="bg1"/>
                </a:solidFill>
                <a:latin typeface="PF Din Text Comp Pro" pitchFamily="2" charset="0"/>
              </a:rPr>
              <a:t>Новооктябрьское</a:t>
            </a:r>
            <a:r>
              <a:rPr lang="ru-RU" sz="1200" kern="0" spc="15" dirty="0">
                <a:solidFill>
                  <a:schemeClr val="bg1"/>
                </a:solidFill>
                <a:latin typeface="PF Din Text Comp Pro" pitchFamily="2" charset="0"/>
              </a:rPr>
              <a:t>»</a:t>
            </a:r>
          </a:p>
        </p:txBody>
      </p:sp>
      <p:sp>
        <p:nvSpPr>
          <p:cNvPr id="37" name="Прямоугольник 36"/>
          <p:cNvSpPr/>
          <p:nvPr/>
        </p:nvSpPr>
        <p:spPr>
          <a:xfrm>
            <a:off x="3914587" y="2565929"/>
            <a:ext cx="1000065" cy="461665"/>
          </a:xfrm>
          <a:prstGeom prst="rect">
            <a:avLst/>
          </a:prstGeom>
          <a:solidFill>
            <a:schemeClr val="tx1">
              <a:lumMod val="85000"/>
              <a:lumOff val="15000"/>
            </a:schemeClr>
          </a:solidFill>
        </p:spPr>
        <p:txBody>
          <a:bodyPr wrap="square">
            <a:spAutoFit/>
          </a:bodyPr>
          <a:lstStyle/>
          <a:p>
            <a:r>
              <a:rPr lang="ru-RU" sz="1200" kern="0" spc="15" dirty="0">
                <a:solidFill>
                  <a:schemeClr val="bg1"/>
                </a:solidFill>
                <a:latin typeface="PF Din Text Comp Pro" pitchFamily="2" charset="0"/>
              </a:rPr>
              <a:t>Памятник "Слава героям"</a:t>
            </a:r>
          </a:p>
        </p:txBody>
      </p:sp>
      <p:sp>
        <p:nvSpPr>
          <p:cNvPr id="6" name="Прямоугольник 5"/>
          <p:cNvSpPr/>
          <p:nvPr/>
        </p:nvSpPr>
        <p:spPr>
          <a:xfrm>
            <a:off x="2472224" y="5351546"/>
            <a:ext cx="144016" cy="144016"/>
          </a:xfrm>
          <a:prstGeom prst="rect">
            <a:avLst/>
          </a:prstGeom>
          <a:solidFill>
            <a:srgbClr val="1930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7" name="5-конечная звезда 6"/>
          <p:cNvSpPr/>
          <p:nvPr/>
        </p:nvSpPr>
        <p:spPr>
          <a:xfrm>
            <a:off x="2471231" y="5516894"/>
            <a:ext cx="164343" cy="164343"/>
          </a:xfrm>
          <a:prstGeom prst="star5">
            <a:avLst>
              <a:gd name="adj" fmla="val 24717"/>
              <a:gd name="hf" fmla="val 105146"/>
              <a:gd name="vf" fmla="val 110557"/>
            </a:avLst>
          </a:prstGeom>
          <a:solidFill>
            <a:srgbClr val="D001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8" name="Крест 7"/>
          <p:cNvSpPr/>
          <p:nvPr/>
        </p:nvSpPr>
        <p:spPr>
          <a:xfrm>
            <a:off x="2472224" y="5694041"/>
            <a:ext cx="144708" cy="144708"/>
          </a:xfrm>
          <a:prstGeom prst="plus">
            <a:avLst>
              <a:gd name="adj" fmla="val 38011"/>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0" name="TextBox 39"/>
          <p:cNvSpPr txBox="1"/>
          <p:nvPr/>
        </p:nvSpPr>
        <p:spPr>
          <a:xfrm>
            <a:off x="2597226" y="5292799"/>
            <a:ext cx="1279449" cy="600164"/>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Мемориал</a:t>
            </a:r>
          </a:p>
          <a:p>
            <a:r>
              <a:rPr lang="ru-RU" sz="1100" kern="0" spc="15" dirty="0">
                <a:solidFill>
                  <a:schemeClr val="tx1">
                    <a:lumMod val="75000"/>
                    <a:lumOff val="25000"/>
                  </a:schemeClr>
                </a:solidFill>
                <a:latin typeface="PF Din Text Comp Pro" pitchFamily="2" charset="0"/>
              </a:rPr>
              <a:t>Памятники</a:t>
            </a:r>
          </a:p>
          <a:p>
            <a:r>
              <a:rPr lang="ru-RU" sz="1100" kern="0" spc="15" dirty="0">
                <a:solidFill>
                  <a:schemeClr val="tx1">
                    <a:lumMod val="75000"/>
                    <a:lumOff val="25000"/>
                  </a:schemeClr>
                </a:solidFill>
                <a:latin typeface="PF Din Text Comp Pro" pitchFamily="2" charset="0"/>
              </a:rPr>
              <a:t>Воинские захоронения</a:t>
            </a:r>
          </a:p>
        </p:txBody>
      </p:sp>
      <p:pic>
        <p:nvPicPr>
          <p:cNvPr id="44" name="Рисунок 43"/>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7468740" y="20166"/>
            <a:ext cx="195162" cy="195162"/>
          </a:xfrm>
          <a:prstGeom prst="rect">
            <a:avLst/>
          </a:prstGeom>
        </p:spPr>
      </p:pic>
      <p:pic>
        <p:nvPicPr>
          <p:cNvPr id="45" name="Рисунок 44"/>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5498556" y="2695111"/>
            <a:ext cx="195162" cy="195162"/>
          </a:xfrm>
          <a:prstGeom prst="rect">
            <a:avLst/>
          </a:prstGeom>
        </p:spPr>
      </p:pic>
      <p:pic>
        <p:nvPicPr>
          <p:cNvPr id="46" name="Рисунок 45"/>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5593632" y="2536485"/>
            <a:ext cx="195162" cy="195162"/>
          </a:xfrm>
          <a:prstGeom prst="rect">
            <a:avLst/>
          </a:prstGeom>
        </p:spPr>
      </p:pic>
      <p:pic>
        <p:nvPicPr>
          <p:cNvPr id="47" name="Рисунок 46"/>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6961559" y="3627815"/>
            <a:ext cx="195162" cy="195162"/>
          </a:xfrm>
          <a:prstGeom prst="rect">
            <a:avLst/>
          </a:prstGeom>
        </p:spPr>
      </p:pic>
      <p:pic>
        <p:nvPicPr>
          <p:cNvPr id="48" name="Рисунок 47"/>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8119011" y="2583927"/>
            <a:ext cx="195162" cy="195162"/>
          </a:xfrm>
          <a:prstGeom prst="rect">
            <a:avLst/>
          </a:prstGeom>
        </p:spPr>
      </p:pic>
      <p:pic>
        <p:nvPicPr>
          <p:cNvPr id="49" name="Рисунок 48"/>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8976975" y="6948983"/>
            <a:ext cx="195162" cy="195162"/>
          </a:xfrm>
          <a:prstGeom prst="rect">
            <a:avLst/>
          </a:prstGeom>
        </p:spPr>
      </p:pic>
      <p:cxnSp>
        <p:nvCxnSpPr>
          <p:cNvPr id="64" name="Прямая соединительная линия 63"/>
          <p:cNvCxnSpPr/>
          <p:nvPr/>
        </p:nvCxnSpPr>
        <p:spPr>
          <a:xfrm flipH="1" flipV="1">
            <a:off x="5106482" y="2050967"/>
            <a:ext cx="587236" cy="554293"/>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Прямая соединительная линия 65"/>
          <p:cNvCxnSpPr/>
          <p:nvPr/>
        </p:nvCxnSpPr>
        <p:spPr>
          <a:xfrm flipH="1" flipV="1">
            <a:off x="5101745" y="2536485"/>
            <a:ext cx="591974" cy="68775"/>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Прямая соединительная линия 66"/>
          <p:cNvCxnSpPr/>
          <p:nvPr/>
        </p:nvCxnSpPr>
        <p:spPr>
          <a:xfrm flipV="1">
            <a:off x="3933057" y="2779089"/>
            <a:ext cx="1802403" cy="2813792"/>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Прямая соединительная линия 68"/>
          <p:cNvCxnSpPr/>
          <p:nvPr/>
        </p:nvCxnSpPr>
        <p:spPr>
          <a:xfrm flipH="1" flipV="1">
            <a:off x="5735460" y="2777221"/>
            <a:ext cx="710728" cy="3451682"/>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Прямая соединительная линия 71"/>
          <p:cNvCxnSpPr/>
          <p:nvPr/>
        </p:nvCxnSpPr>
        <p:spPr>
          <a:xfrm flipH="1" flipV="1">
            <a:off x="7562512" y="76486"/>
            <a:ext cx="1037977" cy="360784"/>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Прямая соединительная линия 73"/>
          <p:cNvCxnSpPr/>
          <p:nvPr/>
        </p:nvCxnSpPr>
        <p:spPr>
          <a:xfrm flipV="1">
            <a:off x="7465144" y="74617"/>
            <a:ext cx="97368" cy="854567"/>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0904488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p:cNvPicPr>
            <a:picLocks noChangeAspect="1"/>
          </p:cNvPicPr>
          <p:nvPr/>
        </p:nvPicPr>
        <p:blipFill rotWithShape="1">
          <a:blip r:embed="rId3" cstate="print">
            <a:extLst>
              <a:ext uri="{28A0092B-C50C-407E-A947-70E740481C1C}">
                <a14:useLocalDpi xmlns:a14="http://schemas.microsoft.com/office/drawing/2010/main" xmlns="" val="0"/>
              </a:ext>
            </a:extLst>
          </a:blip>
          <a:srcRect b="444"/>
          <a:stretch/>
        </p:blipFill>
        <p:spPr>
          <a:xfrm>
            <a:off x="448768" y="6101"/>
            <a:ext cx="10244631" cy="7158287"/>
          </a:xfrm>
          <a:prstGeom prst="rect">
            <a:avLst/>
          </a:prstGeom>
        </p:spPr>
      </p:pic>
      <p:sp>
        <p:nvSpPr>
          <p:cNvPr id="20" name="TextBox 19"/>
          <p:cNvSpPr txBox="1"/>
          <p:nvPr/>
        </p:nvSpPr>
        <p:spPr>
          <a:xfrm>
            <a:off x="355774" y="912953"/>
            <a:ext cx="3520901" cy="2108269"/>
          </a:xfrm>
          <a:prstGeom prst="rect">
            <a:avLst/>
          </a:prstGeom>
          <a:noFill/>
        </p:spPr>
        <p:txBody>
          <a:bodyPr wrap="square" rtlCol="0">
            <a:spAutoFit/>
          </a:bodyPr>
          <a:lstStyle/>
          <a:p>
            <a:pPr algn="just">
              <a:spcBef>
                <a:spcPts val="0"/>
              </a:spcBef>
              <a:spcAft>
                <a:spcPts val="600"/>
              </a:spcAft>
            </a:pPr>
            <a:r>
              <a:rPr lang="ru-RU" sz="1100" kern="0" spc="15" dirty="0">
                <a:solidFill>
                  <a:schemeClr val="tx1">
                    <a:lumMod val="75000"/>
                    <a:lumOff val="25000"/>
                  </a:schemeClr>
                </a:solidFill>
                <a:latin typeface="PF Din Text Comp Pro" pitchFamily="2" charset="0"/>
              </a:rPr>
              <a:t>За культурную программу в Волхове отвечают Дом культуры «Железнодорожник» и </a:t>
            </a:r>
            <a:r>
              <a:rPr lang="ru-RU" sz="1100" kern="0" spc="15" dirty="0" err="1">
                <a:solidFill>
                  <a:schemeClr val="tx1">
                    <a:lumMod val="75000"/>
                    <a:lumOff val="25000"/>
                  </a:schemeClr>
                </a:solidFill>
                <a:latin typeface="PF Din Text Comp Pro" pitchFamily="2" charset="0"/>
              </a:rPr>
              <a:t>Волховский</a:t>
            </a:r>
            <a:r>
              <a:rPr lang="ru-RU" sz="1100" kern="0" spc="15" dirty="0">
                <a:solidFill>
                  <a:schemeClr val="tx1">
                    <a:lumMod val="75000"/>
                    <a:lumOff val="25000"/>
                  </a:schemeClr>
                </a:solidFill>
                <a:latin typeface="PF Din Text Comp Pro" pitchFamily="2" charset="0"/>
              </a:rPr>
              <a:t> городской дворец культуры, где регулярно проходят спектакли и игровые программы.</a:t>
            </a: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Культурно-информационный центр им. А. С. Пушкина - место краеведческих чтений, литературных встреч и презентаций книг.</a:t>
            </a:r>
          </a:p>
          <a:p>
            <a:pPr algn="just"/>
            <a:r>
              <a:rPr lang="ru-RU" sz="1100" kern="0" spc="15" dirty="0">
                <a:solidFill>
                  <a:schemeClr val="tx1">
                    <a:lumMod val="75000"/>
                    <a:lumOff val="25000"/>
                  </a:schemeClr>
                </a:solidFill>
                <a:latin typeface="PF Din Text Comp Pro" pitchFamily="2" charset="0"/>
              </a:rPr>
              <a:t>Музей истории Волхова размещен в доме инженера Г. О. </a:t>
            </a:r>
            <a:r>
              <a:rPr lang="ru-RU" sz="1100" kern="0" spc="15" dirty="0" err="1">
                <a:solidFill>
                  <a:schemeClr val="tx1">
                    <a:lumMod val="75000"/>
                    <a:lumOff val="25000"/>
                  </a:schemeClr>
                </a:solidFill>
                <a:latin typeface="PF Din Text Comp Pro" pitchFamily="2" charset="0"/>
              </a:rPr>
              <a:t>Графтио</a:t>
            </a:r>
            <a:r>
              <a:rPr lang="ru-RU" sz="1100" kern="0" spc="15" dirty="0">
                <a:solidFill>
                  <a:schemeClr val="tx1">
                    <a:lumMod val="75000"/>
                    <a:lumOff val="25000"/>
                  </a:schemeClr>
                </a:solidFill>
                <a:latin typeface="PF Din Text Comp Pro" pitchFamily="2" charset="0"/>
              </a:rPr>
              <a:t>. Открытие музея состоялось в 1969 г. Тема его экспозиций — строительство ГЭС, возведение алюминиевого завода, постройка и эксплуатация железнодорожного узла </a:t>
            </a:r>
            <a:r>
              <a:rPr lang="ru-RU" sz="1100" kern="0" spc="15" dirty="0" err="1">
                <a:solidFill>
                  <a:schemeClr val="tx1">
                    <a:lumMod val="75000"/>
                    <a:lumOff val="25000"/>
                  </a:schemeClr>
                </a:solidFill>
                <a:latin typeface="PF Din Text Comp Pro" pitchFamily="2" charset="0"/>
              </a:rPr>
              <a:t>Званка</a:t>
            </a:r>
            <a:r>
              <a:rPr lang="ru-RU" sz="1100" kern="0" spc="15" dirty="0">
                <a:solidFill>
                  <a:schemeClr val="tx1">
                    <a:lumMod val="75000"/>
                    <a:lumOff val="25000"/>
                  </a:schemeClr>
                </a:solidFill>
                <a:latin typeface="PF Din Text Comp Pro" pitchFamily="2" charset="0"/>
              </a:rPr>
              <a:t>, через который переправлялись грузы в блокадный Ленинград и современная история родного края.</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21</a:t>
            </a:fld>
            <a:endParaRPr lang="ru-RU" dirty="0"/>
          </a:p>
        </p:txBody>
      </p:sp>
      <p:sp>
        <p:nvSpPr>
          <p:cNvPr id="35" name="TextBox 34"/>
          <p:cNvSpPr txBox="1"/>
          <p:nvPr/>
        </p:nvSpPr>
        <p:spPr>
          <a:xfrm rot="4538991">
            <a:off x="7126549" y="4287653"/>
            <a:ext cx="1512764" cy="338546"/>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ru-RU" altLang="ru-RU" sz="1600" i="1" kern="1200" dirty="0">
                <a:solidFill>
                  <a:schemeClr val="bg1"/>
                </a:solidFill>
                <a:latin typeface="PF Din Text Comp Pro" pitchFamily="2" charset="0"/>
                <a:cs typeface="Arial" charset="0"/>
              </a:rPr>
              <a:t>р. Волхов</a:t>
            </a:r>
          </a:p>
        </p:txBody>
      </p:sp>
      <p:sp>
        <p:nvSpPr>
          <p:cNvPr id="41" name="Прямоугольник 40"/>
          <p:cNvSpPr/>
          <p:nvPr/>
        </p:nvSpPr>
        <p:spPr>
          <a:xfrm>
            <a:off x="-1" y="-1"/>
            <a:ext cx="882205" cy="395289"/>
          </a:xfrm>
          <a:prstGeom prst="rect">
            <a:avLst/>
          </a:prstGeom>
          <a:solidFill>
            <a:srgbClr val="028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2" name="TextBox 4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УНИКАЛЬНОСТЬ МЕСТА</a:t>
            </a:r>
          </a:p>
        </p:txBody>
      </p:sp>
      <p:sp>
        <p:nvSpPr>
          <p:cNvPr id="43" name="Прямоугольник 4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2.2. </a:t>
            </a:r>
            <a:endParaRPr lang="ru-RU" sz="3000" dirty="0">
              <a:solidFill>
                <a:schemeClr val="bg1"/>
              </a:solidFill>
            </a:endParaRPr>
          </a:p>
        </p:txBody>
      </p:sp>
      <p:sp>
        <p:nvSpPr>
          <p:cNvPr id="52" name="Прямоугольник 51"/>
          <p:cNvSpPr/>
          <p:nvPr/>
        </p:nvSpPr>
        <p:spPr>
          <a:xfrm flipV="1">
            <a:off x="-1" y="612775"/>
            <a:ext cx="3761493" cy="29713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3" name="TextBox 52"/>
          <p:cNvSpPr txBox="1"/>
          <p:nvPr/>
        </p:nvSpPr>
        <p:spPr>
          <a:xfrm>
            <a:off x="355774" y="594234"/>
            <a:ext cx="3520901" cy="323165"/>
          </a:xfrm>
          <a:prstGeom prst="rect">
            <a:avLst/>
          </a:prstGeom>
          <a:noFill/>
        </p:spPr>
        <p:txBody>
          <a:bodyPr wrap="square" rtlCol="0">
            <a:spAutoFit/>
          </a:bodyPr>
          <a:lstStyle/>
          <a:p>
            <a:pPr algn="just">
              <a:spcAft>
                <a:spcPts val="600"/>
              </a:spcAft>
            </a:pPr>
            <a:r>
              <a:rPr lang="ru-RU" sz="1500" kern="0" spc="15" dirty="0">
                <a:solidFill>
                  <a:schemeClr val="bg1"/>
                </a:solidFill>
                <a:latin typeface="PF Din Text Comp Pro" pitchFamily="2" charset="0"/>
              </a:rPr>
              <a:t>КУЛЬТУРНАЯ ИДЕНТИЧНОСТЬ</a:t>
            </a:r>
          </a:p>
        </p:txBody>
      </p:sp>
      <p:sp>
        <p:nvSpPr>
          <p:cNvPr id="11" name="Прямоугольник 10"/>
          <p:cNvSpPr/>
          <p:nvPr/>
        </p:nvSpPr>
        <p:spPr>
          <a:xfrm>
            <a:off x="8432215" y="1928736"/>
            <a:ext cx="2256298" cy="276999"/>
          </a:xfrm>
          <a:prstGeom prst="rect">
            <a:avLst/>
          </a:prstGeom>
          <a:solidFill>
            <a:schemeClr val="tx1">
              <a:lumMod val="85000"/>
              <a:lumOff val="15000"/>
            </a:schemeClr>
          </a:solidFill>
        </p:spPr>
        <p:txBody>
          <a:bodyPr wrap="square">
            <a:spAutoFit/>
          </a:bodyPr>
          <a:lstStyle/>
          <a:p>
            <a:pPr algn="r"/>
            <a:r>
              <a:rPr lang="ru-RU" sz="1200" kern="0" spc="15" dirty="0" err="1">
                <a:solidFill>
                  <a:schemeClr val="bg1"/>
                </a:solidFill>
                <a:latin typeface="PF Din Text Comp Pro" pitchFamily="2" charset="0"/>
              </a:rPr>
              <a:t>Волховский</a:t>
            </a:r>
            <a:r>
              <a:rPr lang="ru-RU" sz="1200" kern="0" spc="15" dirty="0">
                <a:solidFill>
                  <a:schemeClr val="bg1"/>
                </a:solidFill>
                <a:latin typeface="PF Din Text Comp Pro" pitchFamily="2" charset="0"/>
              </a:rPr>
              <a:t> городской дворец культуры</a:t>
            </a:r>
          </a:p>
        </p:txBody>
      </p:sp>
      <p:sp>
        <p:nvSpPr>
          <p:cNvPr id="56" name="Прямоугольник 55"/>
          <p:cNvSpPr/>
          <p:nvPr/>
        </p:nvSpPr>
        <p:spPr>
          <a:xfrm>
            <a:off x="9042695" y="3655744"/>
            <a:ext cx="1654397" cy="461665"/>
          </a:xfrm>
          <a:prstGeom prst="rect">
            <a:avLst/>
          </a:prstGeom>
          <a:solidFill>
            <a:schemeClr val="tx1">
              <a:lumMod val="85000"/>
              <a:lumOff val="15000"/>
            </a:schemeClr>
          </a:solidFill>
        </p:spPr>
        <p:txBody>
          <a:bodyPr wrap="square">
            <a:spAutoFit/>
          </a:bodyPr>
          <a:lstStyle/>
          <a:p>
            <a:pPr algn="r"/>
            <a:r>
              <a:rPr lang="ru-RU" sz="1200" kern="0" spc="15" dirty="0">
                <a:solidFill>
                  <a:schemeClr val="bg1"/>
                </a:solidFill>
                <a:latin typeface="PF Din Text Comp Pro" pitchFamily="2" charset="0"/>
              </a:rPr>
              <a:t>Культурно-информационный центр им. А. С. Пушкина</a:t>
            </a:r>
          </a:p>
        </p:txBody>
      </p:sp>
      <p:cxnSp>
        <p:nvCxnSpPr>
          <p:cNvPr id="93" name="Прямая соединительная линия 92"/>
          <p:cNvCxnSpPr/>
          <p:nvPr/>
        </p:nvCxnSpPr>
        <p:spPr>
          <a:xfrm flipH="1">
            <a:off x="9126473" y="4288533"/>
            <a:ext cx="743422" cy="1187052"/>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sp>
        <p:nvSpPr>
          <p:cNvPr id="36" name="Прямоугольник 35"/>
          <p:cNvSpPr/>
          <p:nvPr/>
        </p:nvSpPr>
        <p:spPr>
          <a:xfrm>
            <a:off x="5133973" y="4788743"/>
            <a:ext cx="1799902" cy="276999"/>
          </a:xfrm>
          <a:prstGeom prst="rect">
            <a:avLst/>
          </a:prstGeom>
          <a:solidFill>
            <a:schemeClr val="tx1">
              <a:lumMod val="85000"/>
              <a:lumOff val="15000"/>
            </a:schemeClr>
          </a:solidFill>
        </p:spPr>
        <p:txBody>
          <a:bodyPr wrap="square">
            <a:spAutoFit/>
          </a:bodyPr>
          <a:lstStyle/>
          <a:p>
            <a:pPr defTabSz="1422637" fontAlgn="auto">
              <a:spcBef>
                <a:spcPts val="0"/>
              </a:spcBef>
              <a:spcAft>
                <a:spcPts val="600"/>
              </a:spcAft>
            </a:pPr>
            <a:r>
              <a:rPr lang="ru-RU" sz="1200" kern="0" spc="15" dirty="0">
                <a:solidFill>
                  <a:schemeClr val="bg1"/>
                </a:solidFill>
                <a:latin typeface="PF Din Text Comp Pro" pitchFamily="2" charset="0"/>
              </a:rPr>
              <a:t>Церковь Архангела Михаила</a:t>
            </a:r>
          </a:p>
        </p:txBody>
      </p:sp>
      <p:pic>
        <p:nvPicPr>
          <p:cNvPr id="47" name="Рисунок 46"/>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7359290" y="3655744"/>
            <a:ext cx="195162" cy="195162"/>
          </a:xfrm>
          <a:prstGeom prst="rect">
            <a:avLst/>
          </a:prstGeom>
        </p:spPr>
      </p:pic>
      <p:sp>
        <p:nvSpPr>
          <p:cNvPr id="39" name="Прямоугольник 38"/>
          <p:cNvSpPr/>
          <p:nvPr/>
        </p:nvSpPr>
        <p:spPr>
          <a:xfrm>
            <a:off x="6662950" y="1127107"/>
            <a:ext cx="1944216" cy="276999"/>
          </a:xfrm>
          <a:prstGeom prst="rect">
            <a:avLst/>
          </a:prstGeom>
          <a:solidFill>
            <a:schemeClr val="tx1">
              <a:lumMod val="85000"/>
              <a:lumOff val="15000"/>
            </a:schemeClr>
          </a:solidFill>
        </p:spPr>
        <p:txBody>
          <a:bodyPr wrap="square">
            <a:spAutoFit/>
          </a:bodyPr>
          <a:lstStyle/>
          <a:p>
            <a:pPr algn="r"/>
            <a:r>
              <a:rPr lang="ru-RU" sz="1200" kern="0" spc="15" dirty="0">
                <a:solidFill>
                  <a:schemeClr val="bg1"/>
                </a:solidFill>
                <a:latin typeface="PF Din Text Comp Pro" pitchFamily="2" charset="0"/>
              </a:rPr>
              <a:t>Дом культуры Железнодорожник</a:t>
            </a:r>
          </a:p>
        </p:txBody>
      </p:sp>
      <p:sp>
        <p:nvSpPr>
          <p:cNvPr id="50" name="Прямоугольник 49"/>
          <p:cNvSpPr/>
          <p:nvPr/>
        </p:nvSpPr>
        <p:spPr>
          <a:xfrm>
            <a:off x="6197060" y="6856611"/>
            <a:ext cx="3147444" cy="307777"/>
          </a:xfrm>
          <a:prstGeom prst="rect">
            <a:avLst/>
          </a:prstGeom>
          <a:solidFill>
            <a:schemeClr val="tx1">
              <a:lumMod val="85000"/>
              <a:lumOff val="15000"/>
            </a:schemeClr>
          </a:solidFill>
        </p:spPr>
        <p:txBody>
          <a:bodyPr wrap="square">
            <a:spAutoFit/>
          </a:bodyPr>
          <a:lstStyle/>
          <a:p>
            <a:r>
              <a:rPr lang="ru-RU" sz="1400" kern="0" spc="15" dirty="0">
                <a:solidFill>
                  <a:schemeClr val="bg1"/>
                </a:solidFill>
                <a:latin typeface="PF Din Text Comp Pro" pitchFamily="2" charset="0"/>
              </a:rPr>
              <a:t>Музейно-выставочный центр "ФосАгро-</a:t>
            </a:r>
            <a:r>
              <a:rPr lang="ru-RU" sz="1400" kern="0" spc="15" dirty="0" err="1">
                <a:solidFill>
                  <a:schemeClr val="bg1"/>
                </a:solidFill>
                <a:latin typeface="PF Din Text Comp Pro" pitchFamily="2" charset="0"/>
              </a:rPr>
              <a:t>Метахим</a:t>
            </a:r>
            <a:r>
              <a:rPr lang="ru-RU" sz="1400" kern="0" spc="15" dirty="0">
                <a:solidFill>
                  <a:schemeClr val="bg1"/>
                </a:solidFill>
                <a:latin typeface="PF Din Text Comp Pro" pitchFamily="2" charset="0"/>
              </a:rPr>
              <a:t>"</a:t>
            </a:r>
          </a:p>
        </p:txBody>
      </p:sp>
      <p:cxnSp>
        <p:nvCxnSpPr>
          <p:cNvPr id="21" name="Прямая соединительная линия 20"/>
          <p:cNvCxnSpPr/>
          <p:nvPr/>
        </p:nvCxnSpPr>
        <p:spPr>
          <a:xfrm flipV="1">
            <a:off x="6033924" y="1239042"/>
            <a:ext cx="608920" cy="647541"/>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Прямая соединительная линия 23"/>
          <p:cNvCxnSpPr/>
          <p:nvPr/>
        </p:nvCxnSpPr>
        <p:spPr>
          <a:xfrm flipV="1">
            <a:off x="6039090" y="1476376"/>
            <a:ext cx="2331946" cy="409742"/>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pic>
        <p:nvPicPr>
          <p:cNvPr id="28" name="Рисунок 27"/>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5937817" y="1780316"/>
            <a:ext cx="195162" cy="195162"/>
          </a:xfrm>
          <a:prstGeom prst="rect">
            <a:avLst/>
          </a:prstGeom>
        </p:spPr>
      </p:pic>
      <p:cxnSp>
        <p:nvCxnSpPr>
          <p:cNvPr id="30" name="Прямая соединительная линия 29"/>
          <p:cNvCxnSpPr/>
          <p:nvPr/>
        </p:nvCxnSpPr>
        <p:spPr>
          <a:xfrm flipH="1">
            <a:off x="8457069" y="2288739"/>
            <a:ext cx="57983" cy="2651005"/>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Прямая соединительная линия 37"/>
          <p:cNvCxnSpPr/>
          <p:nvPr/>
        </p:nvCxnSpPr>
        <p:spPr>
          <a:xfrm flipH="1">
            <a:off x="8453377" y="2302722"/>
            <a:ext cx="1039927" cy="2640472"/>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pic>
        <p:nvPicPr>
          <p:cNvPr id="44" name="Рисунок 43"/>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8352104" y="4822171"/>
            <a:ext cx="195162" cy="195162"/>
          </a:xfrm>
          <a:prstGeom prst="rect">
            <a:avLst/>
          </a:prstGeom>
        </p:spPr>
      </p:pic>
      <p:cxnSp>
        <p:nvCxnSpPr>
          <p:cNvPr id="45" name="Прямая соединительная линия 44"/>
          <p:cNvCxnSpPr/>
          <p:nvPr/>
        </p:nvCxnSpPr>
        <p:spPr>
          <a:xfrm>
            <a:off x="9102363" y="4214396"/>
            <a:ext cx="20418" cy="1257546"/>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pic>
        <p:nvPicPr>
          <p:cNvPr id="48" name="Рисунок 47"/>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9042695" y="5340964"/>
            <a:ext cx="195162" cy="195162"/>
          </a:xfrm>
          <a:prstGeom prst="rect">
            <a:avLst/>
          </a:prstGeom>
        </p:spPr>
      </p:pic>
      <p:cxnSp>
        <p:nvCxnSpPr>
          <p:cNvPr id="49" name="Прямая соединительная линия 48"/>
          <p:cNvCxnSpPr/>
          <p:nvPr/>
        </p:nvCxnSpPr>
        <p:spPr>
          <a:xfrm flipH="1">
            <a:off x="7474512" y="4117409"/>
            <a:ext cx="828457" cy="704762"/>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Прямая соединительная линия 50"/>
          <p:cNvCxnSpPr/>
          <p:nvPr/>
        </p:nvCxnSpPr>
        <p:spPr>
          <a:xfrm flipH="1">
            <a:off x="8075176" y="4113959"/>
            <a:ext cx="225317" cy="1462308"/>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pic>
        <p:nvPicPr>
          <p:cNvPr id="54" name="Рисунок 53"/>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8209080" y="4012928"/>
            <a:ext cx="195162" cy="195162"/>
          </a:xfrm>
          <a:prstGeom prst="rect">
            <a:avLst/>
          </a:prstGeom>
        </p:spPr>
      </p:pic>
      <p:cxnSp>
        <p:nvCxnSpPr>
          <p:cNvPr id="55" name="Прямая соединительная линия 54"/>
          <p:cNvCxnSpPr/>
          <p:nvPr/>
        </p:nvCxnSpPr>
        <p:spPr>
          <a:xfrm flipH="1">
            <a:off x="6306352" y="3745849"/>
            <a:ext cx="1177715" cy="86186"/>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Прямая соединительная линия 56"/>
          <p:cNvCxnSpPr/>
          <p:nvPr/>
        </p:nvCxnSpPr>
        <p:spPr>
          <a:xfrm flipH="1">
            <a:off x="6800219" y="3742399"/>
            <a:ext cx="682118" cy="1001526"/>
          </a:xfrm>
          <a:prstGeom prst="line">
            <a:avLst/>
          </a:prstGeom>
          <a:ln w="3175">
            <a:solidFill>
              <a:schemeClr val="tx1">
                <a:lumMod val="95000"/>
                <a:lumOff val="5000"/>
              </a:schemeClr>
            </a:solidFill>
            <a:prstDash val="sysDot"/>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879983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912953"/>
            <a:ext cx="3520901" cy="4016484"/>
          </a:xfrm>
          <a:prstGeom prst="rect">
            <a:avLst/>
          </a:prstGeom>
          <a:noFill/>
        </p:spPr>
        <p:txBody>
          <a:bodyPr wrap="square" rtlCol="0">
            <a:spAutoFit/>
          </a:bodyPr>
          <a:lstStyle/>
          <a:p>
            <a:pPr algn="just">
              <a:spcAft>
                <a:spcPts val="600"/>
              </a:spcAft>
            </a:pPr>
            <a:r>
              <a:rPr lang="en-US" sz="1500" b="1" kern="0" spc="15" dirty="0">
                <a:solidFill>
                  <a:schemeClr val="tx1">
                    <a:lumMod val="75000"/>
                    <a:lumOff val="25000"/>
                  </a:schemeClr>
                </a:solidFill>
                <a:latin typeface="PF Din Text Comp Pro" pitchFamily="2" charset="0"/>
              </a:rPr>
              <a:t>WALL’</a:t>
            </a:r>
            <a:r>
              <a:rPr lang="ru-RU" sz="1500" b="1" kern="0" spc="15" dirty="0" err="1">
                <a:solidFill>
                  <a:schemeClr val="tx1">
                    <a:lumMod val="75000"/>
                    <a:lumOff val="25000"/>
                  </a:schemeClr>
                </a:solidFill>
                <a:latin typeface="PF Din Text Comp Pro" pitchFamily="2" charset="0"/>
              </a:rPr>
              <a:t>хов</a:t>
            </a:r>
            <a:r>
              <a:rPr lang="ru-RU" sz="1500" b="1" kern="0" spc="15" dirty="0">
                <a:solidFill>
                  <a:schemeClr val="tx1">
                    <a:lumMod val="75000"/>
                    <a:lumOff val="25000"/>
                  </a:schemeClr>
                </a:solidFill>
                <a:latin typeface="PF Din Text Comp Pro" pitchFamily="2" charset="0"/>
              </a:rPr>
              <a:t> </a:t>
            </a:r>
            <a:r>
              <a:rPr lang="en-US" sz="1500" b="1" kern="0" spc="15" dirty="0">
                <a:solidFill>
                  <a:schemeClr val="tx1">
                    <a:lumMod val="75000"/>
                    <a:lumOff val="25000"/>
                  </a:schemeClr>
                </a:solidFill>
                <a:latin typeface="PF Din Text Comp Pro" pitchFamily="2" charset="0"/>
              </a:rPr>
              <a:t>ART </a:t>
            </a:r>
            <a:endParaRPr lang="ru-RU" sz="1500" b="1" kern="0" spc="15" dirty="0">
              <a:solidFill>
                <a:schemeClr val="tx1">
                  <a:lumMod val="75000"/>
                  <a:lumOff val="25000"/>
                </a:schemeClr>
              </a:solidFill>
              <a:latin typeface="PF Din Text Comp Pro" pitchFamily="2" charset="0"/>
            </a:endParaRP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В течение осени 2019 года в Волхове был реализован общегородской просветительский проект </a:t>
            </a:r>
            <a:r>
              <a:rPr lang="ru-RU" sz="1100" kern="0" spc="15" dirty="0" err="1">
                <a:solidFill>
                  <a:schemeClr val="tx1">
                    <a:lumMod val="75000"/>
                    <a:lumOff val="25000"/>
                  </a:schemeClr>
                </a:solidFill>
                <a:latin typeface="PF Din Text Comp Pro" pitchFamily="2" charset="0"/>
              </a:rPr>
              <a:t>WALL’хов</a:t>
            </a:r>
            <a:r>
              <a:rPr lang="ru-RU" sz="1100" kern="0" spc="15" dirty="0">
                <a:solidFill>
                  <a:schemeClr val="tx1">
                    <a:lumMod val="75000"/>
                    <a:lumOff val="25000"/>
                  </a:schemeClr>
                </a:solidFill>
                <a:latin typeface="PF Din Text Comp Pro" pitchFamily="2" charset="0"/>
              </a:rPr>
              <a:t> ART.</a:t>
            </a:r>
          </a:p>
          <a:p>
            <a:pPr algn="just">
              <a:spcBef>
                <a:spcPts val="0"/>
              </a:spcBef>
              <a:spcAft>
                <a:spcPts val="600"/>
              </a:spcAft>
            </a:pPr>
            <a:r>
              <a:rPr lang="ru-RU" sz="1100" kern="0" spc="15" dirty="0" err="1">
                <a:solidFill>
                  <a:schemeClr val="tx1">
                    <a:lumMod val="75000"/>
                    <a:lumOff val="25000"/>
                  </a:schemeClr>
                </a:solidFill>
                <a:latin typeface="PF Din Text Comp Pro" pitchFamily="2" charset="0"/>
              </a:rPr>
              <a:t>WALL’хов</a:t>
            </a:r>
            <a:r>
              <a:rPr lang="ru-RU" sz="1100" kern="0" spc="15" dirty="0">
                <a:solidFill>
                  <a:schemeClr val="tx1">
                    <a:lumMod val="75000"/>
                    <a:lumOff val="25000"/>
                  </a:schemeClr>
                </a:solidFill>
                <a:latin typeface="PF Din Text Comp Pro" pitchFamily="2" charset="0"/>
              </a:rPr>
              <a:t> ART – современный формат городской энциклопедии, где источником знаний выступил не бумажный носитель, а поверхности городских зданий. В качестве объектов для изображения были выбраны значимые для истории Волхова люди и события. Одну из идей для настенного изображения предложили сами горожане. </a:t>
            </a:r>
            <a:endParaRPr lang="en-US" sz="1100" kern="0" spc="15" dirty="0">
              <a:solidFill>
                <a:schemeClr val="tx1">
                  <a:lumMod val="75000"/>
                  <a:lumOff val="25000"/>
                </a:schemeClr>
              </a:solidFill>
              <a:latin typeface="PF Din Text Comp Pro" pitchFamily="2" charset="0"/>
            </a:endParaRP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В результате проекта Волхов украсил портрет Генриха Осиповича </a:t>
            </a:r>
            <a:r>
              <a:rPr lang="ru-RU" sz="1100" kern="0" spc="15" dirty="0" err="1">
                <a:solidFill>
                  <a:schemeClr val="tx1">
                    <a:lumMod val="75000"/>
                    <a:lumOff val="25000"/>
                  </a:schemeClr>
                </a:solidFill>
                <a:latin typeface="PF Din Text Comp Pro" pitchFamily="2" charset="0"/>
              </a:rPr>
              <a:t>Графтио</a:t>
            </a:r>
            <a:r>
              <a:rPr lang="ru-RU" sz="1100" kern="0" spc="15" dirty="0">
                <a:solidFill>
                  <a:schemeClr val="tx1">
                    <a:lumMod val="75000"/>
                    <a:lumOff val="25000"/>
                  </a:schemeClr>
                </a:solidFill>
                <a:latin typeface="PF Din Text Comp Pro" pitchFamily="2" charset="0"/>
              </a:rPr>
              <a:t>, изображение его автомобиля «М-11» и граффити, посвященное знаменитым </a:t>
            </a:r>
            <a:r>
              <a:rPr lang="ru-RU" sz="1100" kern="0" spc="15" dirty="0" err="1">
                <a:solidFill>
                  <a:schemeClr val="tx1">
                    <a:lumMod val="75000"/>
                    <a:lumOff val="25000"/>
                  </a:schemeClr>
                </a:solidFill>
                <a:latin typeface="PF Din Text Comp Pro" pitchFamily="2" charset="0"/>
              </a:rPr>
              <a:t>волховским</a:t>
            </a:r>
            <a:r>
              <a:rPr lang="ru-RU" sz="1100" kern="0" spc="15" dirty="0">
                <a:solidFill>
                  <a:schemeClr val="tx1">
                    <a:lumMod val="75000"/>
                    <a:lumOff val="25000"/>
                  </a:schemeClr>
                </a:solidFill>
                <a:latin typeface="PF Din Text Comp Pro" pitchFamily="2" charset="0"/>
              </a:rPr>
              <a:t> порогам. Одним из центральных сюжетов стал знаменитый паровоз ЭУ-708-64, первым доставивший в Ленинград продовольствие с Большой земли после прорыва блокады. Последнее настенное изображение – портрет супруги и музы Генриха Осиповича, Антонины Адамовны – появилось на здании на территории Музея истории города Волхова.</a:t>
            </a: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В марте 2020 года после победы в конкурсе проекта «Культурный код» стало известно, что в Волхове пройдет Фестиваль уличного искусства, в рамках которого будут организованы мастер-классы и творческие встречи с художниками, а горожане и гости смогут посетить музеи под открытым небом.</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22</a:t>
            </a:fld>
            <a:endParaRPr lang="ru-RU" dirty="0"/>
          </a:p>
        </p:txBody>
      </p:sp>
      <p:sp>
        <p:nvSpPr>
          <p:cNvPr id="41" name="Прямоугольник 40"/>
          <p:cNvSpPr/>
          <p:nvPr/>
        </p:nvSpPr>
        <p:spPr>
          <a:xfrm>
            <a:off x="-1" y="-1"/>
            <a:ext cx="882205" cy="395289"/>
          </a:xfrm>
          <a:prstGeom prst="rect">
            <a:avLst/>
          </a:prstGeom>
          <a:solidFill>
            <a:srgbClr val="028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2" name="TextBox 4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УНИКАЛЬНОСТЬ МЕСТА</a:t>
            </a:r>
          </a:p>
        </p:txBody>
      </p:sp>
      <p:sp>
        <p:nvSpPr>
          <p:cNvPr id="43" name="Прямоугольник 4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2.2. </a:t>
            </a:r>
            <a:endParaRPr lang="ru-RU" sz="3000" dirty="0">
              <a:solidFill>
                <a:schemeClr val="bg1"/>
              </a:solidFill>
            </a:endParaRPr>
          </a:p>
        </p:txBody>
      </p:sp>
      <p:sp>
        <p:nvSpPr>
          <p:cNvPr id="52" name="Прямоугольник 51"/>
          <p:cNvSpPr/>
          <p:nvPr/>
        </p:nvSpPr>
        <p:spPr>
          <a:xfrm flipV="1">
            <a:off x="-1" y="612775"/>
            <a:ext cx="3761493" cy="29713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3" name="TextBox 52"/>
          <p:cNvSpPr txBox="1"/>
          <p:nvPr/>
        </p:nvSpPr>
        <p:spPr>
          <a:xfrm>
            <a:off x="355774" y="594234"/>
            <a:ext cx="3520901" cy="323165"/>
          </a:xfrm>
          <a:prstGeom prst="rect">
            <a:avLst/>
          </a:prstGeom>
          <a:noFill/>
        </p:spPr>
        <p:txBody>
          <a:bodyPr wrap="square" rtlCol="0">
            <a:spAutoFit/>
          </a:bodyPr>
          <a:lstStyle/>
          <a:p>
            <a:pPr algn="just">
              <a:spcAft>
                <a:spcPts val="600"/>
              </a:spcAft>
            </a:pPr>
            <a:r>
              <a:rPr lang="ru-RU" sz="1500" kern="0" spc="15" dirty="0">
                <a:solidFill>
                  <a:schemeClr val="bg1"/>
                </a:solidFill>
                <a:latin typeface="PF Din Text Comp Pro" pitchFamily="2" charset="0"/>
              </a:rPr>
              <a:t>КУЛЬТУРНАЯ ИДЕНТИЧНОСТЬ</a:t>
            </a:r>
          </a:p>
        </p:txBody>
      </p:sp>
      <p:pic>
        <p:nvPicPr>
          <p:cNvPr id="1026" name="Picture 2" descr="https://ivbg.ru/wp-content/uploads/2019/10/jYAZdcSZRcc-1024x768.jpg"/>
          <p:cNvPicPr>
            <a:picLocks noChangeAspect="1" noChangeArrowheads="1"/>
          </p:cNvPicPr>
          <p:nvPr/>
        </p:nvPicPr>
        <p:blipFill rotWithShape="1">
          <a:blip r:embed="rId3" cstate="print">
            <a:extLst>
              <a:ext uri="{BEBA8EAE-BF5A-486C-A8C5-ECC9F3942E4B}">
                <a14:imgProps xmlns:a14="http://schemas.microsoft.com/office/drawing/2010/main" xmlns="">
                  <a14:imgLayer r:embed="rId4">
                    <a14:imgEffect>
                      <a14:brightnessContrast bright="20000"/>
                    </a14:imgEffect>
                  </a14:imgLayer>
                </a14:imgProps>
              </a:ext>
              <a:ext uri="{28A0092B-C50C-407E-A947-70E740481C1C}">
                <a14:useLocalDpi xmlns:a14="http://schemas.microsoft.com/office/drawing/2010/main" xmlns="" val="0"/>
              </a:ext>
            </a:extLst>
          </a:blip>
          <a:srcRect l="17757"/>
          <a:stretch/>
        </p:blipFill>
        <p:spPr bwMode="auto">
          <a:xfrm>
            <a:off x="7002884" y="612775"/>
            <a:ext cx="3682312" cy="3358030"/>
          </a:xfrm>
          <a:prstGeom prst="rect">
            <a:avLst/>
          </a:prstGeom>
          <a:noFill/>
          <a:extLst>
            <a:ext uri="{909E8E84-426E-40DD-AFC4-6F175D3DCCD1}">
              <a14:hiddenFill xmlns:a14="http://schemas.microsoft.com/office/drawing/2010/main" xmlns="">
                <a:solidFill>
                  <a:srgbClr val="FFFFFF"/>
                </a:solidFill>
              </a14:hiddenFill>
            </a:ext>
          </a:extLst>
        </p:spPr>
      </p:pic>
      <p:pic>
        <p:nvPicPr>
          <p:cNvPr id="9" name="Рисунок 8"/>
          <p:cNvPicPr>
            <a:picLocks noChangeAspect="1"/>
          </p:cNvPicPr>
          <p:nvPr/>
        </p:nvPicPr>
        <p:blipFill>
          <a:blip r:embed="rId5" cstate="print">
            <a:extLst>
              <a:ext uri="{BEBA8EAE-BF5A-486C-A8C5-ECC9F3942E4B}">
                <a14:imgProps xmlns:a14="http://schemas.microsoft.com/office/drawing/2010/main" xmlns="">
                  <a14:imgLayer r:embed="rId6">
                    <a14:imgEffect>
                      <a14:brightnessContrast bright="20000"/>
                    </a14:imgEffect>
                  </a14:imgLayer>
                </a14:imgProps>
              </a:ext>
            </a:extLst>
          </a:blip>
          <a:stretch>
            <a:fillRect/>
          </a:stretch>
        </p:blipFill>
        <p:spPr>
          <a:xfrm>
            <a:off x="6099730" y="4042580"/>
            <a:ext cx="4593670" cy="3054102"/>
          </a:xfrm>
          <a:prstGeom prst="rect">
            <a:avLst/>
          </a:prstGeom>
        </p:spPr>
      </p:pic>
      <p:pic>
        <p:nvPicPr>
          <p:cNvPr id="10" name="Рисунок 9"/>
          <p:cNvPicPr>
            <a:picLocks noChangeAspect="1"/>
          </p:cNvPicPr>
          <p:nvPr/>
        </p:nvPicPr>
        <p:blipFill rotWithShape="1">
          <a:blip r:embed="rId7" cstate="print">
            <a:extLst>
              <a:ext uri="{28A0092B-C50C-407E-A947-70E740481C1C}">
                <a14:useLocalDpi xmlns:a14="http://schemas.microsoft.com/office/drawing/2010/main" xmlns="" val="0"/>
              </a:ext>
            </a:extLst>
          </a:blip>
          <a:srcRect l="28422" t="23749" r="26363" b="27145"/>
          <a:stretch/>
        </p:blipFill>
        <p:spPr>
          <a:xfrm>
            <a:off x="3906839" y="4042580"/>
            <a:ext cx="2109913" cy="3054102"/>
          </a:xfrm>
          <a:prstGeom prst="rect">
            <a:avLst/>
          </a:prstGeom>
        </p:spPr>
      </p:pic>
      <p:pic>
        <p:nvPicPr>
          <p:cNvPr id="11" name="Рисунок 10"/>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a:off x="3902719" y="612775"/>
            <a:ext cx="3006564" cy="3358030"/>
          </a:xfrm>
          <a:prstGeom prst="rect">
            <a:avLst/>
          </a:prstGeom>
        </p:spPr>
      </p:pic>
      <p:sp>
        <p:nvSpPr>
          <p:cNvPr id="13" name="Прямоугольник 12"/>
          <p:cNvSpPr/>
          <p:nvPr/>
        </p:nvSpPr>
        <p:spPr>
          <a:xfrm>
            <a:off x="355774" y="6950841"/>
            <a:ext cx="3342104" cy="213547"/>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a:t>
            </a:r>
            <a:r>
              <a:rPr lang="en-US" sz="800" i="1" dirty="0">
                <a:solidFill>
                  <a:schemeClr val="bg1">
                    <a:lumMod val="65000"/>
                  </a:schemeClr>
                </a:solidFill>
                <a:latin typeface="PF Din Text Comp Pro" panose="02000506020000020004" pitchFamily="2" charset="0"/>
              </a:rPr>
              <a:t> https://culture.lenobl.ru/ru/news/22806/</a:t>
            </a:r>
          </a:p>
        </p:txBody>
      </p:sp>
    </p:spTree>
    <p:extLst>
      <p:ext uri="{BB962C8B-B14F-4D97-AF65-F5344CB8AC3E}">
        <p14:creationId xmlns:p14="http://schemas.microsoft.com/office/powerpoint/2010/main" xmlns="" val="14647881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912953"/>
            <a:ext cx="3520901" cy="2339102"/>
          </a:xfrm>
          <a:prstGeom prst="rect">
            <a:avLst/>
          </a:prstGeom>
          <a:noFill/>
        </p:spPr>
        <p:txBody>
          <a:bodyPr wrap="square" rtlCol="0">
            <a:spAutoFit/>
          </a:bodyPr>
          <a:lstStyle/>
          <a:p>
            <a:pPr algn="just">
              <a:spcAft>
                <a:spcPts val="600"/>
              </a:spcAft>
            </a:pPr>
            <a:r>
              <a:rPr lang="ru-RU" sz="1500" b="1" kern="0" spc="15" dirty="0">
                <a:solidFill>
                  <a:schemeClr val="tx1">
                    <a:lumMod val="75000"/>
                    <a:lumOff val="25000"/>
                  </a:schemeClr>
                </a:solidFill>
                <a:latin typeface="PF Din Text Comp Pro" pitchFamily="2" charset="0"/>
              </a:rPr>
              <a:t>Естественные науки</a:t>
            </a:r>
          </a:p>
          <a:p>
            <a:pPr algn="just">
              <a:spcAft>
                <a:spcPts val="600"/>
              </a:spcAft>
            </a:pPr>
            <a:r>
              <a:rPr lang="ru-RU" sz="1100" kern="0" spc="15" dirty="0">
                <a:solidFill>
                  <a:schemeClr val="tx1">
                    <a:lumMod val="75000"/>
                    <a:lumOff val="25000"/>
                  </a:schemeClr>
                </a:solidFill>
                <a:latin typeface="PF Din Text Comp Pro" pitchFamily="2" charset="0"/>
              </a:rPr>
              <a:t>В непосредственной близости с территорией завода расположен музейно-выставочный центр "ФосАгро-</a:t>
            </a:r>
            <a:r>
              <a:rPr lang="ru-RU" sz="1100" kern="0" spc="15" dirty="0" err="1">
                <a:solidFill>
                  <a:schemeClr val="tx1">
                    <a:lumMod val="75000"/>
                    <a:lumOff val="25000"/>
                  </a:schemeClr>
                </a:solidFill>
                <a:latin typeface="PF Din Text Comp Pro" pitchFamily="2" charset="0"/>
              </a:rPr>
              <a:t>Метахим</a:t>
            </a:r>
            <a:r>
              <a:rPr lang="ru-RU" sz="1100" kern="0" spc="15" dirty="0">
                <a:solidFill>
                  <a:schemeClr val="tx1">
                    <a:lumMod val="75000"/>
                    <a:lumOff val="25000"/>
                  </a:schemeClr>
                </a:solidFill>
                <a:latin typeface="PF Din Text Comp Pro" pitchFamily="2" charset="0"/>
              </a:rPr>
              <a:t>". Экспозиции музея оснащены мультимедийным оборудованием и </a:t>
            </a:r>
            <a:r>
              <a:rPr lang="ru-RU" sz="1100" kern="0" spc="15" dirty="0" err="1">
                <a:solidFill>
                  <a:schemeClr val="tx1">
                    <a:lumMod val="75000"/>
                    <a:lumOff val="25000"/>
                  </a:schemeClr>
                </a:solidFill>
                <a:latin typeface="PF Din Text Comp Pro" pitchFamily="2" charset="0"/>
              </a:rPr>
              <a:t>интерактивами</a:t>
            </a:r>
            <a:r>
              <a:rPr lang="ru-RU" sz="1100" kern="0" spc="15" dirty="0">
                <a:solidFill>
                  <a:schemeClr val="tx1">
                    <a:lumMod val="75000"/>
                    <a:lumOff val="25000"/>
                  </a:schemeClr>
                </a:solidFill>
                <a:latin typeface="PF Din Text Comp Pro" pitchFamily="2" charset="0"/>
              </a:rPr>
              <a:t>, рассказывающими об особенностях производства. Также можно посетить бывшую 28-метровую водонапорную башню, которая функционирует как интерактивно-познавательный центр "Пятнадцатый элемент".</a:t>
            </a:r>
          </a:p>
          <a:p>
            <a:pPr algn="just">
              <a:spcAft>
                <a:spcPts val="600"/>
              </a:spcAft>
            </a:pPr>
            <a:r>
              <a:rPr lang="ru-RU" sz="1100" kern="0" spc="15" dirty="0">
                <a:solidFill>
                  <a:schemeClr val="tx1">
                    <a:lumMod val="75000"/>
                    <a:lumOff val="25000"/>
                  </a:schemeClr>
                </a:solidFill>
                <a:latin typeface="PF Din Text Comp Pro" pitchFamily="2" charset="0"/>
              </a:rPr>
              <a:t>В МВЦ также проходит образовательная программа «Лаборатория удивительных наук», главной целью которой является стремление вызвать у ребят интерес к химии, экологии и вовлечь в исследовательскую работу.</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23</a:t>
            </a:fld>
            <a:endParaRPr lang="ru-RU" dirty="0"/>
          </a:p>
        </p:txBody>
      </p:sp>
      <p:sp>
        <p:nvSpPr>
          <p:cNvPr id="41" name="Прямоугольник 40"/>
          <p:cNvSpPr/>
          <p:nvPr/>
        </p:nvSpPr>
        <p:spPr>
          <a:xfrm>
            <a:off x="-1" y="-1"/>
            <a:ext cx="882205" cy="395289"/>
          </a:xfrm>
          <a:prstGeom prst="rect">
            <a:avLst/>
          </a:prstGeom>
          <a:solidFill>
            <a:srgbClr val="028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2" name="TextBox 4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УНИКАЛЬНОСТЬ МЕСТА</a:t>
            </a:r>
          </a:p>
        </p:txBody>
      </p:sp>
      <p:sp>
        <p:nvSpPr>
          <p:cNvPr id="43" name="Прямоугольник 4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2.2. </a:t>
            </a:r>
            <a:endParaRPr lang="ru-RU" sz="3000" dirty="0">
              <a:solidFill>
                <a:schemeClr val="bg1"/>
              </a:solidFill>
            </a:endParaRPr>
          </a:p>
        </p:txBody>
      </p:sp>
      <p:sp>
        <p:nvSpPr>
          <p:cNvPr id="52" name="Прямоугольник 51"/>
          <p:cNvSpPr/>
          <p:nvPr/>
        </p:nvSpPr>
        <p:spPr>
          <a:xfrm flipV="1">
            <a:off x="-1" y="612775"/>
            <a:ext cx="3761493" cy="29713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3" name="TextBox 52"/>
          <p:cNvSpPr txBox="1"/>
          <p:nvPr/>
        </p:nvSpPr>
        <p:spPr>
          <a:xfrm>
            <a:off x="355774" y="594234"/>
            <a:ext cx="3520901" cy="323165"/>
          </a:xfrm>
          <a:prstGeom prst="rect">
            <a:avLst/>
          </a:prstGeom>
          <a:noFill/>
        </p:spPr>
        <p:txBody>
          <a:bodyPr wrap="square" rtlCol="0">
            <a:spAutoFit/>
          </a:bodyPr>
          <a:lstStyle/>
          <a:p>
            <a:pPr algn="just">
              <a:spcAft>
                <a:spcPts val="600"/>
              </a:spcAft>
            </a:pPr>
            <a:r>
              <a:rPr lang="ru-RU" sz="1500" kern="0" spc="15" dirty="0">
                <a:solidFill>
                  <a:schemeClr val="bg1"/>
                </a:solidFill>
                <a:latin typeface="PF Din Text Comp Pro" pitchFamily="2" charset="0"/>
              </a:rPr>
              <a:t>КУЛЬТУРНАЯ ИДЕНТИЧНОСТЬ</a:t>
            </a:r>
          </a:p>
        </p:txBody>
      </p:sp>
      <p:pic>
        <p:nvPicPr>
          <p:cNvPr id="4" name="Рисунок 3"/>
          <p:cNvPicPr>
            <a:picLocks noChangeAspect="1"/>
          </p:cNvPicPr>
          <p:nvPr/>
        </p:nvPicPr>
        <p:blipFill rotWithShape="1">
          <a:blip r:embed="rId3" cstate="print">
            <a:extLst>
              <a:ext uri="{BEBA8EAE-BF5A-486C-A8C5-ECC9F3942E4B}">
                <a14:imgProps xmlns:a14="http://schemas.microsoft.com/office/drawing/2010/main" xmlns="">
                  <a14:imgLayer r:embed="rId4">
                    <a14:imgEffect>
                      <a14:brightnessContrast bright="20000"/>
                    </a14:imgEffect>
                  </a14:imgLayer>
                </a14:imgProps>
              </a:ext>
              <a:ext uri="{28A0092B-C50C-407E-A947-70E740481C1C}">
                <a14:useLocalDpi xmlns:a14="http://schemas.microsoft.com/office/drawing/2010/main" xmlns="" val="0"/>
              </a:ext>
            </a:extLst>
          </a:blip>
          <a:srcRect l="14751"/>
          <a:stretch/>
        </p:blipFill>
        <p:spPr>
          <a:xfrm>
            <a:off x="6354812" y="3777935"/>
            <a:ext cx="4338588" cy="3314271"/>
          </a:xfrm>
          <a:prstGeom prst="rect">
            <a:avLst/>
          </a:prstGeom>
        </p:spPr>
      </p:pic>
      <p:pic>
        <p:nvPicPr>
          <p:cNvPr id="6" name="Рисунок 5"/>
          <p:cNvPicPr>
            <a:picLocks noChangeAspect="1"/>
          </p:cNvPicPr>
          <p:nvPr/>
        </p:nvPicPr>
        <p:blipFill rotWithShape="1">
          <a:blip r:embed="rId5" cstate="print">
            <a:extLst>
              <a:ext uri="{28A0092B-C50C-407E-A947-70E740481C1C}">
                <a14:useLocalDpi xmlns:a14="http://schemas.microsoft.com/office/drawing/2010/main" xmlns="" val="0"/>
              </a:ext>
            </a:extLst>
          </a:blip>
          <a:srcRect l="35775"/>
          <a:stretch/>
        </p:blipFill>
        <p:spPr>
          <a:xfrm>
            <a:off x="3906540" y="612775"/>
            <a:ext cx="2973319" cy="3086938"/>
          </a:xfrm>
          <a:prstGeom prst="rect">
            <a:avLst/>
          </a:prstGeom>
        </p:spPr>
      </p:pic>
      <p:pic>
        <p:nvPicPr>
          <p:cNvPr id="7" name="Рисунок 6"/>
          <p:cNvPicPr>
            <a:picLocks noChangeAspect="1"/>
          </p:cNvPicPr>
          <p:nvPr/>
        </p:nvPicPr>
        <p:blipFill rotWithShape="1">
          <a:blip r:embed="rId6" cstate="print">
            <a:extLst>
              <a:ext uri="{28A0092B-C50C-407E-A947-70E740481C1C}">
                <a14:useLocalDpi xmlns:a14="http://schemas.microsoft.com/office/drawing/2010/main" xmlns="" val="0"/>
              </a:ext>
            </a:extLst>
          </a:blip>
          <a:srcRect l="5253" t="3671" r="7895" b="5530"/>
          <a:stretch/>
        </p:blipFill>
        <p:spPr>
          <a:xfrm>
            <a:off x="3891722" y="3779838"/>
            <a:ext cx="2376264" cy="3312368"/>
          </a:xfrm>
          <a:prstGeom prst="rect">
            <a:avLst/>
          </a:prstGeom>
        </p:spPr>
      </p:pic>
      <p:pic>
        <p:nvPicPr>
          <p:cNvPr id="8" name="Рисунок 7"/>
          <p:cNvPicPr>
            <a:picLocks noChangeAspect="1"/>
          </p:cNvPicPr>
          <p:nvPr/>
        </p:nvPicPr>
        <p:blipFill rotWithShape="1">
          <a:blip r:embed="rId7" cstate="print">
            <a:extLst>
              <a:ext uri="{BEBA8EAE-BF5A-486C-A8C5-ECC9F3942E4B}">
                <a14:imgProps xmlns:a14="http://schemas.microsoft.com/office/drawing/2010/main" xmlns="">
                  <a14:imgLayer r:embed="rId8">
                    <a14:imgEffect>
                      <a14:brightnessContrast bright="20000"/>
                    </a14:imgEffect>
                  </a14:imgLayer>
                </a14:imgProps>
              </a:ext>
              <a:ext uri="{28A0092B-C50C-407E-A947-70E740481C1C}">
                <a14:useLocalDpi xmlns:a14="http://schemas.microsoft.com/office/drawing/2010/main" xmlns="" val="0"/>
              </a:ext>
            </a:extLst>
          </a:blip>
          <a:srcRect r="19735"/>
          <a:stretch/>
        </p:blipFill>
        <p:spPr>
          <a:xfrm>
            <a:off x="6961721" y="612613"/>
            <a:ext cx="3731679" cy="3100082"/>
          </a:xfrm>
          <a:prstGeom prst="rect">
            <a:avLst/>
          </a:prstGeom>
        </p:spPr>
      </p:pic>
      <p:sp>
        <p:nvSpPr>
          <p:cNvPr id="13" name="Прямоугольник 12"/>
          <p:cNvSpPr/>
          <p:nvPr/>
        </p:nvSpPr>
        <p:spPr>
          <a:xfrm>
            <a:off x="355774" y="6950841"/>
            <a:ext cx="3342104" cy="213547"/>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a:t>
            </a:r>
            <a:r>
              <a:rPr lang="en-US" sz="800" i="1" dirty="0">
                <a:solidFill>
                  <a:schemeClr val="bg1">
                    <a:lumMod val="65000"/>
                  </a:schemeClr>
                </a:solidFill>
                <a:latin typeface="PF Din Text Comp Pro" panose="02000506020000020004" pitchFamily="2" charset="0"/>
              </a:rPr>
              <a:t> https://pro-volhov.ru/news?id=6269</a:t>
            </a:r>
          </a:p>
        </p:txBody>
      </p:sp>
    </p:spTree>
    <p:extLst>
      <p:ext uri="{BB962C8B-B14F-4D97-AF65-F5344CB8AC3E}">
        <p14:creationId xmlns:p14="http://schemas.microsoft.com/office/powerpoint/2010/main" xmlns="" val="23039258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912959" y="7559"/>
            <a:ext cx="6780441" cy="7157620"/>
          </a:xfrm>
          <a:prstGeom prst="rect">
            <a:avLst/>
          </a:prstGeom>
        </p:spPr>
      </p:pic>
      <p:sp>
        <p:nvSpPr>
          <p:cNvPr id="30" name="Прямоугольник 29"/>
          <p:cNvSpPr/>
          <p:nvPr/>
        </p:nvSpPr>
        <p:spPr>
          <a:xfrm>
            <a:off x="-1" y="-1"/>
            <a:ext cx="882205" cy="395289"/>
          </a:xfrm>
          <a:prstGeom prst="rect">
            <a:avLst/>
          </a:prstGeom>
          <a:solidFill>
            <a:srgbClr val="028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3520901" cy="5647700"/>
          </a:xfrm>
          <a:prstGeom prst="rect">
            <a:avLst/>
          </a:prstGeom>
          <a:noFill/>
        </p:spPr>
        <p:txBody>
          <a:bodyPr wrap="square" rtlCol="0">
            <a:spAutoFit/>
          </a:bodyPr>
          <a:lstStyle/>
          <a:p>
            <a:pPr algn="just">
              <a:spcAft>
                <a:spcPts val="600"/>
              </a:spcAft>
            </a:pPr>
            <a:r>
              <a:rPr lang="ru-RU" sz="1100" kern="0" spc="15" dirty="0">
                <a:solidFill>
                  <a:schemeClr val="tx1">
                    <a:lumMod val="75000"/>
                    <a:lumOff val="25000"/>
                  </a:schemeClr>
                </a:solidFill>
                <a:latin typeface="PF Din Text Comp Pro" pitchFamily="2" charset="0"/>
              </a:rPr>
              <a:t>Планировочная структура отражает пространственное распределение основных частей города. Город Волхов обладает рассредоточенной структурой, которая предполагает наличие нескольких городских планировочных образований, разнесенных по территории и связанных между собой транспортными артериями. </a:t>
            </a:r>
          </a:p>
          <a:p>
            <a:pPr algn="just">
              <a:spcAft>
                <a:spcPts val="600"/>
              </a:spcAft>
            </a:pPr>
            <a:r>
              <a:rPr lang="ru-RU" sz="1100" kern="0" spc="15" dirty="0">
                <a:solidFill>
                  <a:schemeClr val="tx1">
                    <a:lumMod val="75000"/>
                    <a:lumOff val="25000"/>
                  </a:schemeClr>
                </a:solidFill>
                <a:latin typeface="PF Din Text Comp Pro" pitchFamily="2" charset="0"/>
              </a:rPr>
              <a:t>Для данной территории рассредоточенный тип обуславливается историческим контекстом: уже в 9 столетии на месте нынешнего Волхова располагались небольшие поселения, однако в начале XX века строительство </a:t>
            </a:r>
            <a:r>
              <a:rPr lang="ru-RU" sz="1100" kern="0" spc="15" dirty="0" err="1">
                <a:solidFill>
                  <a:schemeClr val="tx1">
                    <a:lumMod val="75000"/>
                    <a:lumOff val="25000"/>
                  </a:schemeClr>
                </a:solidFill>
                <a:latin typeface="PF Din Text Comp Pro" pitchFamily="2" charset="0"/>
              </a:rPr>
              <a:t>Волховской</a:t>
            </a:r>
            <a:r>
              <a:rPr lang="ru-RU" sz="1100" kern="0" spc="15" dirty="0">
                <a:solidFill>
                  <a:schemeClr val="tx1">
                    <a:lumMod val="75000"/>
                    <a:lumOff val="25000"/>
                  </a:schemeClr>
                </a:solidFill>
                <a:latin typeface="PF Din Text Comp Pro" pitchFamily="2" charset="0"/>
              </a:rPr>
              <a:t> ГЭС и алюминиевого завода способствовало сначала появлению новых рабочих поселков, а позднее объединению их с близлежащими деревнями в город Волхов. </a:t>
            </a:r>
          </a:p>
          <a:p>
            <a:pPr algn="just">
              <a:spcAft>
                <a:spcPts val="600"/>
              </a:spcAft>
            </a:pPr>
            <a:r>
              <a:rPr lang="ru-RU" sz="1100" kern="0" spc="15" dirty="0">
                <a:solidFill>
                  <a:schemeClr val="tx1">
                    <a:lumMod val="75000"/>
                    <a:lumOff val="25000"/>
                  </a:schemeClr>
                </a:solidFill>
                <a:latin typeface="PF Din Text Comp Pro" pitchFamily="2" charset="0"/>
              </a:rPr>
              <a:t>Планировочный каркас города представляет собой прямоугольную сеть улиц вытянутую вдоль двух осей: природной оси - реки Волхов, и транспортной оси - ветки железнодорожного сообщения Санкт-Петербург - Мурманск.</a:t>
            </a:r>
          </a:p>
          <a:p>
            <a:pPr algn="just">
              <a:spcAft>
                <a:spcPts val="600"/>
              </a:spcAft>
            </a:pPr>
            <a:r>
              <a:rPr lang="ru-RU" sz="1100" kern="0" spc="15" dirty="0">
                <a:solidFill>
                  <a:schemeClr val="tx1">
                    <a:lumMod val="75000"/>
                    <a:lumOff val="25000"/>
                  </a:schemeClr>
                </a:solidFill>
                <a:latin typeface="PF Din Text Comp Pro" pitchFamily="2" charset="0"/>
              </a:rPr>
              <a:t>Иными планировочными осями города являются два параллельных и одно перпендикулярное реке Волхов направления (улицы Некрасова, Юрия Гагарина, проспект Державина, Мурманское шоссе, Кировский проспект, улица Молодежная, Транспортная, </a:t>
            </a:r>
            <a:r>
              <a:rPr lang="ru-RU" sz="1100" kern="0" spc="15" dirty="0" err="1">
                <a:solidFill>
                  <a:schemeClr val="tx1">
                    <a:lumMod val="75000"/>
                    <a:lumOff val="25000"/>
                  </a:schemeClr>
                </a:solidFill>
                <a:latin typeface="PF Din Text Comp Pro" pitchFamily="2" charset="0"/>
              </a:rPr>
              <a:t>Киришское</a:t>
            </a:r>
            <a:r>
              <a:rPr lang="ru-RU" sz="1100" kern="0" spc="15" dirty="0">
                <a:solidFill>
                  <a:schemeClr val="tx1">
                    <a:lumMod val="75000"/>
                    <a:lumOff val="25000"/>
                  </a:schemeClr>
                </a:solidFill>
                <a:latin typeface="PF Din Text Comp Pro" pitchFamily="2" charset="0"/>
              </a:rPr>
              <a:t> шоссе, Октябрьская набережная и </a:t>
            </a:r>
            <a:r>
              <a:rPr lang="ru-RU" sz="1100" kern="0" spc="15" dirty="0" err="1">
                <a:solidFill>
                  <a:schemeClr val="tx1">
                    <a:lumMod val="75000"/>
                    <a:lumOff val="25000"/>
                  </a:schemeClr>
                </a:solidFill>
                <a:latin typeface="PF Din Text Comp Pro" pitchFamily="2" charset="0"/>
              </a:rPr>
              <a:t>Волховский</a:t>
            </a:r>
            <a:r>
              <a:rPr lang="ru-RU" sz="1100" kern="0" spc="15" dirty="0">
                <a:solidFill>
                  <a:schemeClr val="tx1">
                    <a:lumMod val="75000"/>
                    <a:lumOff val="25000"/>
                  </a:schemeClr>
                </a:solidFill>
                <a:latin typeface="PF Din Text Comp Pro" pitchFamily="2" charset="0"/>
              </a:rPr>
              <a:t> проспект). Именно эти направления ведут на Санкт-Петербург, Кириши, Чудово, Новую и Старую Ладогу.</a:t>
            </a:r>
          </a:p>
          <a:p>
            <a:pPr algn="just">
              <a:spcAft>
                <a:spcPts val="600"/>
              </a:spcAft>
            </a:pPr>
            <a:r>
              <a:rPr lang="ru-RU" sz="1100" kern="0" spc="15" dirty="0">
                <a:solidFill>
                  <a:schemeClr val="tx1">
                    <a:lumMod val="75000"/>
                    <a:lumOff val="25000"/>
                  </a:schemeClr>
                </a:solidFill>
                <a:latin typeface="PF Din Text Comp Pro" pitchFamily="2" charset="0"/>
              </a:rPr>
              <a:t>Так, река делит город на две части: западную и восточную, а железная дорога обуславливает деление этих частей на четыре крупных панировочных района. Каждый район включает в себя зону жилой застройки и промышленную зону. Зона жилой застройки преимущественно расположена в северо-западном и юго-восточном районах города. При этом жилая зона на юго-востоке вытянута вдоль реки Волхов и занимает значительную часть восточного берега, а жилая зона в северо-западной половине вытянута вдоль железной дороги и не имеет прямого выхода к реке.</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ПЛАНИРОВОЧНАЯ СТРУКТУРА ГОРОДА</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2.3.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24</a:t>
            </a:fld>
            <a:endParaRPr lang="ru-RU" dirty="0"/>
          </a:p>
        </p:txBody>
      </p:sp>
      <p:sp>
        <p:nvSpPr>
          <p:cNvPr id="9" name="TextBox 8"/>
          <p:cNvSpPr txBox="1"/>
          <p:nvPr/>
        </p:nvSpPr>
        <p:spPr>
          <a:xfrm rot="4538991">
            <a:off x="7126549" y="4287653"/>
            <a:ext cx="1512764" cy="338546"/>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ru-RU" altLang="ru-RU" sz="1600" i="1" kern="1200" dirty="0">
                <a:solidFill>
                  <a:schemeClr val="bg1">
                    <a:lumMod val="85000"/>
                  </a:schemeClr>
                </a:solidFill>
                <a:latin typeface="PF Din Text Comp Pro" pitchFamily="2" charset="0"/>
                <a:cs typeface="Arial" charset="0"/>
              </a:rPr>
              <a:t>р. Волхов</a:t>
            </a:r>
          </a:p>
        </p:txBody>
      </p:sp>
      <p:sp>
        <p:nvSpPr>
          <p:cNvPr id="10" name="TextBox 9"/>
          <p:cNvSpPr txBox="1"/>
          <p:nvPr/>
        </p:nvSpPr>
        <p:spPr>
          <a:xfrm>
            <a:off x="3817184" y="1335256"/>
            <a:ext cx="1512168" cy="246213"/>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1000" kern="1200" dirty="0">
                <a:solidFill>
                  <a:schemeClr val="bg1">
                    <a:lumMod val="50000"/>
                  </a:schemeClr>
                </a:solidFill>
                <a:latin typeface="PF Din Text Comp Pro" pitchFamily="2" charset="0"/>
                <a:cs typeface="Arial" charset="0"/>
              </a:rPr>
              <a:t>Санкт-Петербург</a:t>
            </a:r>
          </a:p>
        </p:txBody>
      </p:sp>
      <p:sp>
        <p:nvSpPr>
          <p:cNvPr id="12" name="TextBox 11"/>
          <p:cNvSpPr txBox="1"/>
          <p:nvPr/>
        </p:nvSpPr>
        <p:spPr>
          <a:xfrm>
            <a:off x="10027221" y="3283967"/>
            <a:ext cx="666180" cy="400101"/>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1000" kern="1200" dirty="0">
                <a:solidFill>
                  <a:schemeClr val="bg1">
                    <a:lumMod val="50000"/>
                  </a:schemeClr>
                </a:solidFill>
                <a:latin typeface="PF Din Text Comp Pro" pitchFamily="2" charset="0"/>
                <a:cs typeface="Arial" charset="0"/>
              </a:rPr>
              <a:t>Тихвин</a:t>
            </a:r>
          </a:p>
          <a:p>
            <a:r>
              <a:rPr lang="ru-RU" altLang="ru-RU" sz="1000" kern="1200" dirty="0">
                <a:solidFill>
                  <a:schemeClr val="bg1">
                    <a:lumMod val="50000"/>
                  </a:schemeClr>
                </a:solidFill>
                <a:latin typeface="PF Din Text Comp Pro" pitchFamily="2" charset="0"/>
                <a:cs typeface="Arial" charset="0"/>
              </a:rPr>
              <a:t>Вологда</a:t>
            </a:r>
          </a:p>
        </p:txBody>
      </p:sp>
      <p:sp>
        <p:nvSpPr>
          <p:cNvPr id="14" name="TextBox 13"/>
          <p:cNvSpPr txBox="1"/>
          <p:nvPr/>
        </p:nvSpPr>
        <p:spPr>
          <a:xfrm>
            <a:off x="9013770" y="6888341"/>
            <a:ext cx="756084" cy="246213"/>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1000" kern="1200" dirty="0">
                <a:solidFill>
                  <a:schemeClr val="bg1">
                    <a:lumMod val="50000"/>
                  </a:schemeClr>
                </a:solidFill>
                <a:latin typeface="PF Din Text Comp Pro" pitchFamily="2" charset="0"/>
                <a:cs typeface="Arial" charset="0"/>
              </a:rPr>
              <a:t>Кириши</a:t>
            </a:r>
          </a:p>
        </p:txBody>
      </p:sp>
      <p:sp>
        <p:nvSpPr>
          <p:cNvPr id="15" name="TextBox 14"/>
          <p:cNvSpPr txBox="1"/>
          <p:nvPr/>
        </p:nvSpPr>
        <p:spPr>
          <a:xfrm>
            <a:off x="6696794" y="68212"/>
            <a:ext cx="1512168" cy="400101"/>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1000" kern="1200" dirty="0">
                <a:solidFill>
                  <a:schemeClr val="bg1">
                    <a:lumMod val="50000"/>
                  </a:schemeClr>
                </a:solidFill>
                <a:latin typeface="PF Din Text Comp Pro" pitchFamily="2" charset="0"/>
                <a:cs typeface="Arial" charset="0"/>
              </a:rPr>
              <a:t>Новая Ладога</a:t>
            </a:r>
          </a:p>
          <a:p>
            <a:r>
              <a:rPr lang="ru-RU" altLang="ru-RU" sz="1000" kern="1200" dirty="0">
                <a:solidFill>
                  <a:schemeClr val="bg1">
                    <a:lumMod val="50000"/>
                  </a:schemeClr>
                </a:solidFill>
                <a:latin typeface="PF Din Text Comp Pro" pitchFamily="2" charset="0"/>
                <a:cs typeface="Arial" charset="0"/>
              </a:rPr>
              <a:t>Старая Ладога</a:t>
            </a:r>
          </a:p>
        </p:txBody>
      </p:sp>
      <p:sp>
        <p:nvSpPr>
          <p:cNvPr id="16" name="TextBox 15"/>
          <p:cNvSpPr txBox="1"/>
          <p:nvPr/>
        </p:nvSpPr>
        <p:spPr>
          <a:xfrm>
            <a:off x="9769854" y="72627"/>
            <a:ext cx="1026221" cy="400101"/>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1000" kern="1200" dirty="0">
                <a:solidFill>
                  <a:schemeClr val="bg1">
                    <a:lumMod val="50000"/>
                  </a:schemeClr>
                </a:solidFill>
                <a:latin typeface="PF Din Text Comp Pro" pitchFamily="2" charset="0"/>
                <a:cs typeface="Arial" charset="0"/>
              </a:rPr>
              <a:t>Петрозаводск</a:t>
            </a:r>
          </a:p>
          <a:p>
            <a:r>
              <a:rPr lang="ru-RU" altLang="ru-RU" sz="1000" kern="1200" dirty="0">
                <a:solidFill>
                  <a:schemeClr val="bg1">
                    <a:lumMod val="50000"/>
                  </a:schemeClr>
                </a:solidFill>
                <a:latin typeface="PF Din Text Comp Pro" pitchFamily="2" charset="0"/>
                <a:cs typeface="Arial" charset="0"/>
              </a:rPr>
              <a:t>Мурманск</a:t>
            </a:r>
          </a:p>
        </p:txBody>
      </p:sp>
      <p:sp>
        <p:nvSpPr>
          <p:cNvPr id="17" name="TextBox 16"/>
          <p:cNvSpPr txBox="1"/>
          <p:nvPr/>
        </p:nvSpPr>
        <p:spPr>
          <a:xfrm>
            <a:off x="7348712" y="6888341"/>
            <a:ext cx="756084" cy="246213"/>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1000" kern="1200" dirty="0">
                <a:solidFill>
                  <a:schemeClr val="bg1">
                    <a:lumMod val="50000"/>
                  </a:schemeClr>
                </a:solidFill>
                <a:latin typeface="PF Din Text Comp Pro" pitchFamily="2" charset="0"/>
                <a:cs typeface="Arial" charset="0"/>
              </a:rPr>
              <a:t>Кириши</a:t>
            </a:r>
          </a:p>
        </p:txBody>
      </p:sp>
      <p:sp>
        <p:nvSpPr>
          <p:cNvPr id="18" name="TextBox 17"/>
          <p:cNvSpPr txBox="1"/>
          <p:nvPr/>
        </p:nvSpPr>
        <p:spPr>
          <a:xfrm>
            <a:off x="6177791" y="6734453"/>
            <a:ext cx="756084" cy="400101"/>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1000" kern="1200" dirty="0">
                <a:solidFill>
                  <a:schemeClr val="bg1">
                    <a:lumMod val="50000"/>
                  </a:schemeClr>
                </a:solidFill>
                <a:latin typeface="PF Din Text Comp Pro" pitchFamily="2" charset="0"/>
                <a:cs typeface="Arial" charset="0"/>
              </a:rPr>
              <a:t>Новгород</a:t>
            </a:r>
          </a:p>
          <a:p>
            <a:r>
              <a:rPr lang="ru-RU" altLang="ru-RU" sz="1000" kern="1200" dirty="0">
                <a:solidFill>
                  <a:schemeClr val="bg1">
                    <a:lumMod val="50000"/>
                  </a:schemeClr>
                </a:solidFill>
                <a:latin typeface="PF Din Text Comp Pro" pitchFamily="2" charset="0"/>
                <a:cs typeface="Arial" charset="0"/>
              </a:rPr>
              <a:t>Москва</a:t>
            </a:r>
          </a:p>
        </p:txBody>
      </p:sp>
      <p:sp>
        <p:nvSpPr>
          <p:cNvPr id="19" name="TextBox 18"/>
          <p:cNvSpPr txBox="1"/>
          <p:nvPr/>
        </p:nvSpPr>
        <p:spPr>
          <a:xfrm>
            <a:off x="3817184" y="3340156"/>
            <a:ext cx="1512168" cy="246213"/>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1000" kern="1200" dirty="0">
                <a:solidFill>
                  <a:schemeClr val="bg1">
                    <a:lumMod val="50000"/>
                  </a:schemeClr>
                </a:solidFill>
                <a:latin typeface="PF Din Text Comp Pro" pitchFamily="2" charset="0"/>
                <a:cs typeface="Arial" charset="0"/>
              </a:rPr>
              <a:t>Санкт-Петербург</a:t>
            </a:r>
          </a:p>
        </p:txBody>
      </p:sp>
    </p:spTree>
    <p:extLst>
      <p:ext uri="{BB962C8B-B14F-4D97-AF65-F5344CB8AC3E}">
        <p14:creationId xmlns:p14="http://schemas.microsoft.com/office/powerpoint/2010/main" xmlns="" val="30634772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913632" y="0"/>
            <a:ext cx="6790408" cy="7167343"/>
          </a:xfrm>
          <a:prstGeom prst="rect">
            <a:avLst/>
          </a:prstGeom>
        </p:spPr>
      </p:pic>
      <p:sp>
        <p:nvSpPr>
          <p:cNvPr id="2" name="Прямоугольник 1"/>
          <p:cNvSpPr/>
          <p:nvPr/>
        </p:nvSpPr>
        <p:spPr>
          <a:xfrm>
            <a:off x="3916815" y="4655451"/>
            <a:ext cx="2654021" cy="2368891"/>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Прямоугольник 5"/>
          <p:cNvSpPr/>
          <p:nvPr/>
        </p:nvSpPr>
        <p:spPr>
          <a:xfrm>
            <a:off x="882204" y="0"/>
            <a:ext cx="3528392" cy="395288"/>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0" name="Прямоугольник 29"/>
          <p:cNvSpPr/>
          <p:nvPr/>
        </p:nvSpPr>
        <p:spPr>
          <a:xfrm>
            <a:off x="-1" y="-1"/>
            <a:ext cx="882205" cy="395289"/>
          </a:xfrm>
          <a:prstGeom prst="rect">
            <a:avLst/>
          </a:prstGeom>
          <a:solidFill>
            <a:srgbClr val="028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3520901" cy="5216813"/>
          </a:xfrm>
          <a:prstGeom prst="rect">
            <a:avLst/>
          </a:prstGeom>
          <a:noFill/>
        </p:spPr>
        <p:txBody>
          <a:bodyPr wrap="square" rtlCol="0">
            <a:spAutoFit/>
          </a:bodyPr>
          <a:lstStyle/>
          <a:p>
            <a:pPr algn="just">
              <a:spcAft>
                <a:spcPts val="600"/>
              </a:spcAft>
            </a:pPr>
            <a:r>
              <a:rPr lang="ru-RU" sz="1100" kern="0" spc="15" dirty="0">
                <a:solidFill>
                  <a:schemeClr val="tx1">
                    <a:lumMod val="75000"/>
                    <a:lumOff val="25000"/>
                  </a:schemeClr>
                </a:solidFill>
                <a:latin typeface="PF Din Text Comp Pro" pitchFamily="2" charset="0"/>
              </a:rPr>
              <a:t>Территория города разделена рекой на две части: западную и восточную. И каждая из этих частей включает в себя зону жилой застройки и производственные территории. Жилая застройка сконцентрирована в северо-западной и юго-восточной частях города, а производственной зона расположена преимущественно вдоль железнодорожных линий по западному, восточному и северо-восточному направлениям.</a:t>
            </a:r>
          </a:p>
          <a:p>
            <a:pPr algn="just">
              <a:spcAft>
                <a:spcPts val="600"/>
              </a:spcAft>
            </a:pPr>
            <a:r>
              <a:rPr lang="ru-RU" sz="1100" kern="0" spc="15" dirty="0">
                <a:solidFill>
                  <a:schemeClr val="tx1">
                    <a:lumMod val="75000"/>
                    <a:lumOff val="25000"/>
                  </a:schemeClr>
                </a:solidFill>
                <a:latin typeface="PF Din Text Comp Pro" pitchFamily="2" charset="0"/>
              </a:rPr>
              <a:t>Центром жилой зоны являются территории </a:t>
            </a:r>
            <a:r>
              <a:rPr lang="ru-RU" sz="1100" kern="0" spc="15" dirty="0" err="1">
                <a:solidFill>
                  <a:schemeClr val="tx1">
                    <a:lumMod val="75000"/>
                    <a:lumOff val="25000"/>
                  </a:schemeClr>
                </a:solidFill>
                <a:latin typeface="PF Din Text Comp Pro" pitchFamily="2" charset="0"/>
              </a:rPr>
              <a:t>среднеэтажных</a:t>
            </a:r>
            <a:r>
              <a:rPr lang="ru-RU" sz="1100" kern="0" spc="15" dirty="0">
                <a:solidFill>
                  <a:schemeClr val="tx1">
                    <a:lumMod val="75000"/>
                    <a:lumOff val="25000"/>
                  </a:schemeClr>
                </a:solidFill>
                <a:latin typeface="PF Din Text Comp Pro" pitchFamily="2" charset="0"/>
              </a:rPr>
              <a:t> и малоэтажных многоквартирных жилых домов с локальными вкраплениями участков многоэтажной застройки. На периферии крупных планировочных районов и вдоль западного берега реки Волхов располагаются обширные территории индивидуальной жилой застройки.</a:t>
            </a:r>
          </a:p>
          <a:p>
            <a:pPr algn="just">
              <a:spcAft>
                <a:spcPts val="600"/>
              </a:spcAft>
            </a:pPr>
            <a:r>
              <a:rPr lang="ru-RU" sz="1100" kern="0" spc="15" dirty="0">
                <a:solidFill>
                  <a:schemeClr val="tx1">
                    <a:lumMod val="75000"/>
                    <a:lumOff val="25000"/>
                  </a:schemeClr>
                </a:solidFill>
                <a:latin typeface="PF Din Text Comp Pro" pitchFamily="2" charset="0"/>
              </a:rPr>
              <a:t>Зона общественно-деловой застройки фрагментирована, но значительную концентрацию участков данной зоны можно наблюдать на улице Юрия Гагарина и проспекте Державина в северо-западной части города и на </a:t>
            </a:r>
            <a:r>
              <a:rPr lang="ru-RU" sz="1100" kern="0" spc="15" dirty="0" err="1">
                <a:solidFill>
                  <a:schemeClr val="tx1">
                    <a:lumMod val="75000"/>
                    <a:lumOff val="25000"/>
                  </a:schemeClr>
                </a:solidFill>
                <a:latin typeface="PF Din Text Comp Pro" pitchFamily="2" charset="0"/>
              </a:rPr>
              <a:t>Волховском</a:t>
            </a:r>
            <a:r>
              <a:rPr lang="ru-RU" sz="1100" kern="0" spc="15" dirty="0">
                <a:solidFill>
                  <a:schemeClr val="tx1">
                    <a:lumMod val="75000"/>
                    <a:lumOff val="25000"/>
                  </a:schemeClr>
                </a:solidFill>
                <a:latin typeface="PF Din Text Comp Pro" pitchFamily="2" charset="0"/>
              </a:rPr>
              <a:t> и Кировском проспектах в юго-восточной части.</a:t>
            </a:r>
          </a:p>
          <a:p>
            <a:pPr algn="just">
              <a:spcAft>
                <a:spcPts val="600"/>
              </a:spcAft>
            </a:pPr>
            <a:r>
              <a:rPr lang="ru-RU" sz="1100" kern="0" spc="15" dirty="0">
                <a:solidFill>
                  <a:schemeClr val="tx1">
                    <a:lumMod val="75000"/>
                    <a:lumOff val="25000"/>
                  </a:schemeClr>
                </a:solidFill>
                <a:latin typeface="PF Din Text Comp Pro" pitchFamily="2" charset="0"/>
              </a:rPr>
              <a:t>Территории спортивных сооружений, парков и скверов рассредоточены в структуре жилой зоны. Но  основные ландшафтно-рекреационные пространства расположены по берегам реки Волхов и улице Нахимова.</a:t>
            </a:r>
          </a:p>
          <a:p>
            <a:pPr algn="just">
              <a:spcAft>
                <a:spcPts val="600"/>
              </a:spcAft>
            </a:pPr>
            <a:r>
              <a:rPr lang="ru-RU" sz="1100" kern="0" spc="15" dirty="0">
                <a:solidFill>
                  <a:schemeClr val="tx1">
                    <a:lumMod val="75000"/>
                    <a:lumOff val="25000"/>
                  </a:schemeClr>
                </a:solidFill>
                <a:latin typeface="PF Din Text Comp Pro" pitchFamily="2" charset="0"/>
              </a:rPr>
              <a:t>С северо-запада и с юга к городу примыкают территории сельскохозяйственных угодий, по периметру муниципального образования в его административных границах располагаются лесные массивы, которые являются землями лесного фонда.</a:t>
            </a:r>
          </a:p>
          <a:p>
            <a:pPr algn="just">
              <a:spcAft>
                <a:spcPts val="600"/>
              </a:spcAft>
            </a:pPr>
            <a:r>
              <a:rPr lang="ru-RU" sz="1100" kern="0" spc="15" dirty="0">
                <a:solidFill>
                  <a:schemeClr val="tx1">
                    <a:lumMod val="75000"/>
                    <a:lumOff val="25000"/>
                  </a:schemeClr>
                </a:solidFill>
                <a:latin typeface="PF Din Text Comp Pro" pitchFamily="2" charset="0"/>
              </a:rPr>
              <a:t>На северо-востоке поселения, в 500 м от станции «Мурманские Ворота» расположен полигон ТБО, который в настоящее время находится на рекультивации. </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ФУНКЦИОНАЛЬНОЕ ЗОНИРОВАНИЕ</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2.4.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25</a:t>
            </a:fld>
            <a:endParaRPr lang="ru-RU" dirty="0"/>
          </a:p>
        </p:txBody>
      </p:sp>
      <p:sp>
        <p:nvSpPr>
          <p:cNvPr id="15" name="TextBox 14"/>
          <p:cNvSpPr txBox="1"/>
          <p:nvPr/>
        </p:nvSpPr>
        <p:spPr>
          <a:xfrm>
            <a:off x="4067251" y="4655451"/>
            <a:ext cx="3151418" cy="2462213"/>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Зона индивидуальной жилой застройки</a:t>
            </a:r>
          </a:p>
          <a:p>
            <a:r>
              <a:rPr lang="ru-RU" sz="1100" kern="0" spc="15" dirty="0">
                <a:solidFill>
                  <a:schemeClr val="tx1">
                    <a:lumMod val="75000"/>
                    <a:lumOff val="25000"/>
                  </a:schemeClr>
                </a:solidFill>
                <a:latin typeface="PF Din Text Comp Pro" pitchFamily="2" charset="0"/>
              </a:rPr>
              <a:t>Зона малоэтажной жилой застройки</a:t>
            </a:r>
          </a:p>
          <a:p>
            <a:r>
              <a:rPr lang="ru-RU" sz="1100" kern="0" spc="15" dirty="0">
                <a:solidFill>
                  <a:schemeClr val="tx1">
                    <a:lumMod val="75000"/>
                    <a:lumOff val="25000"/>
                  </a:schemeClr>
                </a:solidFill>
                <a:latin typeface="PF Din Text Comp Pro" pitchFamily="2" charset="0"/>
              </a:rPr>
              <a:t>Зона </a:t>
            </a:r>
            <a:r>
              <a:rPr lang="ru-RU" sz="1100" kern="0" spc="15" dirty="0" err="1">
                <a:solidFill>
                  <a:schemeClr val="tx1">
                    <a:lumMod val="75000"/>
                    <a:lumOff val="25000"/>
                  </a:schemeClr>
                </a:solidFill>
                <a:latin typeface="PF Din Text Comp Pro" pitchFamily="2" charset="0"/>
              </a:rPr>
              <a:t>среднеэтажной</a:t>
            </a:r>
            <a:r>
              <a:rPr lang="ru-RU" sz="1100" kern="0" spc="15" dirty="0">
                <a:solidFill>
                  <a:schemeClr val="tx1">
                    <a:lumMod val="75000"/>
                    <a:lumOff val="25000"/>
                  </a:schemeClr>
                </a:solidFill>
                <a:latin typeface="PF Din Text Comp Pro" pitchFamily="2" charset="0"/>
              </a:rPr>
              <a:t> жилой застройки </a:t>
            </a:r>
          </a:p>
          <a:p>
            <a:r>
              <a:rPr lang="ru-RU" sz="1100" kern="0" spc="15" dirty="0">
                <a:solidFill>
                  <a:schemeClr val="tx1">
                    <a:lumMod val="75000"/>
                    <a:lumOff val="25000"/>
                  </a:schemeClr>
                </a:solidFill>
                <a:latin typeface="PF Din Text Comp Pro" pitchFamily="2" charset="0"/>
              </a:rPr>
              <a:t>Зона многоэтажной жилой застройки</a:t>
            </a:r>
          </a:p>
          <a:p>
            <a:r>
              <a:rPr lang="ru-RU" sz="1100" kern="0" spc="15" dirty="0">
                <a:solidFill>
                  <a:schemeClr val="tx1">
                    <a:lumMod val="75000"/>
                    <a:lumOff val="25000"/>
                  </a:schemeClr>
                </a:solidFill>
                <a:latin typeface="PF Din Text Comp Pro" pitchFamily="2" charset="0"/>
              </a:rPr>
              <a:t>Многофункциональная общественно-деловая зона</a:t>
            </a:r>
          </a:p>
          <a:p>
            <a:r>
              <a:rPr lang="ru-RU" sz="1100" kern="0" spc="15" dirty="0">
                <a:solidFill>
                  <a:schemeClr val="tx1">
                    <a:lumMod val="75000"/>
                    <a:lumOff val="25000"/>
                  </a:schemeClr>
                </a:solidFill>
                <a:latin typeface="PF Din Text Comp Pro" pitchFamily="2" charset="0"/>
              </a:rPr>
              <a:t>Зона специализированной общественной застройки</a:t>
            </a:r>
          </a:p>
          <a:p>
            <a:r>
              <a:rPr lang="ru-RU" sz="1100" kern="0" spc="15" dirty="0">
                <a:solidFill>
                  <a:schemeClr val="tx1">
                    <a:lumMod val="75000"/>
                    <a:lumOff val="25000"/>
                  </a:schemeClr>
                </a:solidFill>
                <a:latin typeface="PF Din Text Comp Pro" pitchFamily="2" charset="0"/>
              </a:rPr>
              <a:t>Производственная зона</a:t>
            </a:r>
          </a:p>
          <a:p>
            <a:r>
              <a:rPr lang="ru-RU" sz="1100" kern="0" spc="15" dirty="0">
                <a:solidFill>
                  <a:schemeClr val="tx1">
                    <a:lumMod val="75000"/>
                    <a:lumOff val="25000"/>
                  </a:schemeClr>
                </a:solidFill>
                <a:latin typeface="PF Din Text Comp Pro" pitchFamily="2" charset="0"/>
              </a:rPr>
              <a:t>Коммунально-складская зона</a:t>
            </a:r>
          </a:p>
          <a:p>
            <a:r>
              <a:rPr lang="ru-RU" sz="1100" kern="0" spc="15" dirty="0">
                <a:solidFill>
                  <a:schemeClr val="tx1">
                    <a:lumMod val="75000"/>
                    <a:lumOff val="25000"/>
                  </a:schemeClr>
                </a:solidFill>
                <a:latin typeface="PF Din Text Comp Pro" pitchFamily="2" charset="0"/>
              </a:rPr>
              <a:t>Зона транспортной инфраструктуры</a:t>
            </a:r>
          </a:p>
          <a:p>
            <a:r>
              <a:rPr lang="ru-RU" sz="1100" kern="0" spc="15" dirty="0">
                <a:solidFill>
                  <a:schemeClr val="tx1">
                    <a:lumMod val="75000"/>
                    <a:lumOff val="25000"/>
                  </a:schemeClr>
                </a:solidFill>
                <a:latin typeface="PF Din Text Comp Pro" pitchFamily="2" charset="0"/>
              </a:rPr>
              <a:t>Зона инженерной инфраструктуры</a:t>
            </a:r>
          </a:p>
          <a:p>
            <a:r>
              <a:rPr lang="ru-RU" sz="1100" kern="0" spc="15" dirty="0">
                <a:solidFill>
                  <a:schemeClr val="tx1">
                    <a:lumMod val="75000"/>
                    <a:lumOff val="25000"/>
                  </a:schemeClr>
                </a:solidFill>
                <a:latin typeface="PF Din Text Comp Pro" pitchFamily="2" charset="0"/>
              </a:rPr>
              <a:t>Зона садоводческих или дачных объединений</a:t>
            </a:r>
          </a:p>
          <a:p>
            <a:r>
              <a:rPr lang="ru-RU" sz="1100" kern="0" spc="15" dirty="0">
                <a:solidFill>
                  <a:schemeClr val="tx1">
                    <a:lumMod val="75000"/>
                    <a:lumOff val="25000"/>
                  </a:schemeClr>
                </a:solidFill>
                <a:latin typeface="PF Din Text Comp Pro" pitchFamily="2" charset="0"/>
              </a:rPr>
              <a:t>Зона озелененных территорий общего пользования </a:t>
            </a:r>
          </a:p>
          <a:p>
            <a:r>
              <a:rPr lang="ru-RU" sz="1100" kern="0" spc="15" dirty="0">
                <a:solidFill>
                  <a:schemeClr val="tx1">
                    <a:lumMod val="75000"/>
                    <a:lumOff val="25000"/>
                  </a:schemeClr>
                </a:solidFill>
                <a:latin typeface="PF Din Text Comp Pro" pitchFamily="2" charset="0"/>
              </a:rPr>
              <a:t>Зона кладбищ</a:t>
            </a:r>
          </a:p>
          <a:p>
            <a:r>
              <a:rPr lang="ru-RU" sz="1100" kern="0" spc="15" dirty="0">
                <a:solidFill>
                  <a:schemeClr val="tx1">
                    <a:lumMod val="75000"/>
                    <a:lumOff val="25000"/>
                  </a:schemeClr>
                </a:solidFill>
                <a:latin typeface="PF Din Text Comp Pro" pitchFamily="2" charset="0"/>
              </a:rPr>
              <a:t>Зона складирования и захоронения отходов</a:t>
            </a:r>
          </a:p>
        </p:txBody>
      </p:sp>
      <p:sp>
        <p:nvSpPr>
          <p:cNvPr id="19" name="Прямоугольник 18"/>
          <p:cNvSpPr/>
          <p:nvPr/>
        </p:nvSpPr>
        <p:spPr>
          <a:xfrm>
            <a:off x="3904027" y="4745880"/>
            <a:ext cx="192633" cy="91394"/>
          </a:xfrm>
          <a:prstGeom prst="rect">
            <a:avLst/>
          </a:prstGeom>
          <a:solidFill>
            <a:srgbClr val="F0BC80"/>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1" name="Прямоугольник 20"/>
          <p:cNvSpPr/>
          <p:nvPr/>
        </p:nvSpPr>
        <p:spPr>
          <a:xfrm>
            <a:off x="3904027" y="4914116"/>
            <a:ext cx="192633" cy="91394"/>
          </a:xfrm>
          <a:prstGeom prst="rect">
            <a:avLst/>
          </a:prstGeom>
          <a:solidFill>
            <a:srgbClr val="FD933D"/>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Прямоугольник 21"/>
          <p:cNvSpPr/>
          <p:nvPr/>
        </p:nvSpPr>
        <p:spPr>
          <a:xfrm>
            <a:off x="3904027" y="5082352"/>
            <a:ext cx="192633" cy="91394"/>
          </a:xfrm>
          <a:prstGeom prst="rect">
            <a:avLst/>
          </a:prstGeom>
          <a:solidFill>
            <a:srgbClr val="E26664"/>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3" name="Прямоугольник 22"/>
          <p:cNvSpPr/>
          <p:nvPr/>
        </p:nvSpPr>
        <p:spPr>
          <a:xfrm>
            <a:off x="3904027" y="5250588"/>
            <a:ext cx="192633" cy="91394"/>
          </a:xfrm>
          <a:prstGeom prst="rect">
            <a:avLst/>
          </a:prstGeom>
          <a:solidFill>
            <a:srgbClr val="D44C54"/>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Прямоугольник 24"/>
          <p:cNvSpPr/>
          <p:nvPr/>
        </p:nvSpPr>
        <p:spPr>
          <a:xfrm>
            <a:off x="3904027" y="5418824"/>
            <a:ext cx="192633" cy="91394"/>
          </a:xfrm>
          <a:prstGeom prst="rect">
            <a:avLst/>
          </a:prstGeom>
          <a:solidFill>
            <a:srgbClr val="9F2B6A"/>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6" name="Прямоугольник 25"/>
          <p:cNvSpPr/>
          <p:nvPr/>
        </p:nvSpPr>
        <p:spPr>
          <a:xfrm>
            <a:off x="3904027" y="5587060"/>
            <a:ext cx="192633" cy="91394"/>
          </a:xfrm>
          <a:prstGeom prst="rect">
            <a:avLst/>
          </a:prstGeom>
          <a:solidFill>
            <a:srgbClr val="CB598D"/>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3904027" y="5755296"/>
            <a:ext cx="192633" cy="91394"/>
          </a:xfrm>
          <a:prstGeom prst="rect">
            <a:avLst/>
          </a:prstGeom>
          <a:solidFill>
            <a:srgbClr val="D6D6D6"/>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8" name="Прямоугольник 27"/>
          <p:cNvSpPr/>
          <p:nvPr/>
        </p:nvSpPr>
        <p:spPr>
          <a:xfrm>
            <a:off x="3904027" y="5923532"/>
            <a:ext cx="192633" cy="91394"/>
          </a:xfrm>
          <a:prstGeom prst="rect">
            <a:avLst/>
          </a:prstGeom>
          <a:solidFill>
            <a:srgbClr val="E7E7E7"/>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9" name="Прямоугольник 28"/>
          <p:cNvSpPr/>
          <p:nvPr/>
        </p:nvSpPr>
        <p:spPr>
          <a:xfrm>
            <a:off x="3904027" y="6091768"/>
            <a:ext cx="192633" cy="91394"/>
          </a:xfrm>
          <a:prstGeom prst="rect">
            <a:avLst/>
          </a:prstGeom>
          <a:solidFill>
            <a:srgbClr val="A1B6D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1" name="Прямоугольник 30"/>
          <p:cNvSpPr/>
          <p:nvPr/>
        </p:nvSpPr>
        <p:spPr>
          <a:xfrm>
            <a:off x="3904027" y="6260004"/>
            <a:ext cx="192633" cy="91394"/>
          </a:xfrm>
          <a:prstGeom prst="rect">
            <a:avLst/>
          </a:prstGeom>
          <a:solidFill>
            <a:srgbClr val="C6C4DC"/>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2" name="Прямоугольник 31"/>
          <p:cNvSpPr/>
          <p:nvPr/>
        </p:nvSpPr>
        <p:spPr>
          <a:xfrm>
            <a:off x="3904027" y="6428240"/>
            <a:ext cx="192633" cy="91394"/>
          </a:xfrm>
          <a:prstGeom prst="rect">
            <a:avLst/>
          </a:prstGeom>
          <a:solidFill>
            <a:srgbClr val="A9D2C0"/>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3" name="Прямоугольник 32"/>
          <p:cNvSpPr/>
          <p:nvPr/>
        </p:nvSpPr>
        <p:spPr>
          <a:xfrm>
            <a:off x="3904027" y="6596476"/>
            <a:ext cx="192633" cy="91394"/>
          </a:xfrm>
          <a:prstGeom prst="rect">
            <a:avLst/>
          </a:prstGeom>
          <a:solidFill>
            <a:srgbClr val="809F7F"/>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4" name="Прямоугольник 33"/>
          <p:cNvSpPr/>
          <p:nvPr/>
        </p:nvSpPr>
        <p:spPr>
          <a:xfrm>
            <a:off x="3904027" y="6764712"/>
            <a:ext cx="192633" cy="91394"/>
          </a:xfrm>
          <a:prstGeom prst="rect">
            <a:avLst/>
          </a:prstGeom>
          <a:solidFill>
            <a:srgbClr val="497A64"/>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7" name="Прямоугольник 36"/>
          <p:cNvSpPr/>
          <p:nvPr/>
        </p:nvSpPr>
        <p:spPr>
          <a:xfrm>
            <a:off x="3904027" y="6932948"/>
            <a:ext cx="192633" cy="91394"/>
          </a:xfrm>
          <a:prstGeom prst="rect">
            <a:avLst/>
          </a:prstGeom>
          <a:solidFill>
            <a:srgbClr val="C3C3C3"/>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TextBox 34"/>
          <p:cNvSpPr txBox="1"/>
          <p:nvPr/>
        </p:nvSpPr>
        <p:spPr>
          <a:xfrm rot="4538991">
            <a:off x="7126549" y="4287653"/>
            <a:ext cx="1512764" cy="338546"/>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ru-RU" altLang="ru-RU" sz="1600" i="1" kern="1200" dirty="0">
                <a:solidFill>
                  <a:schemeClr val="bg1"/>
                </a:solidFill>
                <a:latin typeface="PF Din Text Comp Pro" pitchFamily="2" charset="0"/>
                <a:cs typeface="Arial" charset="0"/>
              </a:rPr>
              <a:t>р. Волхов</a:t>
            </a:r>
          </a:p>
        </p:txBody>
      </p:sp>
      <p:sp>
        <p:nvSpPr>
          <p:cNvPr id="36" name="TextBox 35"/>
          <p:cNvSpPr txBox="1"/>
          <p:nvPr/>
        </p:nvSpPr>
        <p:spPr>
          <a:xfrm rot="20668473">
            <a:off x="5232829" y="1966317"/>
            <a:ext cx="991417" cy="246221"/>
          </a:xfrm>
          <a:prstGeom prst="rect">
            <a:avLst/>
          </a:prstGeom>
          <a:noFill/>
        </p:spPr>
        <p:txBody>
          <a:bodyPr wrap="square" rtlCol="0">
            <a:spAutoFit/>
          </a:bodyPr>
          <a:lstStyle/>
          <a:p>
            <a:r>
              <a:rPr lang="ru-RU" sz="1000" kern="0" spc="15" dirty="0">
                <a:solidFill>
                  <a:schemeClr val="bg1"/>
                </a:solidFill>
                <a:latin typeface="PF Din Text Comp Pro" pitchFamily="2" charset="0"/>
              </a:rPr>
              <a:t>ул. Ю. Гагарина</a:t>
            </a:r>
          </a:p>
        </p:txBody>
      </p:sp>
      <p:sp>
        <p:nvSpPr>
          <p:cNvPr id="38" name="TextBox 37"/>
          <p:cNvSpPr txBox="1"/>
          <p:nvPr/>
        </p:nvSpPr>
        <p:spPr>
          <a:xfrm rot="608171">
            <a:off x="6654871" y="1861447"/>
            <a:ext cx="991417" cy="246221"/>
          </a:xfrm>
          <a:prstGeom prst="rect">
            <a:avLst/>
          </a:prstGeom>
          <a:noFill/>
        </p:spPr>
        <p:txBody>
          <a:bodyPr wrap="square" rtlCol="0">
            <a:spAutoFit/>
          </a:bodyPr>
          <a:lstStyle/>
          <a:p>
            <a:r>
              <a:rPr lang="ru-RU" sz="1000" kern="0" spc="15" dirty="0">
                <a:solidFill>
                  <a:schemeClr val="bg1"/>
                </a:solidFill>
                <a:latin typeface="PF Din Text Comp Pro" pitchFamily="2" charset="0"/>
              </a:rPr>
              <a:t>пр. Державина</a:t>
            </a:r>
          </a:p>
        </p:txBody>
      </p:sp>
      <p:sp>
        <p:nvSpPr>
          <p:cNvPr id="39" name="TextBox 38"/>
          <p:cNvSpPr txBox="1"/>
          <p:nvPr/>
        </p:nvSpPr>
        <p:spPr>
          <a:xfrm rot="5104502">
            <a:off x="8017847" y="4546189"/>
            <a:ext cx="991417" cy="246221"/>
          </a:xfrm>
          <a:prstGeom prst="rect">
            <a:avLst/>
          </a:prstGeom>
          <a:noFill/>
        </p:spPr>
        <p:txBody>
          <a:bodyPr wrap="square" rtlCol="0">
            <a:spAutoFit/>
          </a:bodyPr>
          <a:lstStyle/>
          <a:p>
            <a:r>
              <a:rPr lang="ru-RU" sz="1000" kern="0" spc="15" dirty="0">
                <a:solidFill>
                  <a:schemeClr val="bg1"/>
                </a:solidFill>
                <a:latin typeface="PF Din Text Comp Pro" pitchFamily="2" charset="0"/>
              </a:rPr>
              <a:t>Кировский пр.</a:t>
            </a:r>
          </a:p>
        </p:txBody>
      </p:sp>
      <p:sp>
        <p:nvSpPr>
          <p:cNvPr id="40" name="TextBox 39"/>
          <p:cNvSpPr txBox="1"/>
          <p:nvPr/>
        </p:nvSpPr>
        <p:spPr>
          <a:xfrm rot="5104502">
            <a:off x="7819014" y="4694815"/>
            <a:ext cx="991417" cy="246221"/>
          </a:xfrm>
          <a:prstGeom prst="rect">
            <a:avLst/>
          </a:prstGeom>
          <a:noFill/>
        </p:spPr>
        <p:txBody>
          <a:bodyPr wrap="square" rtlCol="0">
            <a:spAutoFit/>
          </a:bodyPr>
          <a:lstStyle/>
          <a:p>
            <a:r>
              <a:rPr lang="ru-RU" sz="1000" kern="0" spc="15" dirty="0" err="1">
                <a:solidFill>
                  <a:schemeClr val="bg1"/>
                </a:solidFill>
                <a:latin typeface="PF Din Text Comp Pro" pitchFamily="2" charset="0"/>
              </a:rPr>
              <a:t>Волховский</a:t>
            </a:r>
            <a:r>
              <a:rPr lang="ru-RU" sz="1000" kern="0" spc="15" dirty="0">
                <a:solidFill>
                  <a:schemeClr val="bg1"/>
                </a:solidFill>
                <a:latin typeface="PF Din Text Comp Pro" pitchFamily="2" charset="0"/>
              </a:rPr>
              <a:t> пр.</a:t>
            </a:r>
          </a:p>
        </p:txBody>
      </p:sp>
    </p:spTree>
    <p:extLst>
      <p:ext uri="{BB962C8B-B14F-4D97-AF65-F5344CB8AC3E}">
        <p14:creationId xmlns:p14="http://schemas.microsoft.com/office/powerpoint/2010/main" xmlns="" val="42117239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Рисунок 6"/>
          <p:cNvPicPr>
            <a:picLocks noChangeAspect="1"/>
          </p:cNvPicPr>
          <p:nvPr/>
        </p:nvPicPr>
        <p:blipFill rotWithShape="1">
          <a:blip r:embed="rId3" cstate="print">
            <a:extLst>
              <a:ext uri="{28A0092B-C50C-407E-A947-70E740481C1C}">
                <a14:useLocalDpi xmlns:a14="http://schemas.microsoft.com/office/drawing/2010/main" xmlns="" val="0"/>
              </a:ext>
            </a:extLst>
          </a:blip>
          <a:srcRect l="280" r="4420"/>
          <a:stretch/>
        </p:blipFill>
        <p:spPr>
          <a:xfrm>
            <a:off x="6498851" y="482265"/>
            <a:ext cx="3897553" cy="4316785"/>
          </a:xfrm>
          <a:prstGeom prst="rect">
            <a:avLst/>
          </a:prstGeom>
        </p:spPr>
      </p:pic>
      <p:pic>
        <p:nvPicPr>
          <p:cNvPr id="8" name="Рисунок 7"/>
          <p:cNvPicPr>
            <a:picLocks noChangeAspect="1"/>
          </p:cNvPicPr>
          <p:nvPr/>
        </p:nvPicPr>
        <p:blipFill rotWithShape="1">
          <a:blip r:embed="rId4" cstate="print">
            <a:extLst>
              <a:ext uri="{28A0092B-C50C-407E-A947-70E740481C1C}">
                <a14:useLocalDpi xmlns:a14="http://schemas.microsoft.com/office/drawing/2010/main" xmlns="" val="0"/>
              </a:ext>
            </a:extLst>
          </a:blip>
          <a:srcRect l="850" r="4271"/>
          <a:stretch/>
        </p:blipFill>
        <p:spPr>
          <a:xfrm>
            <a:off x="2443858" y="482265"/>
            <a:ext cx="3880334" cy="4316785"/>
          </a:xfrm>
          <a:prstGeom prst="rect">
            <a:avLst/>
          </a:prstGeom>
        </p:spPr>
      </p:pic>
      <p:sp>
        <p:nvSpPr>
          <p:cNvPr id="30" name="Прямоугольник 29"/>
          <p:cNvSpPr/>
          <p:nvPr/>
        </p:nvSpPr>
        <p:spPr>
          <a:xfrm>
            <a:off x="-1" y="-1"/>
            <a:ext cx="882205" cy="395289"/>
          </a:xfrm>
          <a:prstGeom prst="rect">
            <a:avLst/>
          </a:prstGeom>
          <a:solidFill>
            <a:srgbClr val="028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ПЛОТНОСТЬ НАСЕЛЕНИЯ / ПЛОТНОСТЬ ЗАСТРОЙКИ</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2.5. </a:t>
            </a:r>
            <a:endParaRPr lang="ru-RU" sz="3000" dirty="0">
              <a:solidFill>
                <a:schemeClr val="bg1"/>
              </a:solidFill>
            </a:endParaRPr>
          </a:p>
        </p:txBody>
      </p:sp>
      <p:sp>
        <p:nvSpPr>
          <p:cNvPr id="13" name="Прямоугольник 12"/>
          <p:cNvSpPr/>
          <p:nvPr/>
        </p:nvSpPr>
        <p:spPr>
          <a:xfrm>
            <a:off x="355774" y="6950841"/>
            <a:ext cx="3342104" cy="215444"/>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a:t>
            </a:r>
            <a:r>
              <a:rPr lang="en-US" sz="800" i="1" dirty="0">
                <a:solidFill>
                  <a:schemeClr val="bg1">
                    <a:lumMod val="65000"/>
                  </a:schemeClr>
                </a:solidFill>
                <a:latin typeface="PF Din Text Comp Pro" panose="02000506020000020004" pitchFamily="2" charset="0"/>
              </a:rPr>
              <a:t> </a:t>
            </a:r>
            <a:r>
              <a:rPr lang="ru-RU" sz="800" i="1" dirty="0">
                <a:solidFill>
                  <a:schemeClr val="bg1">
                    <a:lumMod val="65000"/>
                  </a:schemeClr>
                </a:solidFill>
                <a:latin typeface="PF Din Text Comp Pro" panose="02000506020000020004" pitchFamily="2" charset="0"/>
              </a:rPr>
              <a:t>Онлайн-сервис </a:t>
            </a:r>
            <a:r>
              <a:rPr lang="ru-RU" sz="800" i="1" dirty="0" err="1">
                <a:solidFill>
                  <a:schemeClr val="bg1">
                    <a:lumMod val="65000"/>
                  </a:schemeClr>
                </a:solidFill>
                <a:latin typeface="PF Din Text Comp Pro" panose="02000506020000020004" pitchFamily="2" charset="0"/>
              </a:rPr>
              <a:t>Дом.МинЖКХ</a:t>
            </a:r>
            <a:r>
              <a:rPr lang="ru-RU" sz="800" i="1" dirty="0">
                <a:solidFill>
                  <a:schemeClr val="bg1">
                    <a:lumMod val="65000"/>
                  </a:schemeClr>
                </a:solidFill>
                <a:latin typeface="PF Din Text Comp Pro" panose="02000506020000020004" pitchFamily="2" charset="0"/>
              </a:rPr>
              <a:t> и Общественный проект </a:t>
            </a:r>
            <a:r>
              <a:rPr lang="ru-RU" sz="800" i="1" dirty="0" err="1">
                <a:solidFill>
                  <a:schemeClr val="bg1">
                    <a:lumMod val="65000"/>
                  </a:schemeClr>
                </a:solidFill>
                <a:latin typeface="PF Din Text Comp Pro" panose="02000506020000020004" pitchFamily="2" charset="0"/>
              </a:rPr>
              <a:t>ГосЖКХ</a:t>
            </a:r>
            <a:endParaRPr lang="en-US" sz="800" i="1" dirty="0">
              <a:solidFill>
                <a:schemeClr val="bg1">
                  <a:lumMod val="65000"/>
                </a:schemeClr>
              </a:solidFill>
              <a:latin typeface="PF Din Text Comp Pro" panose="02000506020000020004" pitchFamily="2" charset="0"/>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26</a:t>
            </a:fld>
            <a:endParaRPr lang="ru-RU" dirty="0"/>
          </a:p>
        </p:txBody>
      </p:sp>
      <p:sp>
        <p:nvSpPr>
          <p:cNvPr id="10" name="TextBox 9"/>
          <p:cNvSpPr txBox="1"/>
          <p:nvPr/>
        </p:nvSpPr>
        <p:spPr>
          <a:xfrm>
            <a:off x="2346304" y="4852201"/>
            <a:ext cx="4071966" cy="2108269"/>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Высокая плотность населения закономерно наблюдается там, где сосредоточены многоквартирные дома средней и повышенной этажности.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Так, наибольшая концентрация населения (более 150 чел. на 1 га) встречается в каждом из крупных планировочных районов. Самыми плотнонаселенными территориями являются кварталы, ограниченные улицами Ю. Гагарина и Профсоюзов на северо-западе и улицей Пирогова, бульваром Чайковского, проспектами </a:t>
            </a:r>
            <a:r>
              <a:rPr lang="ru-RU" sz="1100" kern="0" spc="15" dirty="0" err="1">
                <a:solidFill>
                  <a:schemeClr val="tx1">
                    <a:lumMod val="75000"/>
                    <a:lumOff val="25000"/>
                  </a:schemeClr>
                </a:solidFill>
                <a:latin typeface="PF Din Text Comp Pro" pitchFamily="2" charset="0"/>
              </a:rPr>
              <a:t>Волховским</a:t>
            </a:r>
            <a:r>
              <a:rPr lang="ru-RU" sz="1100" kern="0" spc="15" dirty="0">
                <a:solidFill>
                  <a:schemeClr val="tx1">
                    <a:lumMod val="75000"/>
                    <a:lumOff val="25000"/>
                  </a:schemeClr>
                </a:solidFill>
                <a:latin typeface="PF Din Text Comp Pro" pitchFamily="2" charset="0"/>
              </a:rPr>
              <a:t> и Кировским, а также улицами Калинина и Авиационной на юго-востоке.</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Наблюдаются на территории и характерные для рассредоточенной городской структуры контрасты плотности населения: граничащие друг с другом кварталы с плотностью более 100 чел. на га и менее 50 чел. на га.</a:t>
            </a:r>
          </a:p>
        </p:txBody>
      </p:sp>
      <p:sp>
        <p:nvSpPr>
          <p:cNvPr id="14" name="TextBox 13"/>
          <p:cNvSpPr txBox="1"/>
          <p:nvPr/>
        </p:nvSpPr>
        <p:spPr>
          <a:xfrm>
            <a:off x="6418270" y="4852201"/>
            <a:ext cx="4071966" cy="1600438"/>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Плотность застройки также обусловлена расположением </a:t>
            </a:r>
            <a:r>
              <a:rPr lang="ru-RU" sz="1100" kern="0" spc="15" dirty="0" err="1">
                <a:solidFill>
                  <a:schemeClr val="tx1">
                    <a:lumMod val="75000"/>
                    <a:lumOff val="25000"/>
                  </a:schemeClr>
                </a:solidFill>
                <a:latin typeface="PF Din Text Comp Pro" pitchFamily="2" charset="0"/>
              </a:rPr>
              <a:t>среднеэтажных</a:t>
            </a:r>
            <a:r>
              <a:rPr lang="ru-RU" sz="1100" kern="0" spc="15" dirty="0">
                <a:solidFill>
                  <a:schemeClr val="tx1">
                    <a:lumMod val="75000"/>
                    <a:lumOff val="25000"/>
                  </a:schemeClr>
                </a:solidFill>
                <a:latin typeface="PF Din Text Comp Pro" pitchFamily="2" charset="0"/>
              </a:rPr>
              <a:t> и многоэтажных жилых домов.</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Средняя плотность застройки города варьируется в показателях от 1000 до 5000 </a:t>
            </a:r>
            <a:r>
              <a:rPr lang="ru-RU" sz="1100" kern="0" spc="15" dirty="0" err="1">
                <a:solidFill>
                  <a:schemeClr val="tx1">
                    <a:lumMod val="75000"/>
                    <a:lumOff val="25000"/>
                  </a:schemeClr>
                </a:solidFill>
                <a:latin typeface="PF Din Text Comp Pro" pitchFamily="2" charset="0"/>
              </a:rPr>
              <a:t>кв.м</a:t>
            </a:r>
            <a:r>
              <a:rPr lang="ru-RU" sz="1100" kern="0" spc="15" dirty="0">
                <a:solidFill>
                  <a:schemeClr val="tx1">
                    <a:lumMod val="75000"/>
                    <a:lumOff val="25000"/>
                  </a:schemeClr>
                </a:solidFill>
                <a:latin typeface="PF Din Text Comp Pro" pitchFamily="2" charset="0"/>
              </a:rPr>
              <a:t>. на га. Плотность застройки индивидуальными жилыми домами не превышает 400 </a:t>
            </a:r>
            <a:r>
              <a:rPr lang="ru-RU" sz="1100" kern="0" spc="15" dirty="0" err="1">
                <a:solidFill>
                  <a:schemeClr val="tx1">
                    <a:lumMod val="75000"/>
                    <a:lumOff val="25000"/>
                  </a:schemeClr>
                </a:solidFill>
                <a:latin typeface="PF Din Text Comp Pro" pitchFamily="2" charset="0"/>
              </a:rPr>
              <a:t>кв.м</a:t>
            </a:r>
            <a:r>
              <a:rPr lang="ru-RU" sz="1100" kern="0" spc="15" dirty="0">
                <a:solidFill>
                  <a:schemeClr val="tx1">
                    <a:lumMod val="75000"/>
                    <a:lumOff val="25000"/>
                  </a:schemeClr>
                </a:solidFill>
                <a:latin typeface="PF Din Text Comp Pro" pitchFamily="2" charset="0"/>
              </a:rPr>
              <a:t>. на га.</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Кварталы с самой высокой плотностью застройки (более 5000 </a:t>
            </a:r>
            <a:r>
              <a:rPr lang="ru-RU" sz="1100" kern="0" spc="15" dirty="0" err="1">
                <a:solidFill>
                  <a:schemeClr val="tx1">
                    <a:lumMod val="75000"/>
                    <a:lumOff val="25000"/>
                  </a:schemeClr>
                </a:solidFill>
                <a:latin typeface="PF Din Text Comp Pro" pitchFamily="2" charset="0"/>
              </a:rPr>
              <a:t>кв.м</a:t>
            </a:r>
            <a:r>
              <a:rPr lang="ru-RU" sz="1100" kern="0" spc="15" dirty="0">
                <a:solidFill>
                  <a:schemeClr val="tx1">
                    <a:lumMod val="75000"/>
                    <a:lumOff val="25000"/>
                  </a:schemeClr>
                </a:solidFill>
                <a:latin typeface="PF Din Text Comp Pro" pitchFamily="2" charset="0"/>
              </a:rPr>
              <a:t>. на га) ограничены проспектом </a:t>
            </a:r>
            <a:r>
              <a:rPr lang="ru-RU" sz="1100" kern="0" spc="15" dirty="0" err="1">
                <a:solidFill>
                  <a:schemeClr val="tx1">
                    <a:lumMod val="75000"/>
                    <a:lumOff val="25000"/>
                  </a:schemeClr>
                </a:solidFill>
                <a:latin typeface="PF Din Text Comp Pro" pitchFamily="2" charset="0"/>
              </a:rPr>
              <a:t>Волховским</a:t>
            </a:r>
            <a:r>
              <a:rPr lang="ru-RU" sz="1100" kern="0" spc="15" dirty="0">
                <a:solidFill>
                  <a:schemeClr val="tx1">
                    <a:lumMod val="75000"/>
                    <a:lumOff val="25000"/>
                  </a:schemeClr>
                </a:solidFill>
                <a:latin typeface="PF Din Text Comp Pro" pitchFamily="2" charset="0"/>
              </a:rPr>
              <a:t> и улицами Авиационной, Калинина и Молодежной.</a:t>
            </a:r>
          </a:p>
        </p:txBody>
      </p:sp>
      <p:grpSp>
        <p:nvGrpSpPr>
          <p:cNvPr id="6" name="Группа 5"/>
          <p:cNvGrpSpPr/>
          <p:nvPr/>
        </p:nvGrpSpPr>
        <p:grpSpPr>
          <a:xfrm>
            <a:off x="2434714" y="3727407"/>
            <a:ext cx="3314642" cy="1159793"/>
            <a:chOff x="447733" y="5353889"/>
            <a:chExt cx="3314642" cy="1159793"/>
          </a:xfrm>
        </p:grpSpPr>
        <p:sp>
          <p:nvSpPr>
            <p:cNvPr id="15" name="TextBox 14"/>
            <p:cNvSpPr txBox="1"/>
            <p:nvPr/>
          </p:nvSpPr>
          <p:spPr>
            <a:xfrm>
              <a:off x="610957" y="5574963"/>
              <a:ext cx="3151418" cy="938719"/>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Менее 10</a:t>
              </a:r>
            </a:p>
            <a:p>
              <a:r>
                <a:rPr lang="ru-RU" sz="1100" kern="0" spc="15" dirty="0">
                  <a:solidFill>
                    <a:schemeClr val="tx1">
                      <a:lumMod val="75000"/>
                      <a:lumOff val="25000"/>
                    </a:schemeClr>
                  </a:solidFill>
                  <a:latin typeface="PF Din Text Comp Pro" pitchFamily="2" charset="0"/>
                </a:rPr>
                <a:t>10-50</a:t>
              </a:r>
            </a:p>
            <a:p>
              <a:r>
                <a:rPr lang="ru-RU" sz="1100" kern="0" spc="15" dirty="0">
                  <a:solidFill>
                    <a:schemeClr val="tx1">
                      <a:lumMod val="75000"/>
                      <a:lumOff val="25000"/>
                    </a:schemeClr>
                  </a:solidFill>
                  <a:latin typeface="PF Din Text Comp Pro" pitchFamily="2" charset="0"/>
                </a:rPr>
                <a:t>50-100</a:t>
              </a:r>
            </a:p>
            <a:p>
              <a:r>
                <a:rPr lang="ru-RU" sz="1100" kern="0" spc="15" dirty="0">
                  <a:solidFill>
                    <a:schemeClr val="tx1">
                      <a:lumMod val="75000"/>
                      <a:lumOff val="25000"/>
                    </a:schemeClr>
                  </a:solidFill>
                  <a:latin typeface="PF Din Text Comp Pro" pitchFamily="2" charset="0"/>
                </a:rPr>
                <a:t>100-150</a:t>
              </a:r>
            </a:p>
            <a:p>
              <a:r>
                <a:rPr lang="ru-RU" sz="1100" kern="0" spc="15" dirty="0">
                  <a:solidFill>
                    <a:schemeClr val="tx1">
                      <a:lumMod val="75000"/>
                      <a:lumOff val="25000"/>
                    </a:schemeClr>
                  </a:solidFill>
                  <a:latin typeface="PF Din Text Comp Pro" pitchFamily="2" charset="0"/>
                </a:rPr>
                <a:t>Более 150</a:t>
              </a:r>
            </a:p>
          </p:txBody>
        </p:sp>
        <p:sp>
          <p:nvSpPr>
            <p:cNvPr id="16" name="Прямоугольник 15"/>
            <p:cNvSpPr/>
            <p:nvPr/>
          </p:nvSpPr>
          <p:spPr>
            <a:xfrm>
              <a:off x="447733" y="5659145"/>
              <a:ext cx="192633" cy="91394"/>
            </a:xfrm>
            <a:prstGeom prst="rect">
              <a:avLst/>
            </a:prstGeom>
            <a:solidFill>
              <a:srgbClr val="EAD9E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7" name="Прямоугольник 16"/>
            <p:cNvSpPr/>
            <p:nvPr/>
          </p:nvSpPr>
          <p:spPr>
            <a:xfrm>
              <a:off x="447733" y="5827381"/>
              <a:ext cx="192633" cy="91394"/>
            </a:xfrm>
            <a:prstGeom prst="rect">
              <a:avLst/>
            </a:prstGeom>
            <a:solidFill>
              <a:srgbClr val="DFC5D2"/>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8" name="Прямоугольник 17"/>
            <p:cNvSpPr/>
            <p:nvPr/>
          </p:nvSpPr>
          <p:spPr>
            <a:xfrm>
              <a:off x="447733" y="5995617"/>
              <a:ext cx="192633" cy="91394"/>
            </a:xfrm>
            <a:prstGeom prst="rect">
              <a:avLst/>
            </a:prstGeom>
            <a:solidFill>
              <a:srgbClr val="C58EAB"/>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9" name="Прямоугольник 18"/>
            <p:cNvSpPr/>
            <p:nvPr/>
          </p:nvSpPr>
          <p:spPr>
            <a:xfrm>
              <a:off x="447733" y="6163853"/>
              <a:ext cx="192633" cy="91394"/>
            </a:xfrm>
            <a:prstGeom prst="rect">
              <a:avLst/>
            </a:prstGeom>
            <a:solidFill>
              <a:srgbClr val="A55F86"/>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Прямоугольник 19"/>
            <p:cNvSpPr/>
            <p:nvPr/>
          </p:nvSpPr>
          <p:spPr>
            <a:xfrm>
              <a:off x="447733" y="6332089"/>
              <a:ext cx="192633" cy="91394"/>
            </a:xfrm>
            <a:prstGeom prst="rect">
              <a:avLst/>
            </a:prstGeom>
            <a:solidFill>
              <a:srgbClr val="844266"/>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TextBox 24"/>
            <p:cNvSpPr txBox="1"/>
            <p:nvPr/>
          </p:nvSpPr>
          <p:spPr>
            <a:xfrm>
              <a:off x="610957" y="5353889"/>
              <a:ext cx="3151418" cy="261610"/>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ПЛОТНОСТЬ НАСЕЛЕНИЯ (ЧЕЛ./ГА):</a:t>
              </a:r>
            </a:p>
          </p:txBody>
        </p:sp>
      </p:grpSp>
      <p:grpSp>
        <p:nvGrpSpPr>
          <p:cNvPr id="26" name="Группа 25"/>
          <p:cNvGrpSpPr/>
          <p:nvPr/>
        </p:nvGrpSpPr>
        <p:grpSpPr>
          <a:xfrm>
            <a:off x="6489708" y="3727407"/>
            <a:ext cx="3314642" cy="1159793"/>
            <a:chOff x="447733" y="5353889"/>
            <a:chExt cx="3314642" cy="1159793"/>
          </a:xfrm>
        </p:grpSpPr>
        <p:sp>
          <p:nvSpPr>
            <p:cNvPr id="27" name="TextBox 26"/>
            <p:cNvSpPr txBox="1"/>
            <p:nvPr/>
          </p:nvSpPr>
          <p:spPr>
            <a:xfrm>
              <a:off x="610957" y="5574963"/>
              <a:ext cx="3151418" cy="938719"/>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Менее 200</a:t>
              </a:r>
            </a:p>
            <a:p>
              <a:r>
                <a:rPr lang="ru-RU" sz="1100" kern="0" spc="15" dirty="0">
                  <a:solidFill>
                    <a:schemeClr val="tx1">
                      <a:lumMod val="75000"/>
                      <a:lumOff val="25000"/>
                    </a:schemeClr>
                  </a:solidFill>
                  <a:latin typeface="PF Din Text Comp Pro" pitchFamily="2" charset="0"/>
                </a:rPr>
                <a:t>200-400</a:t>
              </a:r>
            </a:p>
            <a:p>
              <a:r>
                <a:rPr lang="ru-RU" sz="1100" kern="0" spc="15" dirty="0">
                  <a:solidFill>
                    <a:schemeClr val="tx1">
                      <a:lumMod val="75000"/>
                      <a:lumOff val="25000"/>
                    </a:schemeClr>
                  </a:solidFill>
                  <a:latin typeface="PF Din Text Comp Pro" pitchFamily="2" charset="0"/>
                </a:rPr>
                <a:t>1000-3000</a:t>
              </a:r>
            </a:p>
            <a:p>
              <a:r>
                <a:rPr lang="ru-RU" sz="1100" kern="0" spc="15" dirty="0">
                  <a:solidFill>
                    <a:schemeClr val="tx1">
                      <a:lumMod val="75000"/>
                      <a:lumOff val="25000"/>
                    </a:schemeClr>
                  </a:solidFill>
                  <a:latin typeface="PF Din Text Comp Pro" pitchFamily="2" charset="0"/>
                </a:rPr>
                <a:t>3000-5000</a:t>
              </a:r>
            </a:p>
            <a:p>
              <a:r>
                <a:rPr lang="ru-RU" sz="1100" kern="0" spc="15" dirty="0">
                  <a:solidFill>
                    <a:schemeClr val="tx1">
                      <a:lumMod val="75000"/>
                      <a:lumOff val="25000"/>
                    </a:schemeClr>
                  </a:solidFill>
                  <a:latin typeface="PF Din Text Comp Pro" pitchFamily="2" charset="0"/>
                </a:rPr>
                <a:t>Более 5000</a:t>
              </a:r>
            </a:p>
          </p:txBody>
        </p:sp>
        <p:sp>
          <p:nvSpPr>
            <p:cNvPr id="28" name="Прямоугольник 27"/>
            <p:cNvSpPr/>
            <p:nvPr/>
          </p:nvSpPr>
          <p:spPr>
            <a:xfrm>
              <a:off x="447733" y="5659145"/>
              <a:ext cx="192633" cy="91394"/>
            </a:xfrm>
            <a:prstGeom prst="rect">
              <a:avLst/>
            </a:prstGeom>
            <a:solidFill>
              <a:srgbClr val="D5E1F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9" name="Прямоугольник 28"/>
            <p:cNvSpPr/>
            <p:nvPr/>
          </p:nvSpPr>
          <p:spPr>
            <a:xfrm>
              <a:off x="447733" y="5827381"/>
              <a:ext cx="192633" cy="91394"/>
            </a:xfrm>
            <a:prstGeom prst="rect">
              <a:avLst/>
            </a:prstGeom>
            <a:solidFill>
              <a:srgbClr val="C0CCDA"/>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1" name="Прямоугольник 30"/>
            <p:cNvSpPr/>
            <p:nvPr/>
          </p:nvSpPr>
          <p:spPr>
            <a:xfrm>
              <a:off x="447733" y="5995617"/>
              <a:ext cx="192633" cy="91394"/>
            </a:xfrm>
            <a:prstGeom prst="rect">
              <a:avLst/>
            </a:prstGeom>
            <a:solidFill>
              <a:srgbClr val="8BA0BB"/>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2" name="Прямоугольник 31"/>
            <p:cNvSpPr/>
            <p:nvPr/>
          </p:nvSpPr>
          <p:spPr>
            <a:xfrm>
              <a:off x="447733" y="6163853"/>
              <a:ext cx="192633" cy="91394"/>
            </a:xfrm>
            <a:prstGeom prst="rect">
              <a:avLst/>
            </a:prstGeom>
            <a:solidFill>
              <a:srgbClr val="627998"/>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3" name="Прямоугольник 32"/>
            <p:cNvSpPr/>
            <p:nvPr/>
          </p:nvSpPr>
          <p:spPr>
            <a:xfrm>
              <a:off x="447733" y="6332089"/>
              <a:ext cx="192633" cy="91394"/>
            </a:xfrm>
            <a:prstGeom prst="rect">
              <a:avLst/>
            </a:prstGeom>
            <a:solidFill>
              <a:srgbClr val="405874"/>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4" name="TextBox 33"/>
            <p:cNvSpPr txBox="1"/>
            <p:nvPr/>
          </p:nvSpPr>
          <p:spPr>
            <a:xfrm>
              <a:off x="610957" y="5353889"/>
              <a:ext cx="3151418" cy="261610"/>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ПЛОТНОСТЬ ЗАСТРОЙКИ (КВ.М./ГА):</a:t>
              </a:r>
            </a:p>
          </p:txBody>
        </p:sp>
      </p:grpSp>
      <p:sp>
        <p:nvSpPr>
          <p:cNvPr id="35" name="TextBox 34"/>
          <p:cNvSpPr txBox="1"/>
          <p:nvPr/>
        </p:nvSpPr>
        <p:spPr>
          <a:xfrm>
            <a:off x="355775" y="553997"/>
            <a:ext cx="1990530" cy="6124754"/>
          </a:xfrm>
          <a:prstGeom prst="rect">
            <a:avLst/>
          </a:prstGeom>
          <a:noFill/>
        </p:spPr>
        <p:txBody>
          <a:bodyPr wrap="square" rtlCol="0">
            <a:spAutoFit/>
          </a:bodyPr>
          <a:lstStyle/>
          <a:p>
            <a:pPr>
              <a:spcAft>
                <a:spcPts val="600"/>
              </a:spcAft>
            </a:pPr>
            <a:r>
              <a:rPr lang="ru-RU" sz="1100" kern="0" spc="15" dirty="0">
                <a:solidFill>
                  <a:schemeClr val="tx1">
                    <a:lumMod val="75000"/>
                    <a:lumOff val="25000"/>
                  </a:schemeClr>
                </a:solidFill>
                <a:latin typeface="PF Din Text Comp Pro" pitchFamily="2" charset="0"/>
              </a:rPr>
              <a:t>ОБЩАЯ ПЛОЩАДЬ ЖИЛИЩНОГО ФОНДА ГОРОДА ВОЛХОВА:</a:t>
            </a:r>
          </a:p>
          <a:p>
            <a:pPr>
              <a:spcAft>
                <a:spcPts val="600"/>
              </a:spcAft>
            </a:pPr>
            <a:r>
              <a:rPr lang="ru-RU" sz="2400" kern="0" spc="15" dirty="0">
                <a:solidFill>
                  <a:schemeClr val="tx1">
                    <a:lumMod val="75000"/>
                    <a:lumOff val="25000"/>
                  </a:schemeClr>
                </a:solidFill>
                <a:latin typeface="PF Din Text Comp Pro" pitchFamily="2" charset="0"/>
              </a:rPr>
              <a:t>1 142,1 тыс. </a:t>
            </a:r>
            <a:r>
              <a:rPr lang="ru-RU" sz="2400" kern="0" spc="15" dirty="0" err="1">
                <a:solidFill>
                  <a:schemeClr val="tx1">
                    <a:lumMod val="75000"/>
                    <a:lumOff val="25000"/>
                  </a:schemeClr>
                </a:solidFill>
                <a:latin typeface="PF Din Text Comp Pro" pitchFamily="2" charset="0"/>
              </a:rPr>
              <a:t>кв.м</a:t>
            </a:r>
            <a:r>
              <a:rPr lang="ru-RU" sz="2400" kern="0" spc="15" dirty="0">
                <a:solidFill>
                  <a:schemeClr val="tx1">
                    <a:lumMod val="75000"/>
                    <a:lumOff val="25000"/>
                  </a:schemeClr>
                </a:solidFill>
                <a:latin typeface="PF Din Text Comp Pro" pitchFamily="2" charset="0"/>
              </a:rPr>
              <a:t>. </a:t>
            </a:r>
          </a:p>
          <a:p>
            <a:pPr>
              <a:spcAft>
                <a:spcPts val="600"/>
              </a:spcAft>
            </a:pPr>
            <a:r>
              <a:rPr lang="ru-RU" sz="1100" kern="0" spc="15" dirty="0">
                <a:solidFill>
                  <a:schemeClr val="tx1">
                    <a:lumMod val="75000"/>
                    <a:lumOff val="25000"/>
                  </a:schemeClr>
                </a:solidFill>
                <a:latin typeface="PF Din Text Comp Pro" pitchFamily="2" charset="0"/>
              </a:rPr>
              <a:t>Из них: </a:t>
            </a:r>
          </a:p>
          <a:p>
            <a:pPr>
              <a:spcAft>
                <a:spcPts val="600"/>
              </a:spcAft>
            </a:pPr>
            <a:r>
              <a:rPr lang="ru-RU" sz="2400" kern="0" spc="15" dirty="0">
                <a:solidFill>
                  <a:schemeClr val="tx1">
                    <a:lumMod val="75000"/>
                    <a:lumOff val="25000"/>
                  </a:schemeClr>
                </a:solidFill>
                <a:latin typeface="PF Din Text Comp Pro" pitchFamily="2" charset="0"/>
              </a:rPr>
              <a:t>1 042,6 тыс. </a:t>
            </a:r>
            <a:r>
              <a:rPr lang="ru-RU" sz="2400" kern="0" spc="15" dirty="0" err="1">
                <a:solidFill>
                  <a:schemeClr val="tx1">
                    <a:lumMod val="75000"/>
                    <a:lumOff val="25000"/>
                  </a:schemeClr>
                </a:solidFill>
                <a:latin typeface="PF Din Text Comp Pro" pitchFamily="2" charset="0"/>
              </a:rPr>
              <a:t>кв.м</a:t>
            </a:r>
            <a:r>
              <a:rPr lang="ru-RU" sz="2400" kern="0" spc="15" dirty="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 в многоквартирных жилых домах, </a:t>
            </a:r>
          </a:p>
          <a:p>
            <a:pPr>
              <a:spcAft>
                <a:spcPts val="600"/>
              </a:spcAft>
            </a:pPr>
            <a:r>
              <a:rPr lang="ru-RU" sz="2400" kern="0" spc="15" dirty="0">
                <a:solidFill>
                  <a:schemeClr val="tx1">
                    <a:lumMod val="75000"/>
                    <a:lumOff val="25000"/>
                  </a:schemeClr>
                </a:solidFill>
                <a:latin typeface="PF Din Text Comp Pro" pitchFamily="2" charset="0"/>
              </a:rPr>
              <a:t>99,5 тыс. </a:t>
            </a:r>
            <a:r>
              <a:rPr lang="ru-RU" sz="2400" kern="0" spc="15" dirty="0" err="1">
                <a:solidFill>
                  <a:schemeClr val="tx1">
                    <a:lumMod val="75000"/>
                    <a:lumOff val="25000"/>
                  </a:schemeClr>
                </a:solidFill>
                <a:latin typeface="PF Din Text Comp Pro" pitchFamily="2" charset="0"/>
              </a:rPr>
              <a:t>кв.м</a:t>
            </a:r>
            <a:r>
              <a:rPr lang="ru-RU" sz="2400" kern="0" spc="15" dirty="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         в индивидуальных жилых домах.</a:t>
            </a:r>
          </a:p>
          <a:p>
            <a:pPr>
              <a:spcAft>
                <a:spcPts val="600"/>
              </a:spcAft>
            </a:pPr>
            <a:endParaRPr lang="ru-RU" sz="1100" kern="0" spc="15" dirty="0">
              <a:solidFill>
                <a:schemeClr val="tx1">
                  <a:lumMod val="75000"/>
                  <a:lumOff val="25000"/>
                </a:schemeClr>
              </a:solidFill>
              <a:latin typeface="PF Din Text Comp Pro" pitchFamily="2" charset="0"/>
            </a:endParaRPr>
          </a:p>
          <a:p>
            <a:pPr>
              <a:spcAft>
                <a:spcPts val="600"/>
              </a:spcAft>
            </a:pPr>
            <a:r>
              <a:rPr lang="ru-RU" sz="1100" kern="0" spc="15" dirty="0">
                <a:solidFill>
                  <a:schemeClr val="tx1">
                    <a:lumMod val="75000"/>
                    <a:lumOff val="25000"/>
                  </a:schemeClr>
                </a:solidFill>
                <a:latin typeface="PF Din Text Comp Pro" pitchFamily="2" charset="0"/>
              </a:rPr>
              <a:t>СООТНОШЕНИЕ ЖИЛИЩНОГО ФОНДА:</a:t>
            </a:r>
          </a:p>
          <a:p>
            <a:pPr>
              <a:spcAft>
                <a:spcPts val="600"/>
              </a:spcAft>
            </a:pPr>
            <a:r>
              <a:rPr lang="ru-RU" sz="1100" kern="0" spc="15" dirty="0">
                <a:solidFill>
                  <a:schemeClr val="tx1">
                    <a:lumMod val="75000"/>
                    <a:lumOff val="25000"/>
                  </a:schemeClr>
                </a:solidFill>
                <a:latin typeface="PF Din Text Comp Pro" pitchFamily="2" charset="0"/>
              </a:rPr>
              <a:t>Многоэтажные жилые дома (9 и более этажей) – </a:t>
            </a:r>
          </a:p>
          <a:p>
            <a:pPr>
              <a:spcAft>
                <a:spcPts val="600"/>
              </a:spcAft>
            </a:pPr>
            <a:r>
              <a:rPr lang="ru-RU" sz="2400" kern="0" spc="15" dirty="0">
                <a:solidFill>
                  <a:schemeClr val="tx1">
                    <a:lumMod val="75000"/>
                    <a:lumOff val="25000"/>
                  </a:schemeClr>
                </a:solidFill>
                <a:latin typeface="PF Din Text Comp Pro" pitchFamily="2" charset="0"/>
              </a:rPr>
              <a:t>11,7 %</a:t>
            </a:r>
          </a:p>
          <a:p>
            <a:pPr>
              <a:spcAft>
                <a:spcPts val="600"/>
              </a:spcAft>
            </a:pPr>
            <a:r>
              <a:rPr lang="ru-RU" sz="1100" kern="0" spc="15" dirty="0" err="1">
                <a:solidFill>
                  <a:schemeClr val="tx1">
                    <a:lumMod val="75000"/>
                    <a:lumOff val="25000"/>
                  </a:schemeClr>
                </a:solidFill>
                <a:latin typeface="PF Din Text Comp Pro" pitchFamily="2" charset="0"/>
              </a:rPr>
              <a:t>Среднеэтажные</a:t>
            </a:r>
            <a:r>
              <a:rPr lang="ru-RU" sz="1100" kern="0" spc="15" dirty="0">
                <a:solidFill>
                  <a:schemeClr val="tx1">
                    <a:lumMod val="75000"/>
                    <a:lumOff val="25000"/>
                  </a:schemeClr>
                </a:solidFill>
                <a:latin typeface="PF Din Text Comp Pro" pitchFamily="2" charset="0"/>
              </a:rPr>
              <a:t> жилые дома (5-8 этажей) – </a:t>
            </a:r>
          </a:p>
          <a:p>
            <a:pPr>
              <a:spcAft>
                <a:spcPts val="600"/>
              </a:spcAft>
            </a:pPr>
            <a:r>
              <a:rPr lang="ru-RU" sz="2400" kern="0" spc="15" dirty="0">
                <a:solidFill>
                  <a:schemeClr val="tx1">
                    <a:lumMod val="75000"/>
                    <a:lumOff val="25000"/>
                  </a:schemeClr>
                </a:solidFill>
                <a:latin typeface="PF Din Text Comp Pro" pitchFamily="2" charset="0"/>
              </a:rPr>
              <a:t>54,4 %</a:t>
            </a:r>
          </a:p>
          <a:p>
            <a:pPr>
              <a:spcAft>
                <a:spcPts val="600"/>
              </a:spcAft>
            </a:pPr>
            <a:r>
              <a:rPr lang="ru-RU" sz="1100" kern="0" spc="15" dirty="0">
                <a:solidFill>
                  <a:schemeClr val="tx1">
                    <a:lumMod val="75000"/>
                    <a:lumOff val="25000"/>
                  </a:schemeClr>
                </a:solidFill>
                <a:latin typeface="PF Din Text Comp Pro" pitchFamily="2" charset="0"/>
              </a:rPr>
              <a:t>Малоэтажные многоквартирные жилые дома (1-4 </a:t>
            </a:r>
            <a:r>
              <a:rPr lang="ru-RU" sz="1100" kern="0" spc="15" dirty="0" err="1">
                <a:solidFill>
                  <a:schemeClr val="tx1">
                    <a:lumMod val="75000"/>
                    <a:lumOff val="25000"/>
                  </a:schemeClr>
                </a:solidFill>
                <a:latin typeface="PF Din Text Comp Pro" pitchFamily="2" charset="0"/>
              </a:rPr>
              <a:t>эт</a:t>
            </a:r>
            <a:r>
              <a:rPr lang="ru-RU" sz="1100" kern="0" spc="15" dirty="0">
                <a:solidFill>
                  <a:schemeClr val="tx1">
                    <a:lumMod val="75000"/>
                    <a:lumOff val="25000"/>
                  </a:schemeClr>
                </a:solidFill>
                <a:latin typeface="PF Din Text Comp Pro" pitchFamily="2" charset="0"/>
              </a:rPr>
              <a:t>.) – </a:t>
            </a:r>
          </a:p>
          <a:p>
            <a:pPr>
              <a:spcAft>
                <a:spcPts val="600"/>
              </a:spcAft>
            </a:pPr>
            <a:r>
              <a:rPr lang="ru-RU" sz="2400" kern="0" spc="15" dirty="0">
                <a:solidFill>
                  <a:schemeClr val="tx1">
                    <a:lumMod val="75000"/>
                    <a:lumOff val="25000"/>
                  </a:schemeClr>
                </a:solidFill>
                <a:latin typeface="PF Din Text Comp Pro" pitchFamily="2" charset="0"/>
              </a:rPr>
              <a:t>25,2 %</a:t>
            </a:r>
          </a:p>
          <a:p>
            <a:pPr>
              <a:spcAft>
                <a:spcPts val="600"/>
              </a:spcAft>
            </a:pPr>
            <a:r>
              <a:rPr lang="ru-RU" sz="1100" kern="0" spc="15" dirty="0">
                <a:solidFill>
                  <a:schemeClr val="tx1">
                    <a:lumMod val="75000"/>
                    <a:lumOff val="25000"/>
                  </a:schemeClr>
                </a:solidFill>
                <a:latin typeface="PF Din Text Comp Pro" pitchFamily="2" charset="0"/>
              </a:rPr>
              <a:t>Индивидуальные жилые дома – </a:t>
            </a:r>
          </a:p>
          <a:p>
            <a:pPr>
              <a:spcAft>
                <a:spcPts val="600"/>
              </a:spcAft>
            </a:pPr>
            <a:r>
              <a:rPr lang="ru-RU" sz="2400" kern="0" spc="15" dirty="0">
                <a:solidFill>
                  <a:schemeClr val="tx1">
                    <a:lumMod val="75000"/>
                    <a:lumOff val="25000"/>
                  </a:schemeClr>
                </a:solidFill>
                <a:latin typeface="PF Din Text Comp Pro" pitchFamily="2" charset="0"/>
              </a:rPr>
              <a:t>8,7 %</a:t>
            </a:r>
          </a:p>
        </p:txBody>
      </p:sp>
    </p:spTree>
    <p:extLst>
      <p:ext uri="{BB962C8B-B14F-4D97-AF65-F5344CB8AC3E}">
        <p14:creationId xmlns:p14="http://schemas.microsoft.com/office/powerpoint/2010/main" xmlns="" val="14425609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Рисунок 7"/>
          <p:cNvPicPr>
            <a:picLocks noChangeAspect="1"/>
          </p:cNvPicPr>
          <p:nvPr/>
        </p:nvPicPr>
        <p:blipFill rotWithShape="1">
          <a:blip r:embed="rId3" cstate="print">
            <a:extLst>
              <a:ext uri="{BEBA8EAE-BF5A-486C-A8C5-ECC9F3942E4B}">
                <a14:imgProps xmlns:a14="http://schemas.microsoft.com/office/drawing/2010/main" xmlns="">
                  <a14:imgLayer r:embed="rId4">
                    <a14:imgEffect>
                      <a14:brightnessContrast contrast="20000"/>
                    </a14:imgEffect>
                  </a14:imgLayer>
                </a14:imgProps>
              </a:ext>
              <a:ext uri="{28A0092B-C50C-407E-A947-70E740481C1C}">
                <a14:useLocalDpi xmlns:a14="http://schemas.microsoft.com/office/drawing/2010/main" xmlns="" val="0"/>
              </a:ext>
            </a:extLst>
          </a:blip>
          <a:srcRect l="4637" t="8352" r="7241" b="4239"/>
          <a:stretch/>
        </p:blipFill>
        <p:spPr>
          <a:xfrm>
            <a:off x="3903721" y="-2"/>
            <a:ext cx="6789679" cy="7108519"/>
          </a:xfrm>
          <a:prstGeom prst="rect">
            <a:avLst/>
          </a:prstGeom>
        </p:spPr>
      </p:pic>
      <p:pic>
        <p:nvPicPr>
          <p:cNvPr id="18" name="Рисунок 17"/>
          <p:cNvPicPr>
            <a:picLocks noChangeAspect="1"/>
          </p:cNvPicPr>
          <p:nvPr/>
        </p:nvPicPr>
        <p:blipFill rotWithShape="1">
          <a:blip r:embed="rId5" cstate="print">
            <a:extLst>
              <a:ext uri="{BEBA8EAE-BF5A-486C-A8C5-ECC9F3942E4B}">
                <a14:imgProps xmlns:a14="http://schemas.microsoft.com/office/drawing/2010/main" xmlns="">
                  <a14:imgLayer r:embed="rId6">
                    <a14:imgEffect>
                      <a14:brightnessContrast contrast="20000"/>
                    </a14:imgEffect>
                  </a14:imgLayer>
                </a14:imgProps>
              </a:ext>
              <a:ext uri="{28A0092B-C50C-407E-A947-70E740481C1C}">
                <a14:useLocalDpi xmlns:a14="http://schemas.microsoft.com/office/drawing/2010/main" xmlns="" val="0"/>
              </a:ext>
            </a:extLst>
          </a:blip>
          <a:srcRect l="2948"/>
          <a:stretch/>
        </p:blipFill>
        <p:spPr>
          <a:xfrm>
            <a:off x="2118643" y="4635562"/>
            <a:ext cx="1643731" cy="1129112"/>
          </a:xfrm>
          <a:prstGeom prst="rect">
            <a:avLst/>
          </a:prstGeom>
        </p:spPr>
      </p:pic>
      <p:pic>
        <p:nvPicPr>
          <p:cNvPr id="17" name="Рисунок 16"/>
          <p:cNvPicPr>
            <a:picLocks noChangeAspect="1"/>
          </p:cNvPicPr>
          <p:nvPr/>
        </p:nvPicPr>
        <p:blipFill rotWithShape="1">
          <a:blip r:embed="rId7" cstate="print">
            <a:extLst>
              <a:ext uri="{BEBA8EAE-BF5A-486C-A8C5-ECC9F3942E4B}">
                <a14:imgProps xmlns:a14="http://schemas.microsoft.com/office/drawing/2010/main" xmlns="">
                  <a14:imgLayer r:embed="rId8">
                    <a14:imgEffect>
                      <a14:brightnessContrast bright="20000"/>
                    </a14:imgEffect>
                  </a14:imgLayer>
                </a14:imgProps>
              </a:ext>
              <a:ext uri="{28A0092B-C50C-407E-A947-70E740481C1C}">
                <a14:useLocalDpi xmlns:a14="http://schemas.microsoft.com/office/drawing/2010/main" xmlns="" val="0"/>
              </a:ext>
            </a:extLst>
          </a:blip>
          <a:srcRect t="14054" r="12451" b="3663"/>
          <a:stretch/>
        </p:blipFill>
        <p:spPr>
          <a:xfrm>
            <a:off x="450850" y="4636287"/>
            <a:ext cx="1623097" cy="1144105"/>
          </a:xfrm>
          <a:prstGeom prst="rect">
            <a:avLst/>
          </a:prstGeom>
        </p:spPr>
      </p:pic>
      <p:sp>
        <p:nvSpPr>
          <p:cNvPr id="30" name="Прямоугольник 29"/>
          <p:cNvSpPr/>
          <p:nvPr/>
        </p:nvSpPr>
        <p:spPr>
          <a:xfrm>
            <a:off x="-1" y="-1"/>
            <a:ext cx="882205" cy="395289"/>
          </a:xfrm>
          <a:prstGeom prst="rect">
            <a:avLst/>
          </a:prstGeom>
          <a:solidFill>
            <a:srgbClr val="028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3520901" cy="1600438"/>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Становлением города Волхова можно считать период с 1918 до 1940, когда были заложены ГЭС, алюминиевый завод и началось строительство рабочих поселков. На данный момент на территории города располагаются 18 жилых домов данного периода.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Строительный бум в Волхове пришелся на 1960–е годы, когда в общей сумме было введено в эксплуатацию 98 жилых домов.</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После 2000-х </a:t>
            </a:r>
            <a:r>
              <a:rPr lang="ru-RU" sz="1100" kern="0" spc="15" dirty="0" err="1">
                <a:solidFill>
                  <a:schemeClr val="tx1">
                    <a:lumMod val="75000"/>
                    <a:lumOff val="25000"/>
                  </a:schemeClr>
                </a:solidFill>
                <a:latin typeface="PF Din Text Comp Pro" pitchFamily="2" charset="0"/>
              </a:rPr>
              <a:t>гг</a:t>
            </a:r>
            <a:r>
              <a:rPr lang="ru-RU" sz="1100" kern="0" spc="15" dirty="0">
                <a:solidFill>
                  <a:schemeClr val="tx1">
                    <a:lumMod val="75000"/>
                    <a:lumOff val="25000"/>
                  </a:schemeClr>
                </a:solidFill>
                <a:latin typeface="PF Din Text Comp Pro" pitchFamily="2" charset="0"/>
              </a:rPr>
              <a:t> в Волхове возведено 24 жилых дома преимущественно в северо-западной части города.</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27</a:t>
            </a:fld>
            <a:endParaRPr lang="ru-RU" dirty="0"/>
          </a:p>
        </p:txBody>
      </p:sp>
      <p:sp>
        <p:nvSpPr>
          <p:cNvPr id="10" name="TextBox 9"/>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ПЕРИОДЫ ЗАСТРОЙКИ</a:t>
            </a:r>
          </a:p>
        </p:txBody>
      </p:sp>
      <p:sp>
        <p:nvSpPr>
          <p:cNvPr id="11" name="Прямоугольник 10"/>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2.6. </a:t>
            </a:r>
            <a:endParaRPr lang="ru-RU" sz="3000" dirty="0">
              <a:solidFill>
                <a:schemeClr val="bg1"/>
              </a:solidFill>
            </a:endParaRPr>
          </a:p>
        </p:txBody>
      </p:sp>
      <p:sp>
        <p:nvSpPr>
          <p:cNvPr id="14" name="TextBox 13"/>
          <p:cNvSpPr txBox="1"/>
          <p:nvPr/>
        </p:nvSpPr>
        <p:spPr>
          <a:xfrm>
            <a:off x="4066945" y="5661967"/>
            <a:ext cx="3151418" cy="1446550"/>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До 1940 г.</a:t>
            </a:r>
          </a:p>
          <a:p>
            <a:r>
              <a:rPr lang="ru-RU" sz="1100" kern="0" spc="15" dirty="0">
                <a:solidFill>
                  <a:schemeClr val="tx1">
                    <a:lumMod val="75000"/>
                    <a:lumOff val="25000"/>
                  </a:schemeClr>
                </a:solidFill>
                <a:latin typeface="PF Din Text Comp Pro" pitchFamily="2" charset="0"/>
              </a:rPr>
              <a:t>1940-1949 гг.</a:t>
            </a:r>
          </a:p>
          <a:p>
            <a:r>
              <a:rPr lang="ru-RU" sz="1100" kern="0" spc="15" dirty="0">
                <a:solidFill>
                  <a:schemeClr val="tx1">
                    <a:lumMod val="75000"/>
                    <a:lumOff val="25000"/>
                  </a:schemeClr>
                </a:solidFill>
                <a:latin typeface="PF Din Text Comp Pro" pitchFamily="2" charset="0"/>
              </a:rPr>
              <a:t>1950-1959 гг.</a:t>
            </a:r>
          </a:p>
          <a:p>
            <a:r>
              <a:rPr lang="ru-RU" sz="1100" kern="0" spc="15" dirty="0">
                <a:solidFill>
                  <a:schemeClr val="tx1">
                    <a:lumMod val="75000"/>
                    <a:lumOff val="25000"/>
                  </a:schemeClr>
                </a:solidFill>
                <a:latin typeface="PF Din Text Comp Pro" pitchFamily="2" charset="0"/>
              </a:rPr>
              <a:t>1960-1969 гг.</a:t>
            </a:r>
          </a:p>
          <a:p>
            <a:r>
              <a:rPr lang="ru-RU" sz="1100" kern="0" spc="15" dirty="0">
                <a:solidFill>
                  <a:schemeClr val="tx1">
                    <a:lumMod val="75000"/>
                    <a:lumOff val="25000"/>
                  </a:schemeClr>
                </a:solidFill>
                <a:latin typeface="PF Din Text Comp Pro" pitchFamily="2" charset="0"/>
              </a:rPr>
              <a:t>1970-1979 гг.</a:t>
            </a:r>
          </a:p>
          <a:p>
            <a:r>
              <a:rPr lang="ru-RU" sz="1100" kern="0" spc="15" dirty="0">
                <a:solidFill>
                  <a:schemeClr val="tx1">
                    <a:lumMod val="75000"/>
                    <a:lumOff val="25000"/>
                  </a:schemeClr>
                </a:solidFill>
                <a:latin typeface="PF Din Text Comp Pro" pitchFamily="2" charset="0"/>
              </a:rPr>
              <a:t>1980-1989 гг.</a:t>
            </a:r>
          </a:p>
          <a:p>
            <a:r>
              <a:rPr lang="ru-RU" sz="1100" kern="0" spc="15" dirty="0">
                <a:solidFill>
                  <a:schemeClr val="tx1">
                    <a:lumMod val="75000"/>
                    <a:lumOff val="25000"/>
                  </a:schemeClr>
                </a:solidFill>
                <a:latin typeface="PF Din Text Comp Pro" pitchFamily="2" charset="0"/>
              </a:rPr>
              <a:t>1990-1999 гг.</a:t>
            </a:r>
          </a:p>
          <a:p>
            <a:r>
              <a:rPr lang="ru-RU" sz="1100" kern="0" spc="15" dirty="0">
                <a:solidFill>
                  <a:schemeClr val="tx1">
                    <a:lumMod val="75000"/>
                    <a:lumOff val="25000"/>
                  </a:schemeClr>
                </a:solidFill>
                <a:latin typeface="PF Din Text Comp Pro" pitchFamily="2" charset="0"/>
              </a:rPr>
              <a:t>После 2000 г.</a:t>
            </a:r>
          </a:p>
        </p:txBody>
      </p:sp>
      <p:sp>
        <p:nvSpPr>
          <p:cNvPr id="22" name="Прямоугольник 21"/>
          <p:cNvSpPr/>
          <p:nvPr/>
        </p:nvSpPr>
        <p:spPr>
          <a:xfrm>
            <a:off x="3903721" y="5746149"/>
            <a:ext cx="192633" cy="91394"/>
          </a:xfrm>
          <a:prstGeom prst="rect">
            <a:avLst/>
          </a:prstGeom>
          <a:solidFill>
            <a:srgbClr val="9A043E"/>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3" name="Прямоугольник 22"/>
          <p:cNvSpPr/>
          <p:nvPr/>
        </p:nvSpPr>
        <p:spPr>
          <a:xfrm>
            <a:off x="3903721" y="5914385"/>
            <a:ext cx="192633" cy="91394"/>
          </a:xfrm>
          <a:prstGeom prst="rect">
            <a:avLst/>
          </a:prstGeom>
          <a:solidFill>
            <a:srgbClr val="FA3C18"/>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Прямоугольник 23"/>
          <p:cNvSpPr/>
          <p:nvPr/>
        </p:nvSpPr>
        <p:spPr>
          <a:xfrm>
            <a:off x="3903721" y="6082621"/>
            <a:ext cx="192633" cy="91394"/>
          </a:xfrm>
          <a:prstGeom prst="rect">
            <a:avLst/>
          </a:prstGeom>
          <a:solidFill>
            <a:srgbClr val="F98239"/>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Прямоугольник 24"/>
          <p:cNvSpPr/>
          <p:nvPr/>
        </p:nvSpPr>
        <p:spPr>
          <a:xfrm>
            <a:off x="3903721" y="6250857"/>
            <a:ext cx="192633" cy="91394"/>
          </a:xfrm>
          <a:prstGeom prst="rect">
            <a:avLst/>
          </a:prstGeom>
          <a:solidFill>
            <a:srgbClr val="EFBF5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6" name="Прямоугольник 25"/>
          <p:cNvSpPr/>
          <p:nvPr/>
        </p:nvSpPr>
        <p:spPr>
          <a:xfrm>
            <a:off x="3903721" y="6419093"/>
            <a:ext cx="192633" cy="91394"/>
          </a:xfrm>
          <a:prstGeom prst="rect">
            <a:avLst/>
          </a:prstGeom>
          <a:solidFill>
            <a:srgbClr val="E0DE5A"/>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3903721" y="6587329"/>
            <a:ext cx="192633" cy="91394"/>
          </a:xfrm>
          <a:prstGeom prst="rect">
            <a:avLst/>
          </a:prstGeom>
          <a:solidFill>
            <a:srgbClr val="A2AA06"/>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8" name="Прямоугольник 27"/>
          <p:cNvSpPr/>
          <p:nvPr/>
        </p:nvSpPr>
        <p:spPr>
          <a:xfrm>
            <a:off x="3903721" y="6755565"/>
            <a:ext cx="192633" cy="91394"/>
          </a:xfrm>
          <a:prstGeom prst="rect">
            <a:avLst/>
          </a:prstGeom>
          <a:solidFill>
            <a:srgbClr val="5A8B4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9" name="Прямоугольник 28"/>
          <p:cNvSpPr/>
          <p:nvPr/>
        </p:nvSpPr>
        <p:spPr>
          <a:xfrm>
            <a:off x="3903721" y="6923801"/>
            <a:ext cx="192633" cy="91394"/>
          </a:xfrm>
          <a:prstGeom prst="rect">
            <a:avLst/>
          </a:prstGeom>
          <a:solidFill>
            <a:srgbClr val="2892C0"/>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3" name="TextBox 32"/>
          <p:cNvSpPr txBox="1"/>
          <p:nvPr/>
        </p:nvSpPr>
        <p:spPr>
          <a:xfrm>
            <a:off x="4066945" y="5440893"/>
            <a:ext cx="3151418" cy="261610"/>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ПЕРИОДЫ ЗАСТРОЙКИ:</a:t>
            </a:r>
          </a:p>
        </p:txBody>
      </p:sp>
      <p:pic>
        <p:nvPicPr>
          <p:cNvPr id="2" name="Рисунок 1"/>
          <p:cNvPicPr>
            <a:picLocks noChangeAspect="1"/>
          </p:cNvPicPr>
          <p:nvPr/>
        </p:nvPicPr>
        <p:blipFill rotWithShape="1">
          <a:blip r:embed="rId9" cstate="print">
            <a:extLst>
              <a:ext uri="{BEBA8EAE-BF5A-486C-A8C5-ECC9F3942E4B}">
                <a14:imgProps xmlns:a14="http://schemas.microsoft.com/office/drawing/2010/main" xmlns="">
                  <a14:imgLayer r:embed="rId10">
                    <a14:imgEffect>
                      <a14:brightnessContrast bright="20000" contrast="20000"/>
                    </a14:imgEffect>
                  </a14:imgLayer>
                </a14:imgProps>
              </a:ext>
            </a:extLst>
          </a:blip>
          <a:srcRect l="14851" t="7924" r="867" b="225"/>
          <a:stretch/>
        </p:blipFill>
        <p:spPr>
          <a:xfrm>
            <a:off x="447271" y="2132733"/>
            <a:ext cx="1626677" cy="1195419"/>
          </a:xfrm>
          <a:prstGeom prst="rect">
            <a:avLst/>
          </a:prstGeom>
        </p:spPr>
      </p:pic>
      <p:pic>
        <p:nvPicPr>
          <p:cNvPr id="3" name="Рисунок 2"/>
          <p:cNvPicPr>
            <a:picLocks noChangeAspect="1"/>
          </p:cNvPicPr>
          <p:nvPr/>
        </p:nvPicPr>
        <p:blipFill>
          <a:blip r:embed="rId11" cstate="print">
            <a:extLst>
              <a:ext uri="{BEBA8EAE-BF5A-486C-A8C5-ECC9F3942E4B}">
                <a14:imgProps xmlns:a14="http://schemas.microsoft.com/office/drawing/2010/main" xmlns="">
                  <a14:imgLayer r:embed="rId12">
                    <a14:imgEffect>
                      <a14:brightnessContrast bright="40000" contrast="20000"/>
                    </a14:imgEffect>
                  </a14:imgLayer>
                </a14:imgProps>
              </a:ext>
            </a:extLst>
          </a:blip>
          <a:stretch>
            <a:fillRect/>
          </a:stretch>
        </p:blipFill>
        <p:spPr>
          <a:xfrm>
            <a:off x="2118644" y="2154292"/>
            <a:ext cx="1643731" cy="1173860"/>
          </a:xfrm>
          <a:prstGeom prst="rect">
            <a:avLst/>
          </a:prstGeom>
        </p:spPr>
      </p:pic>
      <p:pic>
        <p:nvPicPr>
          <p:cNvPr id="4" name="Рисунок 3"/>
          <p:cNvPicPr>
            <a:picLocks noChangeAspect="1"/>
          </p:cNvPicPr>
          <p:nvPr/>
        </p:nvPicPr>
        <p:blipFill>
          <a:blip r:embed="rId13" cstate="print">
            <a:extLst>
              <a:ext uri="{BEBA8EAE-BF5A-486C-A8C5-ECC9F3942E4B}">
                <a14:imgProps xmlns:a14="http://schemas.microsoft.com/office/drawing/2010/main" xmlns="">
                  <a14:imgLayer r:embed="rId14">
                    <a14:imgEffect>
                      <a14:brightnessContrast bright="20000" contrast="40000"/>
                    </a14:imgEffect>
                  </a14:imgLayer>
                </a14:imgProps>
              </a:ext>
            </a:extLst>
          </a:blip>
          <a:stretch>
            <a:fillRect/>
          </a:stretch>
        </p:blipFill>
        <p:spPr>
          <a:xfrm>
            <a:off x="450850" y="3410398"/>
            <a:ext cx="1623098" cy="1144762"/>
          </a:xfrm>
          <a:prstGeom prst="rect">
            <a:avLst/>
          </a:prstGeom>
        </p:spPr>
      </p:pic>
      <p:pic>
        <p:nvPicPr>
          <p:cNvPr id="7" name="Рисунок 6"/>
          <p:cNvPicPr>
            <a:picLocks noChangeAspect="1"/>
          </p:cNvPicPr>
          <p:nvPr/>
        </p:nvPicPr>
        <p:blipFill rotWithShape="1">
          <a:blip r:embed="rId15" cstate="print">
            <a:extLst>
              <a:ext uri="{BEBA8EAE-BF5A-486C-A8C5-ECC9F3942E4B}">
                <a14:imgProps xmlns:a14="http://schemas.microsoft.com/office/drawing/2010/main" xmlns="">
                  <a14:imgLayer r:embed="rId16">
                    <a14:imgEffect>
                      <a14:brightnessContrast bright="20000" contrast="20000"/>
                    </a14:imgEffect>
                  </a14:imgLayer>
                </a14:imgProps>
              </a:ext>
            </a:extLst>
          </a:blip>
          <a:srcRect r="3861"/>
          <a:stretch/>
        </p:blipFill>
        <p:spPr>
          <a:xfrm>
            <a:off x="2116225" y="3407124"/>
            <a:ext cx="1646300" cy="1144762"/>
          </a:xfrm>
          <a:prstGeom prst="rect">
            <a:avLst/>
          </a:prstGeom>
        </p:spPr>
      </p:pic>
      <p:pic>
        <p:nvPicPr>
          <p:cNvPr id="12" name="Рисунок 11"/>
          <p:cNvPicPr>
            <a:picLocks noChangeAspect="1"/>
          </p:cNvPicPr>
          <p:nvPr/>
        </p:nvPicPr>
        <p:blipFill rotWithShape="1">
          <a:blip r:embed="rId17" cstate="print">
            <a:extLst>
              <a:ext uri="{BEBA8EAE-BF5A-486C-A8C5-ECC9F3942E4B}">
                <a14:imgProps xmlns:a14="http://schemas.microsoft.com/office/drawing/2010/main" xmlns="">
                  <a14:imgLayer r:embed="rId18">
                    <a14:imgEffect>
                      <a14:brightnessContrast bright="20000" contrast="20000"/>
                    </a14:imgEffect>
                  </a14:imgLayer>
                </a14:imgProps>
              </a:ext>
            </a:extLst>
          </a:blip>
          <a:srcRect b="4513"/>
          <a:stretch/>
        </p:blipFill>
        <p:spPr>
          <a:xfrm>
            <a:off x="447222" y="5860021"/>
            <a:ext cx="1626725" cy="1160767"/>
          </a:xfrm>
          <a:prstGeom prst="rect">
            <a:avLst/>
          </a:prstGeom>
        </p:spPr>
      </p:pic>
      <p:pic>
        <p:nvPicPr>
          <p:cNvPr id="15" name="Рисунок 14"/>
          <p:cNvPicPr>
            <a:picLocks noChangeAspect="1"/>
          </p:cNvPicPr>
          <p:nvPr/>
        </p:nvPicPr>
        <p:blipFill rotWithShape="1">
          <a:blip r:embed="rId19" cstate="print">
            <a:extLst>
              <a:ext uri="{BEBA8EAE-BF5A-486C-A8C5-ECC9F3942E4B}">
                <a14:imgProps xmlns:a14="http://schemas.microsoft.com/office/drawing/2010/main" xmlns="">
                  <a14:imgLayer r:embed="rId20">
                    <a14:imgEffect>
                      <a14:brightnessContrast bright="20000"/>
                    </a14:imgEffect>
                  </a14:imgLayer>
                </a14:imgProps>
              </a:ext>
              <a:ext uri="{28A0092B-C50C-407E-A947-70E740481C1C}">
                <a14:useLocalDpi xmlns:a14="http://schemas.microsoft.com/office/drawing/2010/main" xmlns="" val="0"/>
              </a:ext>
            </a:extLst>
          </a:blip>
          <a:srcRect l="6544" t="15" r="14213" b="25542"/>
          <a:stretch/>
        </p:blipFill>
        <p:spPr>
          <a:xfrm>
            <a:off x="2113999" y="5860021"/>
            <a:ext cx="1648526" cy="1161492"/>
          </a:xfrm>
          <a:prstGeom prst="rect">
            <a:avLst/>
          </a:prstGeom>
        </p:spPr>
      </p:pic>
      <p:sp>
        <p:nvSpPr>
          <p:cNvPr id="16" name="Прямоугольник 15"/>
          <p:cNvSpPr/>
          <p:nvPr/>
        </p:nvSpPr>
        <p:spPr>
          <a:xfrm>
            <a:off x="450850" y="3276575"/>
            <a:ext cx="1623097" cy="51577"/>
          </a:xfrm>
          <a:prstGeom prst="rect">
            <a:avLst/>
          </a:prstGeom>
          <a:solidFill>
            <a:srgbClr val="9A0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1" name="Прямоугольник 30"/>
          <p:cNvSpPr/>
          <p:nvPr/>
        </p:nvSpPr>
        <p:spPr>
          <a:xfrm>
            <a:off x="2114000" y="3276575"/>
            <a:ext cx="1648376" cy="51577"/>
          </a:xfrm>
          <a:prstGeom prst="rect">
            <a:avLst/>
          </a:prstGeom>
          <a:solidFill>
            <a:srgbClr val="FA3C1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4" name="Прямоугольник 33"/>
          <p:cNvSpPr/>
          <p:nvPr/>
        </p:nvSpPr>
        <p:spPr>
          <a:xfrm>
            <a:off x="450850" y="4500309"/>
            <a:ext cx="1623097" cy="51577"/>
          </a:xfrm>
          <a:prstGeom prst="rect">
            <a:avLst/>
          </a:prstGeom>
          <a:solidFill>
            <a:srgbClr val="F982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Прямоугольник 34"/>
          <p:cNvSpPr/>
          <p:nvPr/>
        </p:nvSpPr>
        <p:spPr>
          <a:xfrm>
            <a:off x="2114000" y="4500309"/>
            <a:ext cx="1648376" cy="51577"/>
          </a:xfrm>
          <a:prstGeom prst="rect">
            <a:avLst/>
          </a:prstGeom>
          <a:solidFill>
            <a:srgbClr val="EFBF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Прямоугольник 35"/>
          <p:cNvSpPr/>
          <p:nvPr/>
        </p:nvSpPr>
        <p:spPr>
          <a:xfrm>
            <a:off x="450850" y="5731606"/>
            <a:ext cx="1623097" cy="51577"/>
          </a:xfrm>
          <a:prstGeom prst="rect">
            <a:avLst/>
          </a:prstGeom>
          <a:solidFill>
            <a:srgbClr val="E0DE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7" name="Прямоугольник 36"/>
          <p:cNvSpPr/>
          <p:nvPr/>
        </p:nvSpPr>
        <p:spPr>
          <a:xfrm>
            <a:off x="2114000" y="5731606"/>
            <a:ext cx="1648376" cy="51577"/>
          </a:xfrm>
          <a:prstGeom prst="rect">
            <a:avLst/>
          </a:prstGeom>
          <a:solidFill>
            <a:srgbClr val="A2AA0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8" name="Прямоугольник 37"/>
          <p:cNvSpPr/>
          <p:nvPr/>
        </p:nvSpPr>
        <p:spPr>
          <a:xfrm>
            <a:off x="450850" y="6969936"/>
            <a:ext cx="1623097" cy="51577"/>
          </a:xfrm>
          <a:prstGeom prst="rect">
            <a:avLst/>
          </a:prstGeom>
          <a:solidFill>
            <a:srgbClr val="5A8B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9" name="Прямоугольник 38"/>
          <p:cNvSpPr/>
          <p:nvPr/>
        </p:nvSpPr>
        <p:spPr>
          <a:xfrm>
            <a:off x="2114000" y="6969936"/>
            <a:ext cx="1648376" cy="51577"/>
          </a:xfrm>
          <a:prstGeom prst="rect">
            <a:avLst/>
          </a:prstGeom>
          <a:solidFill>
            <a:srgbClr val="2892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0" name="TextBox 39"/>
          <p:cNvSpPr txBox="1"/>
          <p:nvPr/>
        </p:nvSpPr>
        <p:spPr>
          <a:xfrm rot="4538991">
            <a:off x="7326622" y="4256109"/>
            <a:ext cx="1512764" cy="338546"/>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ru-RU" altLang="ru-RU" sz="1600" i="1" kern="1200" dirty="0">
                <a:solidFill>
                  <a:schemeClr val="bg1"/>
                </a:solidFill>
                <a:latin typeface="PF Din Text Comp Pro" pitchFamily="2" charset="0"/>
                <a:cs typeface="Arial" charset="0"/>
              </a:rPr>
              <a:t>р. Волхов</a:t>
            </a:r>
          </a:p>
        </p:txBody>
      </p:sp>
      <p:sp>
        <p:nvSpPr>
          <p:cNvPr id="41" name="Прямоугольник 40"/>
          <p:cNvSpPr/>
          <p:nvPr/>
        </p:nvSpPr>
        <p:spPr>
          <a:xfrm>
            <a:off x="355774" y="6950841"/>
            <a:ext cx="3342104" cy="215444"/>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a:t>
            </a:r>
            <a:r>
              <a:rPr lang="en-US" sz="800" i="1" dirty="0">
                <a:solidFill>
                  <a:schemeClr val="bg1">
                    <a:lumMod val="65000"/>
                  </a:schemeClr>
                </a:solidFill>
                <a:latin typeface="PF Din Text Comp Pro" panose="02000506020000020004" pitchFamily="2" charset="0"/>
              </a:rPr>
              <a:t> </a:t>
            </a:r>
            <a:r>
              <a:rPr lang="ru-RU" sz="800" i="1" dirty="0">
                <a:solidFill>
                  <a:schemeClr val="bg1">
                    <a:lumMod val="65000"/>
                  </a:schemeClr>
                </a:solidFill>
                <a:latin typeface="PF Din Text Comp Pro" panose="02000506020000020004" pitchFamily="2" charset="0"/>
              </a:rPr>
              <a:t>Онлайн-сервис </a:t>
            </a:r>
            <a:r>
              <a:rPr lang="ru-RU" sz="800" i="1" dirty="0" err="1">
                <a:solidFill>
                  <a:schemeClr val="bg1">
                    <a:lumMod val="65000"/>
                  </a:schemeClr>
                </a:solidFill>
                <a:latin typeface="PF Din Text Comp Pro" panose="02000506020000020004" pitchFamily="2" charset="0"/>
              </a:rPr>
              <a:t>Дом.МинЖКХ</a:t>
            </a:r>
            <a:r>
              <a:rPr lang="ru-RU" sz="800" i="1" dirty="0">
                <a:solidFill>
                  <a:schemeClr val="bg1">
                    <a:lumMod val="65000"/>
                  </a:schemeClr>
                </a:solidFill>
                <a:latin typeface="PF Din Text Comp Pro" panose="02000506020000020004" pitchFamily="2" charset="0"/>
              </a:rPr>
              <a:t> и Общественный проект </a:t>
            </a:r>
            <a:r>
              <a:rPr lang="ru-RU" sz="800" i="1" dirty="0" err="1">
                <a:solidFill>
                  <a:schemeClr val="bg1">
                    <a:lumMod val="65000"/>
                  </a:schemeClr>
                </a:solidFill>
                <a:latin typeface="PF Din Text Comp Pro" panose="02000506020000020004" pitchFamily="2" charset="0"/>
              </a:rPr>
              <a:t>ГосЖКХ</a:t>
            </a:r>
            <a:endParaRPr lang="en-US" sz="800" i="1" dirty="0">
              <a:solidFill>
                <a:schemeClr val="bg1">
                  <a:lumMod val="65000"/>
                </a:schemeClr>
              </a:solidFill>
              <a:latin typeface="PF Din Text Comp Pro" panose="02000506020000020004" pitchFamily="2" charset="0"/>
            </a:endParaRPr>
          </a:p>
        </p:txBody>
      </p:sp>
    </p:spTree>
    <p:extLst>
      <p:ext uri="{BB962C8B-B14F-4D97-AF65-F5344CB8AC3E}">
        <p14:creationId xmlns:p14="http://schemas.microsoft.com/office/powerpoint/2010/main" xmlns="" val="32514077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Рисунок 2"/>
          <p:cNvPicPr>
            <a:picLocks noChangeAspect="1"/>
          </p:cNvPicPr>
          <p:nvPr/>
        </p:nvPicPr>
        <p:blipFill rotWithShape="1">
          <a:blip r:embed="rId3" cstate="print">
            <a:extLst>
              <a:ext uri="{BEBA8EAE-BF5A-486C-A8C5-ECC9F3942E4B}">
                <a14:imgProps xmlns:a14="http://schemas.microsoft.com/office/drawing/2010/main" xmlns="">
                  <a14:imgLayer r:embed="rId4">
                    <a14:imgEffect>
                      <a14:brightnessContrast contrast="20000"/>
                    </a14:imgEffect>
                  </a14:imgLayer>
                </a14:imgProps>
              </a:ext>
              <a:ext uri="{28A0092B-C50C-407E-A947-70E740481C1C}">
                <a14:useLocalDpi xmlns:a14="http://schemas.microsoft.com/office/drawing/2010/main" xmlns="" val="0"/>
              </a:ext>
            </a:extLst>
          </a:blip>
          <a:srcRect l="4636" t="8090" r="7241" b="4408"/>
          <a:stretch/>
        </p:blipFill>
        <p:spPr>
          <a:xfrm>
            <a:off x="3903720" y="-21331"/>
            <a:ext cx="6789679" cy="7116120"/>
          </a:xfrm>
          <a:prstGeom prst="rect">
            <a:avLst/>
          </a:prstGeom>
        </p:spPr>
      </p:pic>
      <p:sp>
        <p:nvSpPr>
          <p:cNvPr id="30" name="Прямоугольник 29"/>
          <p:cNvSpPr/>
          <p:nvPr/>
        </p:nvSpPr>
        <p:spPr>
          <a:xfrm>
            <a:off x="-1" y="-1"/>
            <a:ext cx="882205" cy="395289"/>
          </a:xfrm>
          <a:prstGeom prst="rect">
            <a:avLst/>
          </a:prstGeom>
          <a:solidFill>
            <a:srgbClr val="028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3520901" cy="4555093"/>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г. Волхове представлена малоэтажная, </a:t>
            </a:r>
            <a:r>
              <a:rPr lang="ru-RU" sz="1100" kern="0" spc="15" dirty="0" err="1">
                <a:solidFill>
                  <a:schemeClr val="tx1">
                    <a:lumMod val="75000"/>
                    <a:lumOff val="25000"/>
                  </a:schemeClr>
                </a:solidFill>
                <a:latin typeface="PF Din Text Comp Pro" pitchFamily="2" charset="0"/>
              </a:rPr>
              <a:t>среднеэтажная</a:t>
            </a:r>
            <a:r>
              <a:rPr lang="ru-RU" sz="1100" kern="0" spc="15" dirty="0">
                <a:solidFill>
                  <a:schemeClr val="tx1">
                    <a:lumMod val="75000"/>
                    <a:lumOff val="25000"/>
                  </a:schemeClr>
                </a:solidFill>
                <a:latin typeface="PF Din Text Comp Pro" pitchFamily="2" charset="0"/>
              </a:rPr>
              <a:t> и многоэтажная застройка, включающая здания жилого и общественно-делового назначения.</a:t>
            </a:r>
          </a:p>
          <a:p>
            <a:pPr algn="just">
              <a:spcAft>
                <a:spcPts val="0"/>
              </a:spcAft>
            </a:pPr>
            <a:r>
              <a:rPr lang="ru-RU" sz="1100" kern="0" spc="15" dirty="0">
                <a:solidFill>
                  <a:schemeClr val="tx1">
                    <a:lumMod val="75000"/>
                    <a:lumOff val="25000"/>
                  </a:schemeClr>
                </a:solidFill>
                <a:latin typeface="PF Din Text Comp Pro" pitchFamily="2" charset="0"/>
              </a:rPr>
              <a:t>Соотношение территорий:</a:t>
            </a:r>
          </a:p>
          <a:p>
            <a:pPr algn="just">
              <a:spcAft>
                <a:spcPts val="0"/>
              </a:spcAft>
            </a:pPr>
            <a:r>
              <a:rPr lang="ru-RU" sz="1100" kern="0" spc="15" dirty="0">
                <a:solidFill>
                  <a:schemeClr val="tx1">
                    <a:lumMod val="75000"/>
                    <a:lumOff val="25000"/>
                  </a:schemeClr>
                </a:solidFill>
                <a:latin typeface="PF Din Text Comp Pro" pitchFamily="2" charset="0"/>
              </a:rPr>
              <a:t>Многоэтажная застройка (9 и более </a:t>
            </a:r>
            <a:r>
              <a:rPr lang="ru-RU" sz="1100" kern="0" spc="15" dirty="0" err="1">
                <a:solidFill>
                  <a:schemeClr val="tx1">
                    <a:lumMod val="75000"/>
                    <a:lumOff val="25000"/>
                  </a:schemeClr>
                </a:solidFill>
                <a:latin typeface="PF Din Text Comp Pro" pitchFamily="2" charset="0"/>
              </a:rPr>
              <a:t>эт</a:t>
            </a:r>
            <a:r>
              <a:rPr lang="ru-RU" sz="1100" kern="0" spc="15" dirty="0">
                <a:solidFill>
                  <a:schemeClr val="tx1">
                    <a:lumMod val="75000"/>
                    <a:lumOff val="25000"/>
                  </a:schemeClr>
                </a:solidFill>
                <a:latin typeface="PF Din Text Comp Pro" pitchFamily="2" charset="0"/>
              </a:rPr>
              <a:t>.) – </a:t>
            </a:r>
            <a:r>
              <a:rPr lang="ru-RU" sz="2400" kern="0" spc="15" dirty="0">
                <a:solidFill>
                  <a:schemeClr val="tx1">
                    <a:lumMod val="75000"/>
                    <a:lumOff val="25000"/>
                  </a:schemeClr>
                </a:solidFill>
                <a:latin typeface="PF Din Text Comp Pro" pitchFamily="2" charset="0"/>
              </a:rPr>
              <a:t>1,7 %</a:t>
            </a:r>
          </a:p>
          <a:p>
            <a:pPr algn="just">
              <a:spcAft>
                <a:spcPts val="0"/>
              </a:spcAft>
            </a:pPr>
            <a:r>
              <a:rPr lang="ru-RU" sz="1100" kern="0" spc="15" dirty="0" err="1">
                <a:solidFill>
                  <a:schemeClr val="tx1">
                    <a:lumMod val="75000"/>
                    <a:lumOff val="25000"/>
                  </a:schemeClr>
                </a:solidFill>
                <a:latin typeface="PF Din Text Comp Pro" pitchFamily="2" charset="0"/>
              </a:rPr>
              <a:t>Среднеэтажная</a:t>
            </a:r>
            <a:r>
              <a:rPr lang="ru-RU" sz="1100" kern="0" spc="15" dirty="0">
                <a:solidFill>
                  <a:schemeClr val="tx1">
                    <a:lumMod val="75000"/>
                    <a:lumOff val="25000"/>
                  </a:schemeClr>
                </a:solidFill>
                <a:latin typeface="PF Din Text Comp Pro" pitchFamily="2" charset="0"/>
              </a:rPr>
              <a:t> застройка (5-8 </a:t>
            </a:r>
            <a:r>
              <a:rPr lang="ru-RU" sz="1100" kern="0" spc="15" dirty="0" err="1">
                <a:solidFill>
                  <a:schemeClr val="tx1">
                    <a:lumMod val="75000"/>
                    <a:lumOff val="25000"/>
                  </a:schemeClr>
                </a:solidFill>
                <a:latin typeface="PF Din Text Comp Pro" pitchFamily="2" charset="0"/>
              </a:rPr>
              <a:t>эт</a:t>
            </a:r>
            <a:r>
              <a:rPr lang="ru-RU" sz="1100" kern="0" spc="15" dirty="0">
                <a:solidFill>
                  <a:schemeClr val="tx1">
                    <a:lumMod val="75000"/>
                    <a:lumOff val="25000"/>
                  </a:schemeClr>
                </a:solidFill>
                <a:latin typeface="PF Din Text Comp Pro" pitchFamily="2" charset="0"/>
              </a:rPr>
              <a:t>.) – </a:t>
            </a:r>
            <a:r>
              <a:rPr lang="ru-RU" sz="2400" kern="0" spc="15" dirty="0">
                <a:solidFill>
                  <a:schemeClr val="tx1">
                    <a:lumMod val="75000"/>
                    <a:lumOff val="25000"/>
                  </a:schemeClr>
                </a:solidFill>
                <a:latin typeface="PF Din Text Comp Pro" pitchFamily="2" charset="0"/>
              </a:rPr>
              <a:t>12,6 %</a:t>
            </a: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Малоэтажная застройка (1-4 </a:t>
            </a:r>
            <a:r>
              <a:rPr lang="ru-RU" sz="1100" kern="0" spc="15" dirty="0" err="1">
                <a:solidFill>
                  <a:schemeClr val="tx1">
                    <a:lumMod val="75000"/>
                    <a:lumOff val="25000"/>
                  </a:schemeClr>
                </a:solidFill>
                <a:latin typeface="PF Din Text Comp Pro" pitchFamily="2" charset="0"/>
              </a:rPr>
              <a:t>эт</a:t>
            </a:r>
            <a:r>
              <a:rPr lang="ru-RU" sz="1100" kern="0" spc="15" dirty="0">
                <a:solidFill>
                  <a:schemeClr val="tx1">
                    <a:lumMod val="75000"/>
                    <a:lumOff val="25000"/>
                  </a:schemeClr>
                </a:solidFill>
                <a:latin typeface="PF Din Text Comp Pro" pitchFamily="2" charset="0"/>
              </a:rPr>
              <a:t>.)  – </a:t>
            </a:r>
            <a:r>
              <a:rPr lang="ru-RU" sz="2400" kern="0" spc="15" dirty="0">
                <a:solidFill>
                  <a:schemeClr val="tx1">
                    <a:lumMod val="75000"/>
                    <a:lumOff val="25000"/>
                  </a:schemeClr>
                </a:solidFill>
                <a:latin typeface="PF Din Text Comp Pro" pitchFamily="2" charset="0"/>
              </a:rPr>
              <a:t>85,7 %</a:t>
            </a: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Даже несмотря на то, что большую часть городских территорий занимают территории индивидуальных жилых домов, в границах многоквартирной жилой застройки территории домов в 1-4 этажа так же превалируют. Таким образом, застройка города в большей степени малоэтажная.</a:t>
            </a:r>
          </a:p>
          <a:p>
            <a:pPr algn="just">
              <a:spcBef>
                <a:spcPts val="0"/>
              </a:spcBef>
              <a:spcAft>
                <a:spcPts val="600"/>
              </a:spcAft>
            </a:pPr>
            <a:r>
              <a:rPr lang="ru-RU" sz="1100" kern="0" spc="15" dirty="0" err="1">
                <a:solidFill>
                  <a:schemeClr val="tx1">
                    <a:lumMod val="75000"/>
                    <a:lumOff val="25000"/>
                  </a:schemeClr>
                </a:solidFill>
                <a:latin typeface="PF Din Text Comp Pro" pitchFamily="2" charset="0"/>
              </a:rPr>
              <a:t>Среднеэтажная</a:t>
            </a:r>
            <a:r>
              <a:rPr lang="ru-RU" sz="1100" kern="0" spc="15" dirty="0">
                <a:solidFill>
                  <a:schemeClr val="tx1">
                    <a:lumMod val="75000"/>
                    <a:lumOff val="25000"/>
                  </a:schemeClr>
                </a:solidFill>
                <a:latin typeface="PF Din Text Comp Pro" pitchFamily="2" charset="0"/>
              </a:rPr>
              <a:t> застройка представлена 5-6-этажными многоквартирными домами, расположенными преимущественно в структуре застройки микрорайонного типа полузамкнутыми жилыми группами с закрытыми от улично-дорожной сети дворовыми пространствами. Встречается и сточная застройка вдоль улиц без развитого дворового пространства.</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Многоэтажная застройка представлена только многоквартирными жилыми домами, расположенными </a:t>
            </a:r>
            <a:r>
              <a:rPr lang="ru-RU" sz="1100" kern="0" spc="15" dirty="0" err="1">
                <a:solidFill>
                  <a:schemeClr val="tx1">
                    <a:lumMod val="75000"/>
                    <a:lumOff val="25000"/>
                  </a:schemeClr>
                </a:solidFill>
                <a:latin typeface="PF Din Text Comp Pro" pitchFamily="2" charset="0"/>
              </a:rPr>
              <a:t>дисперсно</a:t>
            </a:r>
            <a:r>
              <a:rPr lang="ru-RU" sz="1100" kern="0" spc="15" dirty="0">
                <a:solidFill>
                  <a:schemeClr val="tx1">
                    <a:lumMod val="75000"/>
                    <a:lumOff val="25000"/>
                  </a:schemeClr>
                </a:solidFill>
                <a:latin typeface="PF Din Text Comp Pro" pitchFamily="2" charset="0"/>
              </a:rPr>
              <a:t> среди </a:t>
            </a:r>
            <a:r>
              <a:rPr lang="ru-RU" sz="1100" kern="0" spc="15" dirty="0" err="1">
                <a:solidFill>
                  <a:schemeClr val="tx1">
                    <a:lumMod val="75000"/>
                    <a:lumOff val="25000"/>
                  </a:schemeClr>
                </a:solidFill>
                <a:latin typeface="PF Din Text Comp Pro" pitchFamily="2" charset="0"/>
              </a:rPr>
              <a:t>среднеэтажных</a:t>
            </a:r>
            <a:r>
              <a:rPr lang="ru-RU" sz="1100" kern="0" spc="15" dirty="0">
                <a:solidFill>
                  <a:schemeClr val="tx1">
                    <a:lumMod val="75000"/>
                    <a:lumOff val="25000"/>
                  </a:schemeClr>
                </a:solidFill>
                <a:latin typeface="PF Din Text Comp Pro" pitchFamily="2" charset="0"/>
              </a:rPr>
              <a:t> зданий. </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28</a:t>
            </a:fld>
            <a:endParaRPr lang="ru-RU" dirty="0"/>
          </a:p>
        </p:txBody>
      </p:sp>
      <p:sp>
        <p:nvSpPr>
          <p:cNvPr id="11" name="Прямоугольник 10"/>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2.7. </a:t>
            </a:r>
            <a:endParaRPr lang="ru-RU" sz="3000" dirty="0">
              <a:solidFill>
                <a:schemeClr val="bg1"/>
              </a:solidFill>
            </a:endParaRPr>
          </a:p>
        </p:txBody>
      </p:sp>
      <p:sp>
        <p:nvSpPr>
          <p:cNvPr id="19" name="TextBox 18"/>
          <p:cNvSpPr txBox="1"/>
          <p:nvPr/>
        </p:nvSpPr>
        <p:spPr>
          <a:xfrm>
            <a:off x="4066945" y="6494625"/>
            <a:ext cx="3151418" cy="600164"/>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1-4 этажа</a:t>
            </a:r>
          </a:p>
          <a:p>
            <a:r>
              <a:rPr lang="ru-RU" sz="1100" kern="0" spc="15" dirty="0">
                <a:solidFill>
                  <a:schemeClr val="tx1">
                    <a:lumMod val="75000"/>
                    <a:lumOff val="25000"/>
                  </a:schemeClr>
                </a:solidFill>
                <a:latin typeface="PF Din Text Comp Pro" pitchFamily="2" charset="0"/>
              </a:rPr>
              <a:t>5-8 этажей</a:t>
            </a:r>
          </a:p>
          <a:p>
            <a:r>
              <a:rPr lang="ru-RU" sz="1100" kern="0" spc="15" dirty="0">
                <a:solidFill>
                  <a:schemeClr val="tx1">
                    <a:lumMod val="75000"/>
                    <a:lumOff val="25000"/>
                  </a:schemeClr>
                </a:solidFill>
                <a:latin typeface="PF Din Text Comp Pro" pitchFamily="2" charset="0"/>
              </a:rPr>
              <a:t>9 и более этажей</a:t>
            </a:r>
          </a:p>
        </p:txBody>
      </p:sp>
      <p:sp>
        <p:nvSpPr>
          <p:cNvPr id="26" name="Прямоугольник 25"/>
          <p:cNvSpPr/>
          <p:nvPr/>
        </p:nvSpPr>
        <p:spPr>
          <a:xfrm>
            <a:off x="3903721" y="6590707"/>
            <a:ext cx="192633" cy="91394"/>
          </a:xfrm>
          <a:prstGeom prst="rect">
            <a:avLst/>
          </a:prstGeom>
          <a:solidFill>
            <a:srgbClr val="00319C"/>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3903721" y="6758943"/>
            <a:ext cx="192633" cy="91394"/>
          </a:xfrm>
          <a:prstGeom prst="rect">
            <a:avLst/>
          </a:prstGeom>
          <a:solidFill>
            <a:srgbClr val="DD2E6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8" name="Прямоугольник 27"/>
          <p:cNvSpPr/>
          <p:nvPr/>
        </p:nvSpPr>
        <p:spPr>
          <a:xfrm>
            <a:off x="3903721" y="6927179"/>
            <a:ext cx="192633" cy="91394"/>
          </a:xfrm>
          <a:prstGeom prst="rect">
            <a:avLst/>
          </a:prstGeom>
          <a:solidFill>
            <a:srgbClr val="F7B50B"/>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9" name="TextBox 28"/>
          <p:cNvSpPr txBox="1"/>
          <p:nvPr/>
        </p:nvSpPr>
        <p:spPr>
          <a:xfrm>
            <a:off x="4066945" y="6273551"/>
            <a:ext cx="3151418" cy="261610"/>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ЭТАЖНОСТЬ ЗАСТРОЙКИ:</a:t>
            </a:r>
          </a:p>
        </p:txBody>
      </p:sp>
      <p:sp>
        <p:nvSpPr>
          <p:cNvPr id="17" name="TextBox 16"/>
          <p:cNvSpPr txBox="1"/>
          <p:nvPr/>
        </p:nvSpPr>
        <p:spPr>
          <a:xfrm rot="4538991">
            <a:off x="7326622" y="4256109"/>
            <a:ext cx="1512764" cy="338546"/>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ru-RU" altLang="ru-RU" sz="1600" i="1" kern="1200" dirty="0">
                <a:solidFill>
                  <a:schemeClr val="bg1"/>
                </a:solidFill>
                <a:latin typeface="PF Din Text Comp Pro" pitchFamily="2" charset="0"/>
                <a:cs typeface="Arial" charset="0"/>
              </a:rPr>
              <a:t>р. Волхов</a:t>
            </a:r>
          </a:p>
        </p:txBody>
      </p:sp>
      <p:sp>
        <p:nvSpPr>
          <p:cNvPr id="15" name="Прямоугольник 14"/>
          <p:cNvSpPr/>
          <p:nvPr/>
        </p:nvSpPr>
        <p:spPr>
          <a:xfrm>
            <a:off x="355774" y="6950841"/>
            <a:ext cx="3342104" cy="215444"/>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a:t>
            </a:r>
            <a:r>
              <a:rPr lang="en-US" sz="800" i="1" dirty="0">
                <a:solidFill>
                  <a:schemeClr val="bg1">
                    <a:lumMod val="65000"/>
                  </a:schemeClr>
                </a:solidFill>
                <a:latin typeface="PF Din Text Comp Pro" panose="02000506020000020004" pitchFamily="2" charset="0"/>
              </a:rPr>
              <a:t> </a:t>
            </a:r>
            <a:r>
              <a:rPr lang="ru-RU" sz="800" i="1" dirty="0">
                <a:solidFill>
                  <a:schemeClr val="bg1">
                    <a:lumMod val="65000"/>
                  </a:schemeClr>
                </a:solidFill>
                <a:latin typeface="PF Din Text Comp Pro" panose="02000506020000020004" pitchFamily="2" charset="0"/>
              </a:rPr>
              <a:t>Онлайн-сервис </a:t>
            </a:r>
            <a:r>
              <a:rPr lang="ru-RU" sz="800" i="1" dirty="0" err="1">
                <a:solidFill>
                  <a:schemeClr val="bg1">
                    <a:lumMod val="65000"/>
                  </a:schemeClr>
                </a:solidFill>
                <a:latin typeface="PF Din Text Comp Pro" panose="02000506020000020004" pitchFamily="2" charset="0"/>
              </a:rPr>
              <a:t>Дом.МинЖКХ</a:t>
            </a:r>
            <a:r>
              <a:rPr lang="ru-RU" sz="800" i="1" dirty="0">
                <a:solidFill>
                  <a:schemeClr val="bg1">
                    <a:lumMod val="65000"/>
                  </a:schemeClr>
                </a:solidFill>
                <a:latin typeface="PF Din Text Comp Pro" panose="02000506020000020004" pitchFamily="2" charset="0"/>
              </a:rPr>
              <a:t> и Общественный проект </a:t>
            </a:r>
            <a:r>
              <a:rPr lang="ru-RU" sz="800" i="1" dirty="0" err="1">
                <a:solidFill>
                  <a:schemeClr val="bg1">
                    <a:lumMod val="65000"/>
                  </a:schemeClr>
                </a:solidFill>
                <a:latin typeface="PF Din Text Comp Pro" panose="02000506020000020004" pitchFamily="2" charset="0"/>
              </a:rPr>
              <a:t>ГосЖКХ</a:t>
            </a:r>
            <a:endParaRPr lang="en-US" sz="800" i="1" dirty="0">
              <a:solidFill>
                <a:schemeClr val="bg1">
                  <a:lumMod val="65000"/>
                </a:schemeClr>
              </a:solidFill>
              <a:latin typeface="PF Din Text Comp Pro" panose="02000506020000020004" pitchFamily="2" charset="0"/>
            </a:endParaRPr>
          </a:p>
        </p:txBody>
      </p:sp>
      <p:sp>
        <p:nvSpPr>
          <p:cNvPr id="18" name="TextBox 17"/>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ЭТАЖНОСТЬ ЗАСТРОЙКИ</a:t>
            </a:r>
          </a:p>
        </p:txBody>
      </p:sp>
    </p:spTree>
    <p:extLst>
      <p:ext uri="{BB962C8B-B14F-4D97-AF65-F5344CB8AC3E}">
        <p14:creationId xmlns:p14="http://schemas.microsoft.com/office/powerpoint/2010/main" xmlns="" val="8873869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p:cNvPicPr>
            <a:picLocks noChangeAspect="1"/>
          </p:cNvPicPr>
          <p:nvPr/>
        </p:nvPicPr>
        <p:blipFill rotWithShape="1">
          <a:blip r:embed="rId3" cstate="print">
            <a:extLst>
              <a:ext uri="{BEBA8EAE-BF5A-486C-A8C5-ECC9F3942E4B}">
                <a14:imgProps xmlns:a14="http://schemas.microsoft.com/office/drawing/2010/main" xmlns="">
                  <a14:imgLayer r:embed="rId4">
                    <a14:imgEffect>
                      <a14:brightnessContrast contrast="20000"/>
                    </a14:imgEffect>
                  </a14:imgLayer>
                </a14:imgProps>
              </a:ext>
              <a:ext uri="{28A0092B-C50C-407E-A947-70E740481C1C}">
                <a14:useLocalDpi xmlns:a14="http://schemas.microsoft.com/office/drawing/2010/main" xmlns="" val="0"/>
              </a:ext>
            </a:extLst>
          </a:blip>
          <a:srcRect l="4769" t="8352" r="7096" b="4431"/>
          <a:stretch/>
        </p:blipFill>
        <p:spPr>
          <a:xfrm>
            <a:off x="3902767" y="1"/>
            <a:ext cx="6790633" cy="7092950"/>
          </a:xfrm>
          <a:prstGeom prst="rect">
            <a:avLst/>
          </a:prstGeom>
        </p:spPr>
      </p:pic>
      <p:sp>
        <p:nvSpPr>
          <p:cNvPr id="30" name="Прямоугольник 29"/>
          <p:cNvSpPr/>
          <p:nvPr/>
        </p:nvSpPr>
        <p:spPr>
          <a:xfrm>
            <a:off x="-1" y="-1"/>
            <a:ext cx="882205" cy="395289"/>
          </a:xfrm>
          <a:prstGeom prst="rect">
            <a:avLst/>
          </a:prstGeom>
          <a:solidFill>
            <a:srgbClr val="028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3520901" cy="6417141"/>
          </a:xfrm>
          <a:prstGeom prst="rect">
            <a:avLst/>
          </a:prstGeom>
          <a:noFill/>
        </p:spPr>
        <p:txBody>
          <a:bodyPr wrap="square" rtlCol="0">
            <a:spAutoFit/>
          </a:bodyPr>
          <a:lstStyle/>
          <a:p>
            <a:pPr algn="just">
              <a:spcAft>
                <a:spcPts val="600"/>
              </a:spcAft>
            </a:pPr>
            <a:r>
              <a:rPr lang="ru-RU" sz="1100" kern="0" spc="15" dirty="0">
                <a:solidFill>
                  <a:schemeClr val="tx1">
                    <a:lumMod val="75000"/>
                    <a:lumOff val="25000"/>
                  </a:schemeClr>
                </a:solidFill>
                <a:latin typeface="PF Din Text Comp Pro" pitchFamily="2" charset="0"/>
              </a:rPr>
              <a:t>Оценка состояния жилищного фонда производилась на основе данных из Реестра объектов жилищного фонда о степени износа жилых домов. </a:t>
            </a:r>
          </a:p>
          <a:p>
            <a:pPr algn="just">
              <a:spcAft>
                <a:spcPts val="600"/>
              </a:spcAft>
            </a:pPr>
            <a:r>
              <a:rPr lang="ru-RU" sz="1100" kern="0" spc="15" dirty="0">
                <a:solidFill>
                  <a:schemeClr val="tx1">
                    <a:lumMod val="75000"/>
                    <a:lumOff val="25000"/>
                  </a:schemeClr>
                </a:solidFill>
                <a:latin typeface="PF Din Text Comp Pro" pitchFamily="2" charset="0"/>
              </a:rPr>
              <a:t>Так, согласно открытым данным условия проживания горожан, в целом, благополучные, если за основу брать процент физического износа зданий, т.к. 9,7% жилищного фонда имеет износ более 65%, из них около 5,0% - более 80%. И 36% жилого фонда имеет средние показатели износа (40-60%).</a:t>
            </a:r>
          </a:p>
          <a:p>
            <a:pPr algn="just">
              <a:spcAft>
                <a:spcPts val="600"/>
              </a:spcAft>
            </a:pPr>
            <a:r>
              <a:rPr lang="ru-RU" sz="1100" kern="0" spc="15" dirty="0">
                <a:solidFill>
                  <a:schemeClr val="tx1">
                    <a:lumMod val="75000"/>
                    <a:lumOff val="25000"/>
                  </a:schemeClr>
                </a:solidFill>
                <a:latin typeface="PF Din Text Comp Pro" pitchFamily="2" charset="0"/>
              </a:rPr>
              <a:t>Наиболее остро ситуация обстоит с одноэтажными многоквартирными жилыми домами, т.к. здания такой конструкции строились из дерева как быстровозводимое временное жилье с небольшим сроком службы. В большинстве случаев степень износа таких домов - более 90%.</a:t>
            </a:r>
          </a:p>
          <a:p>
            <a:pPr algn="just">
              <a:spcAft>
                <a:spcPts val="600"/>
              </a:spcAft>
            </a:pPr>
            <a:r>
              <a:rPr lang="ru-RU" sz="1100" kern="0" spc="15" dirty="0">
                <a:solidFill>
                  <a:schemeClr val="tx1">
                    <a:lumMod val="75000"/>
                    <a:lumOff val="25000"/>
                  </a:schemeClr>
                </a:solidFill>
                <a:latin typeface="PF Din Text Comp Pro" pitchFamily="2" charset="0"/>
              </a:rPr>
              <a:t>Лучшее техническое состояние у новой застройки (3-9 этажей), а также у кирпичных и панельных многоквартирных домов 1980-х гг. постройки.</a:t>
            </a:r>
          </a:p>
          <a:p>
            <a:pPr algn="just">
              <a:spcAft>
                <a:spcPts val="600"/>
              </a:spcAft>
            </a:pPr>
            <a:r>
              <a:rPr lang="ru-RU" sz="1100" kern="0" spc="15" dirty="0">
                <a:solidFill>
                  <a:schemeClr val="tx1">
                    <a:lumMod val="75000"/>
                    <a:lumOff val="25000"/>
                  </a:schemeClr>
                </a:solidFill>
                <a:latin typeface="PF Din Text Comp Pro" pitchFamily="2" charset="0"/>
              </a:rPr>
              <a:t>Однако на состояние жилой среды влияют не только технические характеристики жилых домов, но и качество покрытия улично-дорожной сети в жилой застройке, состояние пешеходной инфраструктуры, дворовой детской и спортивной инфраструктуры, площадок складирования ТБО, наличие и качество элементов благоустройства.</a:t>
            </a:r>
          </a:p>
          <a:p>
            <a:pPr algn="just">
              <a:spcAft>
                <a:spcPts val="600"/>
              </a:spcAft>
            </a:pPr>
            <a:r>
              <a:rPr lang="ru-RU" sz="1100" kern="0" spc="15" dirty="0">
                <a:solidFill>
                  <a:schemeClr val="tx1">
                    <a:lumMod val="75000"/>
                    <a:lumOff val="25000"/>
                  </a:schemeClr>
                </a:solidFill>
                <a:latin typeface="PF Din Text Comp Pro" pitchFamily="2" charset="0"/>
              </a:rPr>
              <a:t>По совокупности этих показателей состояние жилой застройки </a:t>
            </a:r>
            <a:r>
              <a:rPr lang="ru-RU" sz="1100" kern="0" spc="15" dirty="0" err="1">
                <a:solidFill>
                  <a:schemeClr val="tx1">
                    <a:lumMod val="75000"/>
                    <a:lumOff val="25000"/>
                  </a:schemeClr>
                </a:solidFill>
                <a:latin typeface="PF Din Text Comp Pro" pitchFamily="2" charset="0"/>
              </a:rPr>
              <a:t>г.Волхова</a:t>
            </a:r>
            <a:r>
              <a:rPr lang="ru-RU" sz="1100" kern="0" spc="15" dirty="0">
                <a:solidFill>
                  <a:schemeClr val="tx1">
                    <a:lumMod val="75000"/>
                    <a:lumOff val="25000"/>
                  </a:schemeClr>
                </a:solidFill>
                <a:latin typeface="PF Din Text Comp Pro" pitchFamily="2" charset="0"/>
              </a:rPr>
              <a:t>, в особенности его северо-западной части, можно оценить как неудовлетворительное.</a:t>
            </a:r>
          </a:p>
          <a:p>
            <a:pPr algn="just">
              <a:spcAft>
                <a:spcPts val="600"/>
              </a:spcAft>
            </a:pPr>
            <a:r>
              <a:rPr lang="ru-RU" sz="1100" kern="0" spc="15" dirty="0">
                <a:solidFill>
                  <a:schemeClr val="tx1">
                    <a:lumMod val="75000"/>
                    <a:lumOff val="25000"/>
                  </a:schemeClr>
                </a:solidFill>
                <a:latin typeface="PF Din Text Comp Pro" pitchFamily="2" charset="0"/>
              </a:rPr>
              <a:t>Типичные проблемы жилой застройки:</a:t>
            </a:r>
          </a:p>
          <a:p>
            <a:pPr indent="174625" algn="just">
              <a:lnSpc>
                <a:spcPts val="1200"/>
              </a:lnSpc>
              <a:spcAft>
                <a:spcPts val="200"/>
              </a:spcAft>
              <a:buFont typeface="Wingdings" pitchFamily="2" charset="2"/>
              <a:buChar char="§"/>
            </a:pPr>
            <a:r>
              <a:rPr lang="ru-RU" sz="1100" kern="0" spc="15" dirty="0">
                <a:solidFill>
                  <a:schemeClr val="tx1">
                    <a:lumMod val="75000"/>
                    <a:lumOff val="25000"/>
                  </a:schemeClr>
                </a:solidFill>
                <a:latin typeface="PF Din Text Comp Pro" pitchFamily="2" charset="0"/>
              </a:rPr>
              <a:t>Наличие значительного количества пустых неорганизованных пространств; </a:t>
            </a:r>
          </a:p>
          <a:p>
            <a:pPr indent="174625" algn="just">
              <a:lnSpc>
                <a:spcPts val="1200"/>
              </a:lnSpc>
              <a:spcAft>
                <a:spcPts val="200"/>
              </a:spcAft>
              <a:buFont typeface="Wingdings" pitchFamily="2" charset="2"/>
              <a:buChar char="§"/>
            </a:pPr>
            <a:r>
              <a:rPr lang="ru-RU" sz="1100" kern="0" spc="15" dirty="0">
                <a:solidFill>
                  <a:schemeClr val="tx1">
                    <a:lumMod val="75000"/>
                    <a:lumOff val="25000"/>
                  </a:schemeClr>
                </a:solidFill>
                <a:latin typeface="PF Din Text Comp Pro" pitchFamily="2" charset="0"/>
              </a:rPr>
              <a:t>Недостаток или плохое состояние пешеходной инфраструктуры;</a:t>
            </a:r>
          </a:p>
          <a:p>
            <a:pPr indent="174625" algn="just">
              <a:lnSpc>
                <a:spcPts val="1200"/>
              </a:lnSpc>
              <a:spcAft>
                <a:spcPts val="200"/>
              </a:spcAft>
              <a:buFont typeface="Wingdings" pitchFamily="2" charset="2"/>
              <a:buChar char="§"/>
            </a:pPr>
            <a:r>
              <a:rPr lang="ru-RU" sz="1100" kern="0" spc="15" dirty="0">
                <a:solidFill>
                  <a:schemeClr val="tx1">
                    <a:lumMod val="75000"/>
                    <a:lumOff val="25000"/>
                  </a:schemeClr>
                </a:solidFill>
                <a:latin typeface="PF Din Text Comp Pro" pitchFamily="2" charset="0"/>
              </a:rPr>
              <a:t>«Захламленность» дворовых участков строительным и прочим мусором;</a:t>
            </a:r>
          </a:p>
          <a:p>
            <a:pPr indent="174625" algn="just">
              <a:lnSpc>
                <a:spcPts val="1200"/>
              </a:lnSpc>
              <a:spcAft>
                <a:spcPts val="200"/>
              </a:spcAft>
              <a:buFont typeface="Wingdings" pitchFamily="2" charset="2"/>
              <a:buChar char="§"/>
            </a:pPr>
            <a:r>
              <a:rPr lang="ru-RU" sz="1100" kern="0" spc="15" dirty="0">
                <a:solidFill>
                  <a:schemeClr val="tx1">
                    <a:lumMod val="75000"/>
                    <a:lumOff val="25000"/>
                  </a:schemeClr>
                </a:solidFill>
                <a:latin typeface="PF Din Text Comp Pro" pitchFamily="2" charset="0"/>
              </a:rPr>
              <a:t>Низкий уровень качества благоустройства придомовых территорий;</a:t>
            </a:r>
          </a:p>
          <a:p>
            <a:pPr indent="174625" algn="just">
              <a:lnSpc>
                <a:spcPts val="1200"/>
              </a:lnSpc>
              <a:spcAft>
                <a:spcPts val="200"/>
              </a:spcAft>
              <a:buFont typeface="Wingdings" pitchFamily="2" charset="2"/>
              <a:buChar char="§"/>
            </a:pPr>
            <a:r>
              <a:rPr lang="ru-RU" sz="1100" kern="0" spc="15" dirty="0">
                <a:solidFill>
                  <a:schemeClr val="tx1">
                    <a:lumMod val="75000"/>
                    <a:lumOff val="25000"/>
                  </a:schemeClr>
                </a:solidFill>
                <a:latin typeface="PF Din Text Comp Pro" pitchFamily="2" charset="0"/>
              </a:rPr>
              <a:t>Дефицит детской и спортивной инфраструктуры;</a:t>
            </a:r>
          </a:p>
          <a:p>
            <a:pPr indent="174625" algn="just">
              <a:lnSpc>
                <a:spcPts val="1200"/>
              </a:lnSpc>
              <a:spcAft>
                <a:spcPts val="200"/>
              </a:spcAft>
              <a:buFont typeface="Wingdings" pitchFamily="2" charset="2"/>
              <a:buChar char="§"/>
            </a:pPr>
            <a:r>
              <a:rPr lang="ru-RU" sz="1100" kern="0" spc="15" dirty="0">
                <a:solidFill>
                  <a:schemeClr val="tx1">
                    <a:lumMod val="75000"/>
                    <a:lumOff val="25000"/>
                  </a:schemeClr>
                </a:solidFill>
                <a:latin typeface="PF Din Text Comp Pro" pitchFamily="2" charset="0"/>
              </a:rPr>
              <a:t>Нерациональная организация мест сбора бытовых отходов.</a:t>
            </a:r>
          </a:p>
          <a:p>
            <a:pPr algn="just">
              <a:spcAft>
                <a:spcPts val="400"/>
              </a:spcAft>
            </a:pPr>
            <a:endParaRPr lang="ru-RU" sz="1100" kern="0" spc="15" dirty="0">
              <a:solidFill>
                <a:schemeClr val="tx1">
                  <a:lumMod val="75000"/>
                  <a:lumOff val="25000"/>
                </a:schemeClr>
              </a:solidFill>
              <a:latin typeface="PF Din Text Comp Pro" pitchFamily="2" charset="0"/>
            </a:endParaRP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СОСТОЯНИЕ ЖИЛОЙ СРЕДЫ</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2.8.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29</a:t>
            </a:fld>
            <a:endParaRPr lang="ru-RU" dirty="0"/>
          </a:p>
        </p:txBody>
      </p:sp>
      <p:sp>
        <p:nvSpPr>
          <p:cNvPr id="14" name="TextBox 13"/>
          <p:cNvSpPr txBox="1"/>
          <p:nvPr/>
        </p:nvSpPr>
        <p:spPr>
          <a:xfrm>
            <a:off x="4065991" y="6180078"/>
            <a:ext cx="3151418" cy="938719"/>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0-20</a:t>
            </a:r>
          </a:p>
          <a:p>
            <a:r>
              <a:rPr lang="ru-RU" sz="1100" kern="0" spc="15" dirty="0">
                <a:solidFill>
                  <a:schemeClr val="tx1">
                    <a:lumMod val="75000"/>
                    <a:lumOff val="25000"/>
                  </a:schemeClr>
                </a:solidFill>
                <a:latin typeface="PF Din Text Comp Pro" pitchFamily="2" charset="0"/>
              </a:rPr>
              <a:t>20-40</a:t>
            </a:r>
          </a:p>
          <a:p>
            <a:r>
              <a:rPr lang="ru-RU" sz="1100" kern="0" spc="15" dirty="0">
                <a:solidFill>
                  <a:schemeClr val="tx1">
                    <a:lumMod val="75000"/>
                    <a:lumOff val="25000"/>
                  </a:schemeClr>
                </a:solidFill>
                <a:latin typeface="PF Din Text Comp Pro" pitchFamily="2" charset="0"/>
              </a:rPr>
              <a:t>40-60</a:t>
            </a:r>
          </a:p>
          <a:p>
            <a:r>
              <a:rPr lang="ru-RU" sz="1100" kern="0" spc="15" dirty="0">
                <a:solidFill>
                  <a:schemeClr val="tx1">
                    <a:lumMod val="75000"/>
                    <a:lumOff val="25000"/>
                  </a:schemeClr>
                </a:solidFill>
                <a:latin typeface="PF Din Text Comp Pro" pitchFamily="2" charset="0"/>
              </a:rPr>
              <a:t>60-80</a:t>
            </a:r>
          </a:p>
          <a:p>
            <a:r>
              <a:rPr lang="ru-RU" sz="1100" kern="0" spc="15" dirty="0">
                <a:solidFill>
                  <a:schemeClr val="tx1">
                    <a:lumMod val="75000"/>
                    <a:lumOff val="25000"/>
                  </a:schemeClr>
                </a:solidFill>
                <a:latin typeface="PF Din Text Comp Pro" pitchFamily="2" charset="0"/>
              </a:rPr>
              <a:t>80-100</a:t>
            </a:r>
          </a:p>
        </p:txBody>
      </p:sp>
      <p:sp>
        <p:nvSpPr>
          <p:cNvPr id="15" name="Прямоугольник 14"/>
          <p:cNvSpPr/>
          <p:nvPr/>
        </p:nvSpPr>
        <p:spPr>
          <a:xfrm>
            <a:off x="3902767" y="6264260"/>
            <a:ext cx="192633" cy="91394"/>
          </a:xfrm>
          <a:prstGeom prst="rect">
            <a:avLst/>
          </a:prstGeom>
          <a:solidFill>
            <a:srgbClr val="3869A9"/>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6" name="Прямоугольник 15"/>
          <p:cNvSpPr/>
          <p:nvPr/>
        </p:nvSpPr>
        <p:spPr>
          <a:xfrm>
            <a:off x="3902767" y="6432496"/>
            <a:ext cx="192633" cy="91394"/>
          </a:xfrm>
          <a:prstGeom prst="rect">
            <a:avLst/>
          </a:prstGeom>
          <a:solidFill>
            <a:srgbClr val="74893C"/>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7" name="Прямоугольник 16"/>
          <p:cNvSpPr/>
          <p:nvPr/>
        </p:nvSpPr>
        <p:spPr>
          <a:xfrm>
            <a:off x="3902767" y="6600732"/>
            <a:ext cx="192633" cy="91394"/>
          </a:xfrm>
          <a:prstGeom prst="rect">
            <a:avLst/>
          </a:prstGeom>
          <a:solidFill>
            <a:srgbClr val="E5BA54"/>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8" name="Прямоугольник 17"/>
          <p:cNvSpPr/>
          <p:nvPr/>
        </p:nvSpPr>
        <p:spPr>
          <a:xfrm>
            <a:off x="3902767" y="6768968"/>
            <a:ext cx="192633" cy="91394"/>
          </a:xfrm>
          <a:prstGeom prst="rect">
            <a:avLst/>
          </a:prstGeom>
          <a:solidFill>
            <a:srgbClr val="E76F06"/>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9" name="Прямоугольник 18"/>
          <p:cNvSpPr/>
          <p:nvPr/>
        </p:nvSpPr>
        <p:spPr>
          <a:xfrm>
            <a:off x="3902767" y="6937204"/>
            <a:ext cx="192633" cy="91394"/>
          </a:xfrm>
          <a:prstGeom prst="rect">
            <a:avLst/>
          </a:prstGeom>
          <a:solidFill>
            <a:srgbClr val="AE2226"/>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TextBox 24"/>
          <p:cNvSpPr txBox="1"/>
          <p:nvPr/>
        </p:nvSpPr>
        <p:spPr>
          <a:xfrm>
            <a:off x="4065991" y="5959004"/>
            <a:ext cx="3151418" cy="261610"/>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ИЗНОС ЖИЛЫХ ДОМОВ:</a:t>
            </a:r>
          </a:p>
        </p:txBody>
      </p:sp>
      <p:sp>
        <p:nvSpPr>
          <p:cNvPr id="21" name="TextBox 20"/>
          <p:cNvSpPr txBox="1"/>
          <p:nvPr/>
        </p:nvSpPr>
        <p:spPr>
          <a:xfrm rot="4538991">
            <a:off x="7326622" y="4256109"/>
            <a:ext cx="1512764" cy="338546"/>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ru-RU" altLang="ru-RU" sz="1600" i="1" kern="1200" dirty="0">
                <a:solidFill>
                  <a:schemeClr val="bg1"/>
                </a:solidFill>
                <a:latin typeface="PF Din Text Comp Pro" pitchFamily="2" charset="0"/>
                <a:cs typeface="Arial" charset="0"/>
              </a:rPr>
              <a:t>р. Волхов</a:t>
            </a:r>
          </a:p>
        </p:txBody>
      </p:sp>
      <p:sp>
        <p:nvSpPr>
          <p:cNvPr id="22" name="Прямоугольник 21"/>
          <p:cNvSpPr/>
          <p:nvPr/>
        </p:nvSpPr>
        <p:spPr>
          <a:xfrm>
            <a:off x="355774" y="6950841"/>
            <a:ext cx="3406602" cy="215444"/>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a:t>
            </a:r>
            <a:r>
              <a:rPr lang="en-US" sz="800" i="1" dirty="0">
                <a:solidFill>
                  <a:schemeClr val="bg1">
                    <a:lumMod val="65000"/>
                  </a:schemeClr>
                </a:solidFill>
                <a:latin typeface="PF Din Text Comp Pro" panose="02000506020000020004" pitchFamily="2" charset="0"/>
              </a:rPr>
              <a:t> </a:t>
            </a:r>
            <a:r>
              <a:rPr lang="ru-RU" sz="800" i="1" dirty="0">
                <a:solidFill>
                  <a:schemeClr val="bg1">
                    <a:lumMod val="65000"/>
                  </a:schemeClr>
                </a:solidFill>
                <a:latin typeface="PF Din Text Comp Pro" panose="02000506020000020004" pitchFamily="2" charset="0"/>
              </a:rPr>
              <a:t>Государственная информационная система жилищно-коммунального хозяйства</a:t>
            </a:r>
            <a:endParaRPr lang="en-US" sz="800" i="1" dirty="0">
              <a:solidFill>
                <a:schemeClr val="bg1">
                  <a:lumMod val="65000"/>
                </a:schemeClr>
              </a:solidFill>
              <a:latin typeface="PF Din Text Comp Pro" panose="02000506020000020004" pitchFamily="2" charset="0"/>
            </a:endParaRPr>
          </a:p>
        </p:txBody>
      </p:sp>
    </p:spTree>
    <p:extLst>
      <p:ext uri="{BB962C8B-B14F-4D97-AF65-F5344CB8AC3E}">
        <p14:creationId xmlns:p14="http://schemas.microsoft.com/office/powerpoint/2010/main" xmlns="" val="1679523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Рисунок 5"/>
          <p:cNvPicPr>
            <a:picLocks noChangeAspect="1"/>
          </p:cNvPicPr>
          <p:nvPr/>
        </p:nvPicPr>
        <p:blipFill rotWithShape="1">
          <a:blip r:embed="rId3" cstate="print">
            <a:extLst>
              <a:ext uri="{28A0092B-C50C-407E-A947-70E740481C1C}">
                <a14:useLocalDpi xmlns:a14="http://schemas.microsoft.com/office/drawing/2010/main" xmlns="" val="0"/>
              </a:ext>
            </a:extLst>
          </a:blip>
          <a:srcRect l="4615" t="8469" r="7241" b="4301"/>
          <a:stretch/>
        </p:blipFill>
        <p:spPr>
          <a:xfrm>
            <a:off x="3902025" y="0"/>
            <a:ext cx="6791375" cy="7092950"/>
          </a:xfrm>
          <a:prstGeom prst="rect">
            <a:avLst/>
          </a:prstGeom>
        </p:spPr>
      </p:pic>
      <p:sp>
        <p:nvSpPr>
          <p:cNvPr id="16" name="Прямоугольник 15"/>
          <p:cNvSpPr/>
          <p:nvPr/>
        </p:nvSpPr>
        <p:spPr>
          <a:xfrm>
            <a:off x="3916815" y="2700511"/>
            <a:ext cx="1429885" cy="441377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0" name="Прямоугольник 9"/>
          <p:cNvSpPr/>
          <p:nvPr/>
        </p:nvSpPr>
        <p:spPr>
          <a:xfrm>
            <a:off x="882204" y="0"/>
            <a:ext cx="5400600" cy="395288"/>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0" name="Прямоугольник 29"/>
          <p:cNvSpPr/>
          <p:nvPr/>
        </p:nvSpPr>
        <p:spPr>
          <a:xfrm>
            <a:off x="-1" y="-1"/>
            <a:ext cx="882205" cy="395289"/>
          </a:xfrm>
          <a:prstGeom prst="rect">
            <a:avLst/>
          </a:prstGeom>
          <a:solidFill>
            <a:srgbClr val="028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3520901" cy="4862870"/>
          </a:xfrm>
          <a:prstGeom prst="rect">
            <a:avLst/>
          </a:prstGeom>
          <a:noFill/>
        </p:spPr>
        <p:txBody>
          <a:bodyPr wrap="square" rtlCol="0">
            <a:spAutoFit/>
          </a:bodyPr>
          <a:lstStyle/>
          <a:p>
            <a:pPr algn="just" defTabSz="1422637" fontAlgn="auto">
              <a:lnSpc>
                <a:spcPts val="1200"/>
              </a:lnSpc>
              <a:spcBef>
                <a:spcPts val="0"/>
              </a:spcBef>
              <a:spcAft>
                <a:spcPts val="400"/>
              </a:spcAft>
            </a:pPr>
            <a:r>
              <a:rPr lang="ru-RU" sz="1100" kern="0" spc="15" dirty="0">
                <a:solidFill>
                  <a:schemeClr val="tx1">
                    <a:lumMod val="75000"/>
                    <a:lumOff val="25000"/>
                  </a:schemeClr>
                </a:solidFill>
                <a:latin typeface="PF Din Text Comp Pro" pitchFamily="2" charset="0"/>
              </a:rPr>
              <a:t>Ввиду планировочной разрозненности города единый общегородской центр отсутствует. Наблюдается дифференцированная система общегородских, районных и локальных общественных пространств в каждом планировочном районе города (северо-западном и юго-восточном).</a:t>
            </a:r>
          </a:p>
          <a:p>
            <a:pPr algn="just" defTabSz="1422637" fontAlgn="auto">
              <a:lnSpc>
                <a:spcPts val="1200"/>
              </a:lnSpc>
              <a:spcBef>
                <a:spcPts val="0"/>
              </a:spcBef>
              <a:spcAft>
                <a:spcPts val="400"/>
              </a:spcAft>
            </a:pPr>
            <a:r>
              <a:rPr lang="ru-RU" sz="1100" kern="0" spc="15" dirty="0">
                <a:solidFill>
                  <a:schemeClr val="tx1">
                    <a:lumMod val="75000"/>
                    <a:lumOff val="25000"/>
                  </a:schemeClr>
                </a:solidFill>
                <a:latin typeface="PF Din Text Comp Pro" pitchFamily="2" charset="0"/>
              </a:rPr>
              <a:t>На северо-западе наибольшая концентрация общественных объектов наблюдается вдоль улиц Юрия Гагарина и Профсоюзов, здесь расположены основные объекты торговли, культуры и спорта. Главными точками притяжения в этой части города являются ДК «Железнодорожник», ТРЦ «</a:t>
            </a:r>
            <a:r>
              <a:rPr lang="ru-RU" sz="1100" kern="0" spc="15" dirty="0" err="1">
                <a:solidFill>
                  <a:schemeClr val="tx1">
                    <a:lumMod val="75000"/>
                    <a:lumOff val="25000"/>
                  </a:schemeClr>
                </a:solidFill>
                <a:latin typeface="PF Din Text Comp Pro" pitchFamily="2" charset="0"/>
              </a:rPr>
              <a:t>Кубус</a:t>
            </a:r>
            <a:r>
              <a:rPr lang="ru-RU" sz="1100" kern="0" spc="15" dirty="0">
                <a:solidFill>
                  <a:schemeClr val="tx1">
                    <a:lumMod val="75000"/>
                    <a:lumOff val="25000"/>
                  </a:schemeClr>
                </a:solidFill>
                <a:latin typeface="PF Din Text Comp Pro" pitchFamily="2" charset="0"/>
              </a:rPr>
              <a:t>», спортивный комплекс «Левобережный» и бассейн «Меридиан». К открытым общественным пространствам на данной территории можно отнести сквер у памятника «Слава героям» и </a:t>
            </a:r>
            <a:r>
              <a:rPr lang="ru-RU" sz="1100" kern="0" spc="15" dirty="0" err="1">
                <a:solidFill>
                  <a:schemeClr val="tx1">
                    <a:lumMod val="75000"/>
                    <a:lumOff val="25000"/>
                  </a:schemeClr>
                </a:solidFill>
                <a:latin typeface="PF Din Text Comp Pro" pitchFamily="2" charset="0"/>
              </a:rPr>
              <a:t>ПКиО</a:t>
            </a:r>
            <a:r>
              <a:rPr lang="ru-RU" sz="1100" kern="0" spc="15" dirty="0">
                <a:solidFill>
                  <a:schemeClr val="tx1">
                    <a:lumMod val="75000"/>
                    <a:lumOff val="25000"/>
                  </a:schemeClr>
                </a:solidFill>
                <a:latin typeface="PF Din Text Comp Pro" pitchFamily="2" charset="0"/>
              </a:rPr>
              <a:t> «Ильинка», характеризующиеся низким качеством благоустройства и </a:t>
            </a:r>
            <a:r>
              <a:rPr lang="ru-RU" sz="1100" kern="0" spc="15" dirty="0" err="1">
                <a:solidFill>
                  <a:schemeClr val="tx1">
                    <a:lumMod val="75000"/>
                    <a:lumOff val="25000"/>
                  </a:schemeClr>
                </a:solidFill>
                <a:latin typeface="PF Din Text Comp Pro" pitchFamily="2" charset="0"/>
              </a:rPr>
              <a:t>монофункциональностью</a:t>
            </a:r>
            <a:r>
              <a:rPr lang="ru-RU" sz="1100" kern="0" spc="15" dirty="0">
                <a:solidFill>
                  <a:schemeClr val="tx1">
                    <a:lumMod val="75000"/>
                    <a:lumOff val="25000"/>
                  </a:schemeClr>
                </a:solidFill>
                <a:latin typeface="PF Din Text Comp Pro" pitchFamily="2" charset="0"/>
              </a:rPr>
              <a:t>. Более того, парк «Ильинка» существенно оторван от жилых микрорайонов, что делает его зоной отдыха лишь выходного дня.</a:t>
            </a:r>
          </a:p>
          <a:p>
            <a:pPr algn="just" defTabSz="1422637" fontAlgn="auto">
              <a:lnSpc>
                <a:spcPts val="1200"/>
              </a:lnSpc>
              <a:spcBef>
                <a:spcPts val="0"/>
              </a:spcBef>
              <a:spcAft>
                <a:spcPts val="400"/>
              </a:spcAft>
            </a:pPr>
            <a:r>
              <a:rPr lang="ru-RU" sz="1100" kern="0" spc="15" dirty="0">
                <a:solidFill>
                  <a:schemeClr val="tx1">
                    <a:lumMod val="75000"/>
                    <a:lumOff val="25000"/>
                  </a:schemeClr>
                </a:solidFill>
                <a:latin typeface="PF Din Text Comp Pro" pitchFamily="2" charset="0"/>
              </a:rPr>
              <a:t>В юго-восточной части можно отметить децентрализацию общественных функций, распределение которых не согласуется с плотностью жителей на данной территории, но в целом положительно сказывается на распределение потоков и всецелого использования городских пространств. В этой части города основными точками притяжения являются Дверец культуры, спортивный комплекс «Газовик», бассейн на </a:t>
            </a:r>
            <a:r>
              <a:rPr lang="ru-RU" sz="1100" kern="0" spc="15" dirty="0" err="1">
                <a:solidFill>
                  <a:schemeClr val="tx1">
                    <a:lumMod val="75000"/>
                    <a:lumOff val="25000"/>
                  </a:schemeClr>
                </a:solidFill>
                <a:latin typeface="PF Din Text Comp Pro" pitchFamily="2" charset="0"/>
              </a:rPr>
              <a:t>Волховском</a:t>
            </a:r>
            <a:r>
              <a:rPr lang="ru-RU" sz="1100" kern="0" spc="15" dirty="0">
                <a:solidFill>
                  <a:schemeClr val="tx1">
                    <a:lumMod val="75000"/>
                    <a:lumOff val="25000"/>
                  </a:schemeClr>
                </a:solidFill>
                <a:latin typeface="PF Din Text Comp Pro" pitchFamily="2" charset="0"/>
              </a:rPr>
              <a:t> проспекте. Озелененными общественными пространствами являются сквер </a:t>
            </a:r>
            <a:r>
              <a:rPr lang="ru-RU" sz="1100" kern="0" spc="15" dirty="0" err="1">
                <a:solidFill>
                  <a:schemeClr val="tx1">
                    <a:lumMod val="75000"/>
                    <a:lumOff val="25000"/>
                  </a:schemeClr>
                </a:solidFill>
                <a:latin typeface="PF Din Text Comp Pro" pitchFamily="2" charset="0"/>
              </a:rPr>
              <a:t>Почивалова</a:t>
            </a:r>
            <a:r>
              <a:rPr lang="ru-RU" sz="1100" kern="0" spc="15" dirty="0">
                <a:solidFill>
                  <a:schemeClr val="tx1">
                    <a:lumMod val="75000"/>
                    <a:lumOff val="25000"/>
                  </a:schemeClr>
                </a:solidFill>
                <a:latin typeface="PF Din Text Comp Pro" pitchFamily="2" charset="0"/>
              </a:rPr>
              <a:t> и благоустраиваемый парк им. 40-летия ВЛКСМ.</a:t>
            </a:r>
          </a:p>
          <a:p>
            <a:pPr algn="just" defTabSz="1422637" fontAlgn="auto">
              <a:lnSpc>
                <a:spcPts val="1200"/>
              </a:lnSpc>
              <a:spcBef>
                <a:spcPts val="0"/>
              </a:spcBef>
              <a:spcAft>
                <a:spcPts val="400"/>
              </a:spcAft>
            </a:pPr>
            <a:r>
              <a:rPr lang="ru-RU" sz="1100" kern="0" spc="15" dirty="0">
                <a:solidFill>
                  <a:schemeClr val="tx1">
                    <a:lumMod val="75000"/>
                    <a:lumOff val="25000"/>
                  </a:schemeClr>
                </a:solidFill>
                <a:latin typeface="PF Din Text Comp Pro" pitchFamily="2" charset="0"/>
              </a:rPr>
              <a:t>Линейные общественные пространства (пешеходные части улично-дорожной сети) в городе не сформированы, поскольку выделенные пешеходные улицы отсутствуют, а пешеходная инфраструктура на улично-дорожной сети носит эпизодический характер.</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ОБЩЕСТВЕННЫЕ ПРОСТРАНСТВА В СТРУКТУРЕ ГОРОДА</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2.9. </a:t>
            </a:r>
            <a:endParaRPr lang="ru-RU" sz="3000" dirty="0">
              <a:solidFill>
                <a:schemeClr val="bg1"/>
              </a:solidFill>
            </a:endParaRPr>
          </a:p>
        </p:txBody>
      </p:sp>
      <p:sp>
        <p:nvSpPr>
          <p:cNvPr id="13" name="Прямоугольник 12"/>
          <p:cNvSpPr/>
          <p:nvPr/>
        </p:nvSpPr>
        <p:spPr>
          <a:xfrm>
            <a:off x="355774" y="6950841"/>
            <a:ext cx="3342104" cy="215444"/>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a:t>
            </a:r>
            <a:r>
              <a:rPr lang="en-US" sz="800" i="1" dirty="0">
                <a:solidFill>
                  <a:schemeClr val="bg1">
                    <a:lumMod val="65000"/>
                  </a:schemeClr>
                </a:solidFill>
                <a:latin typeface="PF Din Text Comp Pro" panose="02000506020000020004" pitchFamily="2" charset="0"/>
              </a:rPr>
              <a:t> </a:t>
            </a:r>
            <a:r>
              <a:rPr lang="ru-RU" sz="800" i="1" dirty="0">
                <a:solidFill>
                  <a:schemeClr val="bg1">
                    <a:lumMod val="65000"/>
                  </a:schemeClr>
                </a:solidFill>
                <a:latin typeface="PF Din Text Comp Pro" panose="02000506020000020004" pitchFamily="2" charset="0"/>
              </a:rPr>
              <a:t>Открытые картографические источники</a:t>
            </a:r>
            <a:endParaRPr lang="en-US" sz="800" i="1" dirty="0">
              <a:solidFill>
                <a:schemeClr val="bg1">
                  <a:lumMod val="65000"/>
                </a:schemeClr>
              </a:solidFill>
              <a:latin typeface="PF Din Text Comp Pro" panose="02000506020000020004" pitchFamily="2" charset="0"/>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30</a:t>
            </a:fld>
            <a:endParaRPr lang="ru-RU" dirty="0"/>
          </a:p>
        </p:txBody>
      </p:sp>
      <p:sp>
        <p:nvSpPr>
          <p:cNvPr id="11" name="TextBox 10"/>
          <p:cNvSpPr txBox="1"/>
          <p:nvPr/>
        </p:nvSpPr>
        <p:spPr>
          <a:xfrm rot="4538991">
            <a:off x="7326622" y="4314086"/>
            <a:ext cx="1512764" cy="338546"/>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ru-RU" altLang="ru-RU" sz="1600" i="1" kern="1200" dirty="0">
                <a:solidFill>
                  <a:schemeClr val="bg1"/>
                </a:solidFill>
                <a:latin typeface="PF Din Text Comp Pro" pitchFamily="2" charset="0"/>
                <a:cs typeface="Arial" charset="0"/>
              </a:rPr>
              <a:t>р. Волхов</a:t>
            </a:r>
          </a:p>
        </p:txBody>
      </p:sp>
      <p:sp>
        <p:nvSpPr>
          <p:cNvPr id="14" name="TextBox 13"/>
          <p:cNvSpPr txBox="1"/>
          <p:nvPr/>
        </p:nvSpPr>
        <p:spPr>
          <a:xfrm>
            <a:off x="4067251" y="2548379"/>
            <a:ext cx="3151418" cy="4630883"/>
          </a:xfrm>
          <a:prstGeom prst="rect">
            <a:avLst/>
          </a:prstGeom>
          <a:noFill/>
        </p:spPr>
        <p:txBody>
          <a:bodyPr wrap="square" rtlCol="0">
            <a:spAutoFit/>
          </a:bodyPr>
          <a:lstStyle/>
          <a:p>
            <a:pPr>
              <a:lnSpc>
                <a:spcPct val="150000"/>
              </a:lnSpc>
            </a:pPr>
            <a:r>
              <a:rPr lang="ru-RU" sz="1100" kern="0" spc="15" dirty="0">
                <a:solidFill>
                  <a:schemeClr val="tx1">
                    <a:lumMod val="75000"/>
                    <a:lumOff val="25000"/>
                  </a:schemeClr>
                </a:solidFill>
                <a:latin typeface="PF Din Text Comp Pro" pitchFamily="2" charset="0"/>
              </a:rPr>
              <a:t>Дом культуры </a:t>
            </a:r>
          </a:p>
          <a:p>
            <a:pPr>
              <a:lnSpc>
                <a:spcPct val="150000"/>
              </a:lnSpc>
            </a:pPr>
            <a:r>
              <a:rPr lang="ru-RU" sz="1100" kern="0" spc="15" dirty="0">
                <a:solidFill>
                  <a:schemeClr val="tx1">
                    <a:lumMod val="75000"/>
                    <a:lumOff val="25000"/>
                  </a:schemeClr>
                </a:solidFill>
                <a:latin typeface="PF Din Text Comp Pro" pitchFamily="2" charset="0"/>
              </a:rPr>
              <a:t>Киноцентр </a:t>
            </a:r>
          </a:p>
          <a:p>
            <a:pPr>
              <a:lnSpc>
                <a:spcPct val="150000"/>
              </a:lnSpc>
            </a:pPr>
            <a:r>
              <a:rPr lang="ru-RU" sz="1100" kern="0" spc="15" dirty="0">
                <a:solidFill>
                  <a:schemeClr val="tx1">
                    <a:lumMod val="75000"/>
                    <a:lumOff val="25000"/>
                  </a:schemeClr>
                </a:solidFill>
                <a:latin typeface="PF Din Text Comp Pro" pitchFamily="2" charset="0"/>
              </a:rPr>
              <a:t>Библиотека </a:t>
            </a:r>
          </a:p>
          <a:p>
            <a:pPr>
              <a:lnSpc>
                <a:spcPct val="150000"/>
              </a:lnSpc>
            </a:pPr>
            <a:r>
              <a:rPr lang="ru-RU" sz="1100" kern="0" spc="15" dirty="0">
                <a:solidFill>
                  <a:schemeClr val="tx1">
                    <a:lumMod val="75000"/>
                    <a:lumOff val="25000"/>
                  </a:schemeClr>
                </a:solidFill>
                <a:latin typeface="PF Din Text Comp Pro" pitchFamily="2" charset="0"/>
              </a:rPr>
              <a:t>Музей </a:t>
            </a:r>
          </a:p>
          <a:p>
            <a:pPr>
              <a:lnSpc>
                <a:spcPct val="150000"/>
              </a:lnSpc>
            </a:pPr>
            <a:r>
              <a:rPr lang="ru-RU" sz="1100" kern="0" spc="15" dirty="0">
                <a:solidFill>
                  <a:schemeClr val="tx1">
                    <a:lumMod val="75000"/>
                    <a:lumOff val="25000"/>
                  </a:schemeClr>
                </a:solidFill>
                <a:latin typeface="PF Din Text Comp Pro" pitchFamily="2" charset="0"/>
              </a:rPr>
              <a:t>Церковь </a:t>
            </a:r>
          </a:p>
          <a:p>
            <a:pPr>
              <a:lnSpc>
                <a:spcPct val="150000"/>
              </a:lnSpc>
            </a:pPr>
            <a:r>
              <a:rPr lang="ru-RU" sz="1100" kern="0" spc="15" dirty="0">
                <a:solidFill>
                  <a:schemeClr val="tx1">
                    <a:lumMod val="75000"/>
                    <a:lumOff val="25000"/>
                  </a:schemeClr>
                </a:solidFill>
                <a:latin typeface="PF Din Text Comp Pro" pitchFamily="2" charset="0"/>
              </a:rPr>
              <a:t>Торговый центр </a:t>
            </a:r>
          </a:p>
          <a:p>
            <a:pPr>
              <a:lnSpc>
                <a:spcPct val="150000"/>
              </a:lnSpc>
            </a:pPr>
            <a:r>
              <a:rPr lang="ru-RU" sz="1100" kern="0" spc="15" dirty="0">
                <a:solidFill>
                  <a:schemeClr val="tx1">
                    <a:lumMod val="75000"/>
                    <a:lumOff val="25000"/>
                  </a:schemeClr>
                </a:solidFill>
                <a:latin typeface="PF Din Text Comp Pro" pitchFamily="2" charset="0"/>
              </a:rPr>
              <a:t>Развлекательный центр </a:t>
            </a:r>
          </a:p>
          <a:p>
            <a:pPr>
              <a:lnSpc>
                <a:spcPct val="150000"/>
              </a:lnSpc>
            </a:pPr>
            <a:r>
              <a:rPr lang="ru-RU" sz="1100" kern="0" spc="15" dirty="0">
                <a:solidFill>
                  <a:schemeClr val="tx1">
                    <a:lumMod val="75000"/>
                    <a:lumOff val="25000"/>
                  </a:schemeClr>
                </a:solidFill>
                <a:latin typeface="PF Din Text Comp Pro" pitchFamily="2" charset="0"/>
              </a:rPr>
              <a:t>Общественная баня </a:t>
            </a:r>
          </a:p>
          <a:p>
            <a:pPr>
              <a:lnSpc>
                <a:spcPct val="150000"/>
              </a:lnSpc>
            </a:pPr>
            <a:r>
              <a:rPr lang="ru-RU" sz="1100" kern="0" spc="15" dirty="0">
                <a:solidFill>
                  <a:schemeClr val="tx1">
                    <a:lumMod val="75000"/>
                    <a:lumOff val="25000"/>
                  </a:schemeClr>
                </a:solidFill>
                <a:latin typeface="PF Din Text Comp Pro" pitchFamily="2" charset="0"/>
              </a:rPr>
              <a:t>Парк / Сквер </a:t>
            </a:r>
          </a:p>
          <a:p>
            <a:pPr>
              <a:lnSpc>
                <a:spcPct val="150000"/>
              </a:lnSpc>
            </a:pPr>
            <a:r>
              <a:rPr lang="ru-RU" sz="1100" kern="0" spc="15" dirty="0">
                <a:solidFill>
                  <a:schemeClr val="tx1">
                    <a:lumMod val="75000"/>
                    <a:lumOff val="25000"/>
                  </a:schemeClr>
                </a:solidFill>
                <a:latin typeface="PF Din Text Comp Pro" pitchFamily="2" charset="0"/>
              </a:rPr>
              <a:t>Пляж </a:t>
            </a:r>
          </a:p>
          <a:p>
            <a:pPr>
              <a:lnSpc>
                <a:spcPct val="150000"/>
              </a:lnSpc>
            </a:pPr>
            <a:r>
              <a:rPr lang="ru-RU" sz="1100" kern="0" spc="15" dirty="0">
                <a:solidFill>
                  <a:schemeClr val="tx1">
                    <a:lumMod val="75000"/>
                    <a:lumOff val="25000"/>
                  </a:schemeClr>
                </a:solidFill>
                <a:latin typeface="PF Din Text Comp Pro" pitchFamily="2" charset="0"/>
              </a:rPr>
              <a:t>Площадь </a:t>
            </a:r>
          </a:p>
          <a:p>
            <a:pPr>
              <a:lnSpc>
                <a:spcPct val="150000"/>
              </a:lnSpc>
            </a:pPr>
            <a:r>
              <a:rPr lang="ru-RU" sz="1100" kern="0" spc="15" dirty="0">
                <a:solidFill>
                  <a:schemeClr val="tx1">
                    <a:lumMod val="75000"/>
                    <a:lumOff val="25000"/>
                  </a:schemeClr>
                </a:solidFill>
                <a:latin typeface="PF Din Text Comp Pro" pitchFamily="2" charset="0"/>
              </a:rPr>
              <a:t>Спортивный комплекс </a:t>
            </a:r>
          </a:p>
          <a:p>
            <a:pPr>
              <a:lnSpc>
                <a:spcPct val="150000"/>
              </a:lnSpc>
            </a:pPr>
            <a:r>
              <a:rPr lang="ru-RU" sz="1100" kern="0" spc="15" dirty="0">
                <a:solidFill>
                  <a:schemeClr val="tx1">
                    <a:lumMod val="75000"/>
                    <a:lumOff val="25000"/>
                  </a:schemeClr>
                </a:solidFill>
                <a:latin typeface="PF Din Text Comp Pro" pitchFamily="2" charset="0"/>
              </a:rPr>
              <a:t>Бассейн </a:t>
            </a:r>
          </a:p>
          <a:p>
            <a:pPr>
              <a:lnSpc>
                <a:spcPct val="150000"/>
              </a:lnSpc>
            </a:pPr>
            <a:r>
              <a:rPr lang="ru-RU" sz="1100" kern="0" spc="15" dirty="0">
                <a:solidFill>
                  <a:schemeClr val="tx1">
                    <a:lumMod val="75000"/>
                    <a:lumOff val="25000"/>
                  </a:schemeClr>
                </a:solidFill>
                <a:latin typeface="PF Din Text Comp Pro" pitchFamily="2" charset="0"/>
              </a:rPr>
              <a:t>Спортивная школа </a:t>
            </a:r>
          </a:p>
          <a:p>
            <a:pPr>
              <a:lnSpc>
                <a:spcPct val="150000"/>
              </a:lnSpc>
            </a:pPr>
            <a:r>
              <a:rPr lang="ru-RU" sz="1100" kern="0" spc="15" dirty="0">
                <a:solidFill>
                  <a:schemeClr val="tx1">
                    <a:lumMod val="75000"/>
                    <a:lumOff val="25000"/>
                  </a:schemeClr>
                </a:solidFill>
                <a:latin typeface="PF Din Text Comp Pro" pitchFamily="2" charset="0"/>
              </a:rPr>
              <a:t>Стадион </a:t>
            </a:r>
          </a:p>
          <a:p>
            <a:pPr>
              <a:lnSpc>
                <a:spcPct val="150000"/>
              </a:lnSpc>
            </a:pPr>
            <a:r>
              <a:rPr lang="ru-RU" sz="1100" kern="0" spc="15" dirty="0">
                <a:solidFill>
                  <a:schemeClr val="tx1">
                    <a:lumMod val="75000"/>
                    <a:lumOff val="25000"/>
                  </a:schemeClr>
                </a:solidFill>
                <a:latin typeface="PF Din Text Comp Pro" pitchFamily="2" charset="0"/>
              </a:rPr>
              <a:t>Спортивная площадка </a:t>
            </a:r>
          </a:p>
          <a:p>
            <a:pPr>
              <a:lnSpc>
                <a:spcPct val="150000"/>
              </a:lnSpc>
            </a:pPr>
            <a:r>
              <a:rPr lang="ru-RU" sz="1100" kern="0" spc="15" dirty="0">
                <a:solidFill>
                  <a:schemeClr val="tx1">
                    <a:lumMod val="75000"/>
                    <a:lumOff val="25000"/>
                  </a:schemeClr>
                </a:solidFill>
                <a:latin typeface="PF Din Text Comp Pro" pitchFamily="2" charset="0"/>
              </a:rPr>
              <a:t>Детская площадка </a:t>
            </a:r>
          </a:p>
          <a:p>
            <a:pPr>
              <a:lnSpc>
                <a:spcPct val="150000"/>
              </a:lnSpc>
            </a:pPr>
            <a:r>
              <a:rPr lang="ru-RU" sz="1100" kern="0" spc="15" dirty="0">
                <a:solidFill>
                  <a:schemeClr val="tx1">
                    <a:lumMod val="75000"/>
                    <a:lumOff val="25000"/>
                  </a:schemeClr>
                </a:solidFill>
                <a:latin typeface="PF Din Text Comp Pro" pitchFamily="2" charset="0"/>
              </a:rPr>
              <a:t>Лыжная база </a:t>
            </a:r>
          </a:p>
        </p:txBody>
      </p:sp>
      <p:pic>
        <p:nvPicPr>
          <p:cNvPr id="8" name="Рисунок 7"/>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3919911" y="2631822"/>
            <a:ext cx="210307" cy="4465572"/>
          </a:xfrm>
          <a:prstGeom prst="rect">
            <a:avLst/>
          </a:prstGeom>
        </p:spPr>
      </p:pic>
    </p:spTree>
    <p:extLst>
      <p:ext uri="{BB962C8B-B14F-4D97-AF65-F5344CB8AC3E}">
        <p14:creationId xmlns:p14="http://schemas.microsoft.com/office/powerpoint/2010/main" xmlns="" val="25696067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rgbClr val="AD31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1160053" y="4571661"/>
            <a:ext cx="2868456"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a:solidFill>
                  <a:schemeClr val="bg1"/>
                </a:solidFill>
                <a:latin typeface="PF Din Text Comp Pro" panose="02000506020000020004" pitchFamily="2" charset="0"/>
              </a:rPr>
              <a:t>3</a:t>
            </a:r>
          </a:p>
        </p:txBody>
      </p:sp>
      <p:sp>
        <p:nvSpPr>
          <p:cNvPr id="29" name="TextBox 28"/>
          <p:cNvSpPr txBox="1"/>
          <p:nvPr/>
        </p:nvSpPr>
        <p:spPr>
          <a:xfrm>
            <a:off x="3811588" y="5884976"/>
            <a:ext cx="3916050" cy="1208023"/>
          </a:xfrm>
          <a:prstGeom prst="rect">
            <a:avLst/>
          </a:prstGeom>
          <a:noFill/>
        </p:spPr>
        <p:txBody>
          <a:bodyPr wrap="square" rtlCol="0">
            <a:spAutoFit/>
          </a:bodyPr>
          <a:lstStyle/>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3.1. Образование</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3.2. Здравоохранение</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3.3. Культура</a:t>
            </a:r>
          </a:p>
          <a:p>
            <a:pPr>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3.4. Спорт</a:t>
            </a:r>
          </a:p>
          <a:p>
            <a:pPr>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3.5. Торговля, питание, услуги</a:t>
            </a:r>
          </a:p>
        </p:txBody>
      </p:sp>
      <p:sp>
        <p:nvSpPr>
          <p:cNvPr id="17" name="TextBox 16"/>
          <p:cNvSpPr txBox="1"/>
          <p:nvPr/>
        </p:nvSpPr>
        <p:spPr>
          <a:xfrm>
            <a:off x="3811588" y="4655439"/>
            <a:ext cx="6480175" cy="1015663"/>
          </a:xfrm>
          <a:prstGeom prst="rect">
            <a:avLst/>
          </a:prstGeom>
          <a:noFill/>
        </p:spPr>
        <p:txBody>
          <a:bodyPr wrap="square" rtlCol="0">
            <a:spAutoFit/>
          </a:bodyPr>
          <a:lstStyle/>
          <a:p>
            <a:pPr>
              <a:spcAft>
                <a:spcPts val="600"/>
              </a:spcAft>
            </a:pPr>
            <a:r>
              <a:rPr lang="ru-RU" sz="3000" b="1" dirty="0">
                <a:solidFill>
                  <a:srgbClr val="AD3169"/>
                </a:solidFill>
                <a:latin typeface="PF Din Text Cond Pro Light" panose="02000000000000000000" pitchFamily="2" charset="0"/>
              </a:rPr>
              <a:t>ОЦЕНКА ОБЕСПЕЧЕННОСТИ (ДОСТУПНОСТИ) СОЦИАЛЬНОЙ ИНФРАСТРУКТУРЫ</a:t>
            </a: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31</a:t>
            </a:fld>
            <a:endParaRPr lang="ru-RU" dirty="0"/>
          </a:p>
        </p:txBody>
      </p:sp>
    </p:spTree>
    <p:extLst>
      <p:ext uri="{BB962C8B-B14F-4D97-AF65-F5344CB8AC3E}">
        <p14:creationId xmlns:p14="http://schemas.microsoft.com/office/powerpoint/2010/main" xmlns="" val="19061142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AD31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3520901" cy="7155805"/>
          </a:xfrm>
          <a:prstGeom prst="rect">
            <a:avLst/>
          </a:prstGeom>
          <a:noFill/>
        </p:spPr>
        <p:txBody>
          <a:bodyPr wrap="square" rtlCol="0">
            <a:spAutoFit/>
          </a:bodyPr>
          <a:lstStyle/>
          <a:p>
            <a:pPr algn="just">
              <a:spcAft>
                <a:spcPts val="600"/>
              </a:spcAft>
            </a:pPr>
            <a:r>
              <a:rPr lang="ru-RU" sz="1100" kern="0" spc="15" dirty="0">
                <a:solidFill>
                  <a:schemeClr val="tx1">
                    <a:lumMod val="75000"/>
                    <a:lumOff val="25000"/>
                  </a:schemeClr>
                </a:solidFill>
                <a:latin typeface="PF Din Text Comp Pro" pitchFamily="2" charset="0"/>
              </a:rPr>
              <a:t>На территории города Волхов функционируют </a:t>
            </a:r>
            <a:r>
              <a:rPr lang="ru-RU" sz="1100" kern="0" spc="15" dirty="0" smtClean="0">
                <a:solidFill>
                  <a:schemeClr val="tx1">
                    <a:lumMod val="75000"/>
                    <a:lumOff val="25000"/>
                  </a:schemeClr>
                </a:solidFill>
                <a:latin typeface="PF Din Text Comp Pro" pitchFamily="2" charset="0"/>
              </a:rPr>
              <a:t>9 </a:t>
            </a:r>
            <a:r>
              <a:rPr lang="ru-RU" sz="1100" kern="0" spc="15" dirty="0">
                <a:solidFill>
                  <a:schemeClr val="tx1">
                    <a:lumMod val="75000"/>
                    <a:lumOff val="25000"/>
                  </a:schemeClr>
                </a:solidFill>
                <a:latin typeface="PF Din Text Comp Pro" pitchFamily="2" charset="0"/>
              </a:rPr>
              <a:t>детских садов и 6 общеобразовательных школ, включая 1 гимназию. Также имеется </a:t>
            </a:r>
            <a:r>
              <a:rPr lang="ru-RU" sz="1100" kern="0" spc="15" dirty="0" smtClean="0">
                <a:solidFill>
                  <a:schemeClr val="tx1">
                    <a:lumMod val="75000"/>
                    <a:lumOff val="25000"/>
                  </a:schemeClr>
                </a:solidFill>
                <a:latin typeface="PF Din Text Comp Pro" pitchFamily="2" charset="0"/>
              </a:rPr>
              <a:t>ГБОУ </a:t>
            </a:r>
            <a:r>
              <a:rPr lang="ru-RU" sz="1100" kern="0" spc="15" dirty="0">
                <a:solidFill>
                  <a:schemeClr val="tx1">
                    <a:lumMod val="75000"/>
                    <a:lumOff val="25000"/>
                  </a:schemeClr>
                </a:solidFill>
                <a:latin typeface="PF Din Text Comp Pro" pitchFamily="2" charset="0"/>
              </a:rPr>
              <a:t>«</a:t>
            </a:r>
            <a:r>
              <a:rPr lang="ru-RU" sz="1100" kern="0" spc="15" dirty="0" err="1">
                <a:solidFill>
                  <a:schemeClr val="tx1">
                    <a:lumMod val="75000"/>
                    <a:lumOff val="25000"/>
                  </a:schemeClr>
                </a:solidFill>
                <a:latin typeface="PF Din Text Comp Pro" pitchFamily="2" charset="0"/>
              </a:rPr>
              <a:t>Волховская</a:t>
            </a:r>
            <a:r>
              <a:rPr lang="ru-RU" sz="1100" kern="0" spc="15" dirty="0">
                <a:solidFill>
                  <a:schemeClr val="tx1">
                    <a:lumMod val="75000"/>
                    <a:lumOff val="25000"/>
                  </a:schemeClr>
                </a:solidFill>
                <a:latin typeface="PF Din Text Comp Pro" pitchFamily="2" charset="0"/>
              </a:rPr>
              <a:t> школа, реализующая адаптированные образовательные программы». По данным генерального плана, существующая ёмкость д/с– 2330 мест, требуемая (по МНГП) – 2670 мест. Уровень обеспеченности составляет 87 %. Существующая ёмкость школ – 4816 мест, требуемая – 4050 мест. Уровень обеспеченности составляет 119 </a:t>
            </a:r>
            <a:r>
              <a:rPr lang="ru-RU" sz="1100" kern="0" spc="15" dirty="0" smtClean="0">
                <a:solidFill>
                  <a:schemeClr val="tx1">
                    <a:lumMod val="75000"/>
                    <a:lumOff val="25000"/>
                  </a:schemeClr>
                </a:solidFill>
                <a:latin typeface="PF Din Text Comp Pro" pitchFamily="2" charset="0"/>
              </a:rPr>
              <a:t>%. Состояние </a:t>
            </a:r>
            <a:r>
              <a:rPr lang="ru-RU" sz="1100" kern="0" spc="15" dirty="0">
                <a:solidFill>
                  <a:schemeClr val="tx1">
                    <a:lumMod val="75000"/>
                    <a:lumOff val="25000"/>
                  </a:schemeClr>
                </a:solidFill>
                <a:latin typeface="PF Din Text Comp Pro" pitchFamily="2" charset="0"/>
              </a:rPr>
              <a:t>зданий удовлетворительное. </a:t>
            </a:r>
          </a:p>
          <a:p>
            <a:pPr algn="just">
              <a:spcAft>
                <a:spcPts val="600"/>
              </a:spcAft>
            </a:pPr>
            <a:r>
              <a:rPr lang="ru-RU" sz="1100" kern="0" spc="15" dirty="0">
                <a:solidFill>
                  <a:schemeClr val="tx1">
                    <a:lumMod val="75000"/>
                    <a:lumOff val="25000"/>
                  </a:schemeClr>
                </a:solidFill>
                <a:latin typeface="PF Din Text Comp Pro" pitchFamily="2" charset="0"/>
              </a:rPr>
              <a:t>В городе работают 6 учреждений дополнительного </a:t>
            </a:r>
            <a:r>
              <a:rPr lang="ru-RU" sz="1100" kern="0" spc="15" dirty="0" smtClean="0">
                <a:solidFill>
                  <a:schemeClr val="tx1">
                    <a:lumMod val="75000"/>
                    <a:lumOff val="25000"/>
                  </a:schemeClr>
                </a:solidFill>
                <a:latin typeface="PF Din Text Comp Pro" pitchFamily="2" charset="0"/>
              </a:rPr>
              <a:t>образования, функционирует «МБУ ДО «Детско-юношеская спортивная школа» города Волхов». </a:t>
            </a:r>
            <a:r>
              <a:rPr lang="ru-RU" sz="1100" kern="0" spc="15" dirty="0">
                <a:solidFill>
                  <a:schemeClr val="tx1">
                    <a:lumMod val="75000"/>
                    <a:lumOff val="25000"/>
                  </a:schemeClr>
                </a:solidFill>
                <a:latin typeface="PF Din Text Comp Pro" pitchFamily="2" charset="0"/>
              </a:rPr>
              <a:t>Уровень фактической обеспеченности от нормативной потребности составляет 343 %.</a:t>
            </a:r>
          </a:p>
          <a:p>
            <a:pPr algn="just">
              <a:spcAft>
                <a:spcPts val="600"/>
              </a:spcAft>
            </a:pPr>
            <a:r>
              <a:rPr lang="ru-RU" sz="1100" kern="0" spc="15" dirty="0">
                <a:solidFill>
                  <a:schemeClr val="tx1">
                    <a:lumMod val="75000"/>
                    <a:lumOff val="25000"/>
                  </a:schemeClr>
                </a:solidFill>
                <a:latin typeface="PF Din Text Comp Pro" pitchFamily="2" charset="0"/>
              </a:rPr>
              <a:t>Нормативная пешеходная доступность для дошкольных и общеобразовательных учреждений почти полностью соблюдается в жилых зонах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Обитай,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Волхов-1,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Волхов-2, части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Халтурино</a:t>
            </a:r>
            <a:r>
              <a:rPr lang="ru-RU" sz="1100" kern="0" spc="15" dirty="0">
                <a:solidFill>
                  <a:schemeClr val="tx1">
                    <a:lumMod val="75000"/>
                    <a:lumOff val="25000"/>
                  </a:schemeClr>
                </a:solidFill>
                <a:latin typeface="PF Din Text Comp Pro" pitchFamily="2" charset="0"/>
              </a:rPr>
              <a:t> и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Новый Поселок. Пешеходная доступность для школы искусств соблюдается в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Волхов-1,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Обитай; для музыкальной и художественной школ частично соблюдается в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Волхов-2.</a:t>
            </a:r>
          </a:p>
          <a:p>
            <a:pPr algn="just">
              <a:spcAft>
                <a:spcPts val="600"/>
              </a:spcAft>
            </a:pPr>
            <a:r>
              <a:rPr lang="ru-RU" sz="1100" kern="0" spc="15" dirty="0">
                <a:solidFill>
                  <a:schemeClr val="tx1">
                    <a:lumMod val="75000"/>
                    <a:lumOff val="25000"/>
                  </a:schemeClr>
                </a:solidFill>
                <a:latin typeface="PF Din Text Comp Pro" pitchFamily="2" charset="0"/>
              </a:rPr>
              <a:t>На территории МО город Волхов осуществляют деятельность </a:t>
            </a:r>
            <a:r>
              <a:rPr lang="ru-RU" sz="1100" kern="0" spc="15" dirty="0" err="1">
                <a:solidFill>
                  <a:schemeClr val="tx1">
                    <a:lumMod val="75000"/>
                    <a:lumOff val="25000"/>
                  </a:schemeClr>
                </a:solidFill>
                <a:latin typeface="PF Din Text Comp Pro" pitchFamily="2" charset="0"/>
              </a:rPr>
              <a:t>Волховский</a:t>
            </a:r>
            <a:r>
              <a:rPr lang="ru-RU" sz="1100" kern="0" spc="15" dirty="0">
                <a:solidFill>
                  <a:schemeClr val="tx1">
                    <a:lumMod val="75000"/>
                    <a:lumOff val="25000"/>
                  </a:schemeClr>
                </a:solidFill>
                <a:latin typeface="PF Din Text Comp Pro" pitchFamily="2" charset="0"/>
              </a:rPr>
              <a:t> филиал РГПУ им. </a:t>
            </a:r>
            <a:r>
              <a:rPr lang="ru-RU" sz="1100" kern="0" spc="15" dirty="0" smtClean="0">
                <a:solidFill>
                  <a:schemeClr val="tx1">
                    <a:lumMod val="75000"/>
                    <a:lumOff val="25000"/>
                  </a:schemeClr>
                </a:solidFill>
                <a:latin typeface="PF Din Text Comp Pro" pitchFamily="2" charset="0"/>
              </a:rPr>
              <a:t>Герцена, «</a:t>
            </a:r>
            <a:r>
              <a:rPr lang="ru-RU" sz="1100" kern="0" spc="15" dirty="0" err="1" smtClean="0">
                <a:solidFill>
                  <a:schemeClr val="tx1">
                    <a:lumMod val="75000"/>
                    <a:lumOff val="25000"/>
                  </a:schemeClr>
                </a:solidFill>
                <a:latin typeface="PF Din Text Comp Pro" pitchFamily="2" charset="0"/>
              </a:rPr>
              <a:t>Волховский</a:t>
            </a:r>
            <a:r>
              <a:rPr lang="ru-RU" sz="1100" kern="0" spc="15" dirty="0" smtClean="0">
                <a:solidFill>
                  <a:schemeClr val="tx1">
                    <a:lumMod val="75000"/>
                    <a:lumOff val="25000"/>
                  </a:schemeClr>
                </a:solidFill>
                <a:latin typeface="PF Din Text Comp Pro" pitchFamily="2" charset="0"/>
              </a:rPr>
              <a:t> филиал ЛГУ им. А.С. Пушкина» </a:t>
            </a:r>
            <a:r>
              <a:rPr lang="ru-RU" sz="1100" kern="0" spc="15" dirty="0">
                <a:solidFill>
                  <a:schemeClr val="tx1">
                    <a:lumMod val="75000"/>
                    <a:lumOff val="25000"/>
                  </a:schemeClr>
                </a:solidFill>
                <a:latin typeface="PF Din Text Comp Pro" pitchFamily="2" charset="0"/>
              </a:rPr>
              <a:t>и 3 средних специальных учебных заведения. Дополнительное профессиональное образование можно получить в </a:t>
            </a:r>
            <a:r>
              <a:rPr lang="ru-RU" sz="1100" kern="0" spc="15" dirty="0" err="1">
                <a:solidFill>
                  <a:schemeClr val="tx1">
                    <a:lumMod val="75000"/>
                    <a:lumOff val="25000"/>
                  </a:schemeClr>
                </a:solidFill>
                <a:latin typeface="PF Din Text Comp Pro" pitchFamily="2" charset="0"/>
              </a:rPr>
              <a:t>Волховстроевском</a:t>
            </a:r>
            <a:r>
              <a:rPr lang="ru-RU" sz="1100" kern="0" spc="15" dirty="0">
                <a:solidFill>
                  <a:schemeClr val="tx1">
                    <a:lumMod val="75000"/>
                    <a:lumOff val="25000"/>
                  </a:schemeClr>
                </a:solidFill>
                <a:latin typeface="PF Din Text Comp Pro" pitchFamily="2" charset="0"/>
              </a:rPr>
              <a:t> подразделении Октябрьского УЦПК.</a:t>
            </a:r>
          </a:p>
          <a:p>
            <a:pPr algn="just">
              <a:spcAft>
                <a:spcPts val="600"/>
              </a:spcAft>
            </a:pPr>
            <a:r>
              <a:rPr lang="ru-RU" sz="1100" u="sng" kern="0" spc="15" dirty="0">
                <a:solidFill>
                  <a:schemeClr val="tx1">
                    <a:lumMod val="75000"/>
                    <a:lumOff val="25000"/>
                  </a:schemeClr>
                </a:solidFill>
                <a:latin typeface="PF Din Text Comp Pro" pitchFamily="2" charset="0"/>
              </a:rPr>
              <a:t>Основные проблемы в сфере образования:</a:t>
            </a:r>
          </a:p>
          <a:p>
            <a:pPr algn="just">
              <a:spcAft>
                <a:spcPts val="600"/>
              </a:spcAft>
            </a:pPr>
            <a:r>
              <a:rPr lang="ru-RU" sz="1100" kern="0" spc="15" dirty="0">
                <a:solidFill>
                  <a:schemeClr val="tx1">
                    <a:lumMod val="75000"/>
                    <a:lumOff val="25000"/>
                  </a:schemeClr>
                </a:solidFill>
                <a:latin typeface="PF Din Text Comp Pro" pitchFamily="2" charset="0"/>
              </a:rPr>
              <a:t>Не полностью удовлетворены потребности в дошкольном образовании для детей до 3 лет; низкая динамика кадрового обновления в системе образования</a:t>
            </a:r>
            <a:r>
              <a:rPr lang="ru-RU" sz="1100" kern="0" spc="15" dirty="0" smtClean="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дефицит квалифицированных кадров, особенно узких специальностей, отток квалифицированных кадров; неполное соответствие современным образовательным </a:t>
            </a:r>
            <a:r>
              <a:rPr lang="ru-RU" sz="1100" kern="0" spc="15" dirty="0" smtClean="0">
                <a:solidFill>
                  <a:schemeClr val="tx1">
                    <a:lumMod val="75000"/>
                    <a:lumOff val="25000"/>
                  </a:schemeClr>
                </a:solidFill>
                <a:latin typeface="PF Din Text Comp Pro" pitchFamily="2" charset="0"/>
              </a:rPr>
              <a:t>стандартам; </a:t>
            </a:r>
            <a:r>
              <a:rPr lang="ru-RU" sz="1100" kern="0" spc="15" dirty="0">
                <a:solidFill>
                  <a:schemeClr val="tx1">
                    <a:lumMod val="75000"/>
                    <a:lumOff val="25000"/>
                  </a:schemeClr>
                </a:solidFill>
                <a:latin typeface="PF Din Text Comp Pro" pitchFamily="2" charset="0"/>
              </a:rPr>
              <a:t>не во всех учреждениях сформирована современная учебно-материальная база и обеспечена доступная среда для детей с ограниченными возможностями; недостаток финансирования.</a:t>
            </a:r>
          </a:p>
          <a:p>
            <a:r>
              <a:rPr lang="ru-RU" sz="1100" dirty="0"/>
              <a:t> </a:t>
            </a:r>
          </a:p>
          <a:p>
            <a:pPr algn="just"/>
            <a:endParaRPr lang="ru-RU" sz="1100" kern="0" spc="15" dirty="0">
              <a:solidFill>
                <a:schemeClr val="tx1">
                  <a:lumMod val="75000"/>
                  <a:lumOff val="25000"/>
                </a:schemeClr>
              </a:solidFill>
              <a:latin typeface="PF Din Text Comp Pro" pitchFamily="2" charset="0"/>
            </a:endParaRPr>
          </a:p>
          <a:p>
            <a:pPr algn="just"/>
            <a:endParaRPr lang="ru-RU" sz="1100" kern="0" spc="15" dirty="0">
              <a:solidFill>
                <a:schemeClr val="tx1">
                  <a:lumMod val="75000"/>
                  <a:lumOff val="25000"/>
                </a:schemeClr>
              </a:solidFill>
              <a:latin typeface="PF Din Text Comp Pro" pitchFamily="2" charset="0"/>
            </a:endParaRPr>
          </a:p>
          <a:p>
            <a:endParaRPr lang="ru-RU" sz="1100" kern="0" spc="15" dirty="0">
              <a:solidFill>
                <a:schemeClr val="tx1">
                  <a:lumMod val="75000"/>
                  <a:lumOff val="25000"/>
                </a:schemeClr>
              </a:solidFill>
              <a:latin typeface="PF Din Text Comp Pro" pitchFamily="2" charset="0"/>
            </a:endParaRPr>
          </a:p>
          <a:p>
            <a:endParaRPr lang="ru-RU" sz="1100" kern="0" spc="15" dirty="0">
              <a:solidFill>
                <a:schemeClr val="tx1">
                  <a:lumMod val="75000"/>
                  <a:lumOff val="25000"/>
                </a:schemeClr>
              </a:solidFill>
              <a:latin typeface="PF Din Text Comp Pro" pitchFamily="2" charset="0"/>
            </a:endParaRPr>
          </a:p>
          <a:p>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ОБРАЗОВАНИЕ</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3.1. </a:t>
            </a:r>
            <a:endParaRPr lang="ru-RU" sz="3000" dirty="0">
              <a:solidFill>
                <a:schemeClr val="bg1"/>
              </a:solidFill>
            </a:endParaRPr>
          </a:p>
        </p:txBody>
      </p:sp>
      <p:sp>
        <p:nvSpPr>
          <p:cNvPr id="31" name="TextBox 30"/>
          <p:cNvSpPr txBox="1"/>
          <p:nvPr/>
        </p:nvSpPr>
        <p:spPr>
          <a:xfrm>
            <a:off x="5385680" y="3420591"/>
            <a:ext cx="3520901" cy="261610"/>
          </a:xfrm>
          <a:prstGeom prst="rect">
            <a:avLst/>
          </a:prstGeom>
          <a:noFill/>
        </p:spPr>
        <p:txBody>
          <a:bodyPr wrap="square" rtlCol="0">
            <a:spAutoFit/>
          </a:bodyPr>
          <a:lstStyle/>
          <a:p>
            <a:pPr algn="ctr"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СХЕМА</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32</a:t>
            </a:fld>
            <a:endParaRPr lang="ru-RU" dirty="0"/>
          </a:p>
        </p:txBody>
      </p:sp>
      <p:pic>
        <p:nvPicPr>
          <p:cNvPr id="11" name="Рисунок 10" descr="Волхов_здравоохранение.png"/>
          <p:cNvPicPr>
            <a:picLocks noChangeAspect="1"/>
          </p:cNvPicPr>
          <p:nvPr/>
        </p:nvPicPr>
        <p:blipFill>
          <a:blip r:embed="rId3" cstate="print"/>
          <a:stretch>
            <a:fillRect/>
          </a:stretch>
        </p:blipFill>
        <p:spPr>
          <a:xfrm>
            <a:off x="3906000" y="608400"/>
            <a:ext cx="6480083" cy="6480083"/>
          </a:xfrm>
          <a:prstGeom prst="rect">
            <a:avLst/>
          </a:prstGeom>
        </p:spPr>
      </p:pic>
      <p:sp>
        <p:nvSpPr>
          <p:cNvPr id="10" name="Прямоугольник 9"/>
          <p:cNvSpPr/>
          <p:nvPr/>
        </p:nvSpPr>
        <p:spPr>
          <a:xfrm>
            <a:off x="4058568" y="6352399"/>
            <a:ext cx="288000" cy="142876"/>
          </a:xfrm>
          <a:prstGeom prst="rect">
            <a:avLst/>
          </a:prstGeom>
          <a:solidFill>
            <a:srgbClr val="007899">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2" name="Прямоугольник 11"/>
          <p:cNvSpPr/>
          <p:nvPr/>
        </p:nvSpPr>
        <p:spPr>
          <a:xfrm>
            <a:off x="4058568" y="6709589"/>
            <a:ext cx="288000" cy="142876"/>
          </a:xfrm>
          <a:prstGeom prst="rect">
            <a:avLst/>
          </a:prstGeom>
          <a:solidFill>
            <a:srgbClr val="AA1446">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Tree>
    <p:extLst>
      <p:ext uri="{BB962C8B-B14F-4D97-AF65-F5344CB8AC3E}">
        <p14:creationId xmlns:p14="http://schemas.microsoft.com/office/powerpoint/2010/main" xmlns="" val="21520324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AD31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3520901" cy="5447645"/>
          </a:xfrm>
          <a:prstGeom prst="rect">
            <a:avLst/>
          </a:prstGeom>
          <a:noFill/>
        </p:spPr>
        <p:txBody>
          <a:bodyPr wrap="square" rtlCol="0">
            <a:spAutoFit/>
          </a:bodyPr>
          <a:lstStyle/>
          <a:p>
            <a:pPr algn="just">
              <a:spcAft>
                <a:spcPts val="600"/>
              </a:spcAft>
            </a:pPr>
            <a:r>
              <a:rPr lang="ru-RU" sz="1100" kern="0" spc="15" dirty="0">
                <a:solidFill>
                  <a:schemeClr val="tx1">
                    <a:lumMod val="75000"/>
                    <a:lumOff val="25000"/>
                  </a:schemeClr>
                </a:solidFill>
                <a:latin typeface="PF Din Text Comp Pro" pitchFamily="2" charset="0"/>
              </a:rPr>
              <a:t>Из учреждений здравоохранения на территории Волхова, представлены: ГБУЗ ЛО </a:t>
            </a:r>
            <a:r>
              <a:rPr lang="ru-RU" sz="1100" kern="0" spc="15" dirty="0" err="1">
                <a:solidFill>
                  <a:schemeClr val="tx1">
                    <a:lumMod val="75000"/>
                    <a:lumOff val="25000"/>
                  </a:schemeClr>
                </a:solidFill>
                <a:latin typeface="PF Din Text Comp Pro" pitchFamily="2" charset="0"/>
              </a:rPr>
              <a:t>Волховская</a:t>
            </a:r>
            <a:r>
              <a:rPr lang="ru-RU" sz="1100" kern="0" spc="15" dirty="0">
                <a:solidFill>
                  <a:schemeClr val="tx1">
                    <a:lumMod val="75000"/>
                    <a:lumOff val="25000"/>
                  </a:schemeClr>
                </a:solidFill>
                <a:latin typeface="PF Din Text Comp Pro" pitchFamily="2" charset="0"/>
              </a:rPr>
              <a:t> межрайонная больница, отделенческая больница на ст. Волховстрой РЖД, </a:t>
            </a:r>
            <a:r>
              <a:rPr lang="ru-RU" sz="1100" kern="0" spc="15" dirty="0" err="1">
                <a:solidFill>
                  <a:schemeClr val="tx1">
                    <a:lumMod val="75000"/>
                    <a:lumOff val="25000"/>
                  </a:schemeClr>
                </a:solidFill>
                <a:latin typeface="PF Din Text Comp Pro" pitchFamily="2" charset="0"/>
              </a:rPr>
              <a:t>Волховская</a:t>
            </a:r>
            <a:r>
              <a:rPr lang="ru-RU" sz="1100" kern="0" spc="15" dirty="0">
                <a:solidFill>
                  <a:schemeClr val="tx1">
                    <a:lumMod val="75000"/>
                    <a:lumOff val="25000"/>
                  </a:schemeClr>
                </a:solidFill>
                <a:latin typeface="PF Din Text Comp Pro" pitchFamily="2" charset="0"/>
              </a:rPr>
              <a:t> поликлиника для взрослого населения, детская поликлиника, стоматологическая поликлиника, родильный дом, санаторий-профилакторий. </a:t>
            </a:r>
          </a:p>
          <a:p>
            <a:pPr algn="just">
              <a:spcAft>
                <a:spcPts val="600"/>
              </a:spcAft>
            </a:pPr>
            <a:r>
              <a:rPr lang="ru-RU" sz="1100" kern="0" spc="15" dirty="0">
                <a:solidFill>
                  <a:schemeClr val="tx1">
                    <a:lumMod val="75000"/>
                    <a:lumOff val="25000"/>
                  </a:schemeClr>
                </a:solidFill>
                <a:latin typeface="PF Din Text Comp Pro" pitchFamily="2" charset="0"/>
              </a:rPr>
              <a:t>Также имеется ряд частных медицинских клиник, стоматологий, диагностических центров.</a:t>
            </a:r>
          </a:p>
          <a:p>
            <a:pPr algn="just">
              <a:spcAft>
                <a:spcPts val="600"/>
              </a:spcAft>
            </a:pPr>
            <a:r>
              <a:rPr lang="ru-RU" sz="1100" kern="0" spc="15" dirty="0">
                <a:solidFill>
                  <a:schemeClr val="tx1">
                    <a:lumMod val="75000"/>
                    <a:lumOff val="25000"/>
                  </a:schemeClr>
                </a:solidFill>
                <a:latin typeface="PF Din Text Comp Pro" pitchFamily="2" charset="0"/>
              </a:rPr>
              <a:t>Хорошо развита аптечная сеть (21 аптека). </a:t>
            </a:r>
          </a:p>
          <a:p>
            <a:pPr algn="just">
              <a:spcAft>
                <a:spcPts val="600"/>
              </a:spcAft>
            </a:pPr>
            <a:r>
              <a:rPr lang="ru-RU" sz="1100" kern="0" spc="15" dirty="0">
                <a:solidFill>
                  <a:schemeClr val="tx1">
                    <a:lumMod val="75000"/>
                    <a:lumOff val="25000"/>
                  </a:schemeClr>
                </a:solidFill>
                <a:latin typeface="PF Din Text Comp Pro" pitchFamily="2" charset="0"/>
              </a:rPr>
              <a:t>Неотложную помощь оказывает станция скорой помощи (нормативная обеспеченность соблюдена).</a:t>
            </a:r>
          </a:p>
          <a:p>
            <a:pPr algn="just">
              <a:spcAft>
                <a:spcPts val="600"/>
              </a:spcAft>
            </a:pPr>
            <a:r>
              <a:rPr lang="ru-RU" sz="1100" kern="0" spc="15" dirty="0">
                <a:solidFill>
                  <a:schemeClr val="tx1">
                    <a:lumMod val="75000"/>
                    <a:lumOff val="25000"/>
                  </a:schemeClr>
                </a:solidFill>
                <a:latin typeface="PF Din Text Comp Pro" pitchFamily="2" charset="0"/>
              </a:rPr>
              <a:t>По данным генерального плана, существующая ёмкость стационаров – 240 коек, требуемая ёмкость  – 312 коек. Уровень обеспеченности ниже норматива и составляет 77 %. Существующая ёмкость амбулаторно-поликлинических учреждений – 900 посещений в смену (без учета посещений стоматологической поликлиники), требуемая ёмкость – 823. Уровень обеспеченности составляет 109 %.</a:t>
            </a:r>
          </a:p>
          <a:p>
            <a:pPr algn="just">
              <a:spcAft>
                <a:spcPts val="600"/>
              </a:spcAft>
            </a:pPr>
            <a:r>
              <a:rPr lang="ru-RU" sz="1100" kern="0" spc="15" dirty="0">
                <a:solidFill>
                  <a:schemeClr val="tx1">
                    <a:lumMod val="75000"/>
                    <a:lumOff val="25000"/>
                  </a:schemeClr>
                </a:solidFill>
                <a:latin typeface="PF Din Text Comp Pro" pitchFamily="2" charset="0"/>
              </a:rPr>
              <a:t>Нормативная территориальная доступность амбулаторно-поликлинических учреждений (1000 м по МНГП) соблюдается только в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Волхов-2 (за исключением территории севернее б-</a:t>
            </a:r>
            <a:r>
              <a:rPr lang="ru-RU" sz="1100" kern="0" spc="15" dirty="0" err="1">
                <a:solidFill>
                  <a:schemeClr val="tx1">
                    <a:lumMod val="75000"/>
                    <a:lumOff val="25000"/>
                  </a:schemeClr>
                </a:solidFill>
                <a:latin typeface="PF Din Text Comp Pro" pitchFamily="2" charset="0"/>
              </a:rPr>
              <a:t>ра</a:t>
            </a:r>
            <a:r>
              <a:rPr lang="ru-RU" sz="1100" kern="0" spc="15" dirty="0">
                <a:solidFill>
                  <a:schemeClr val="tx1">
                    <a:lumMod val="75000"/>
                    <a:lumOff val="25000"/>
                  </a:schemeClr>
                </a:solidFill>
                <a:latin typeface="PF Din Text Comp Pro" pitchFamily="2" charset="0"/>
              </a:rPr>
              <a:t> Чайковского), северной части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Халтурино</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Волхов-1,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Лисички, части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Новый Поселок. </a:t>
            </a:r>
          </a:p>
          <a:p>
            <a:pPr algn="just">
              <a:spcAft>
                <a:spcPts val="600"/>
              </a:spcAft>
            </a:pPr>
            <a:r>
              <a:rPr lang="ru-RU" sz="1100" kern="0" spc="15" dirty="0">
                <a:solidFill>
                  <a:schemeClr val="tx1">
                    <a:lumMod val="75000"/>
                    <a:lumOff val="25000"/>
                  </a:schemeClr>
                </a:solidFill>
                <a:latin typeface="PF Din Text Comp Pro" pitchFamily="2" charset="0"/>
              </a:rPr>
              <a:t> </a:t>
            </a:r>
            <a:r>
              <a:rPr lang="ru-RU" sz="1100" u="sng" kern="0" spc="15" dirty="0">
                <a:solidFill>
                  <a:schemeClr val="tx1">
                    <a:lumMod val="75000"/>
                    <a:lumOff val="25000"/>
                  </a:schemeClr>
                </a:solidFill>
                <a:latin typeface="PF Din Text Comp Pro" pitchFamily="2" charset="0"/>
              </a:rPr>
              <a:t>Основные проблемы в сфере здравоохранения</a:t>
            </a:r>
            <a:r>
              <a:rPr lang="ru-RU" sz="1100" kern="0" spc="15" dirty="0">
                <a:solidFill>
                  <a:schemeClr val="tx1">
                    <a:lumMod val="75000"/>
                    <a:lumOff val="25000"/>
                  </a:schemeClr>
                </a:solidFill>
                <a:latin typeface="PF Din Text Comp Pro" pitchFamily="2" charset="0"/>
              </a:rPr>
              <a:t>:</a:t>
            </a:r>
          </a:p>
          <a:p>
            <a:pPr algn="just">
              <a:spcAft>
                <a:spcPts val="600"/>
              </a:spcAft>
            </a:pPr>
            <a:r>
              <a:rPr lang="ru-RU" sz="1100" kern="0" spc="15" dirty="0">
                <a:solidFill>
                  <a:schemeClr val="tx1">
                    <a:lumMod val="75000"/>
                    <a:lumOff val="25000"/>
                  </a:schemeClr>
                </a:solidFill>
                <a:latin typeface="PF Din Text Comp Pro" pitchFamily="2" charset="0"/>
              </a:rPr>
              <a:t>Слабая материально-техническая база, оснащение, оборудование; низкая динамика кадрового обновления в системе здравоохранения, дефицит квалифицированных врачебных кадров, особенно врачей узкоспециализированных; недостаток финансирования.</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ЗДРАВООХРАНЕНИЕ</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3.2. </a:t>
            </a:r>
            <a:endParaRPr lang="ru-RU" sz="3000" dirty="0">
              <a:solidFill>
                <a:schemeClr val="bg1"/>
              </a:solidFill>
            </a:endParaRPr>
          </a:p>
        </p:txBody>
      </p:sp>
      <p:sp>
        <p:nvSpPr>
          <p:cNvPr id="31" name="TextBox 30"/>
          <p:cNvSpPr txBox="1"/>
          <p:nvPr/>
        </p:nvSpPr>
        <p:spPr>
          <a:xfrm>
            <a:off x="5385680" y="3420591"/>
            <a:ext cx="3520901" cy="261610"/>
          </a:xfrm>
          <a:prstGeom prst="rect">
            <a:avLst/>
          </a:prstGeom>
          <a:noFill/>
        </p:spPr>
        <p:txBody>
          <a:bodyPr wrap="square" rtlCol="0">
            <a:spAutoFit/>
          </a:bodyPr>
          <a:lstStyle/>
          <a:p>
            <a:pPr algn="ctr"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СХЕМА</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33</a:t>
            </a:fld>
            <a:endParaRPr lang="ru-RU" dirty="0"/>
          </a:p>
        </p:txBody>
      </p:sp>
      <p:pic>
        <p:nvPicPr>
          <p:cNvPr id="11" name="Рисунок 10" descr="Волхов_здравоохранение.png"/>
          <p:cNvPicPr>
            <a:picLocks noChangeAspect="1"/>
          </p:cNvPicPr>
          <p:nvPr/>
        </p:nvPicPr>
        <p:blipFill>
          <a:blip r:embed="rId3" cstate="print"/>
          <a:stretch>
            <a:fillRect/>
          </a:stretch>
        </p:blipFill>
        <p:spPr>
          <a:xfrm>
            <a:off x="3906000" y="608400"/>
            <a:ext cx="6480000" cy="6480000"/>
          </a:xfrm>
          <a:prstGeom prst="rect">
            <a:avLst/>
          </a:prstGeom>
        </p:spPr>
      </p:pic>
      <p:sp>
        <p:nvSpPr>
          <p:cNvPr id="10" name="Прямоугольник 9"/>
          <p:cNvSpPr/>
          <p:nvPr/>
        </p:nvSpPr>
        <p:spPr>
          <a:xfrm>
            <a:off x="4060816" y="6352399"/>
            <a:ext cx="288000" cy="142876"/>
          </a:xfrm>
          <a:prstGeom prst="rect">
            <a:avLst/>
          </a:prstGeom>
          <a:solidFill>
            <a:srgbClr val="F57AB6">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2" name="Прямоугольник 11"/>
          <p:cNvSpPr/>
          <p:nvPr/>
        </p:nvSpPr>
        <p:spPr>
          <a:xfrm>
            <a:off x="4060816" y="6709589"/>
            <a:ext cx="288000" cy="142876"/>
          </a:xfrm>
          <a:prstGeom prst="rect">
            <a:avLst/>
          </a:prstGeom>
          <a:solidFill>
            <a:srgbClr val="770343">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Tree>
    <p:extLst>
      <p:ext uri="{BB962C8B-B14F-4D97-AF65-F5344CB8AC3E}">
        <p14:creationId xmlns:p14="http://schemas.microsoft.com/office/powerpoint/2010/main" xmlns="" val="13038725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AD31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3520901" cy="5216813"/>
          </a:xfrm>
          <a:prstGeom prst="rect">
            <a:avLst/>
          </a:prstGeom>
          <a:noFill/>
        </p:spPr>
        <p:txBody>
          <a:bodyPr wrap="square" rtlCol="0">
            <a:spAutoFit/>
          </a:bodyPr>
          <a:lstStyle/>
          <a:p>
            <a:pPr algn="just">
              <a:spcAft>
                <a:spcPts val="600"/>
              </a:spcAft>
            </a:pPr>
            <a:r>
              <a:rPr lang="ru-RU" sz="1100" kern="0" spc="15" dirty="0">
                <a:solidFill>
                  <a:schemeClr val="tx1">
                    <a:lumMod val="75000"/>
                    <a:lumOff val="25000"/>
                  </a:schemeClr>
                </a:solidFill>
                <a:latin typeface="PF Din Text Comp Pro" pitchFamily="2" charset="0"/>
              </a:rPr>
              <a:t>К учреждениям культуры на территории МО город Волхов отнесены:</a:t>
            </a:r>
          </a:p>
          <a:p>
            <a:pPr algn="just">
              <a:spcAft>
                <a:spcPts val="600"/>
              </a:spcAft>
            </a:pPr>
            <a:r>
              <a:rPr lang="ru-RU" sz="1100" kern="0" spc="15" dirty="0">
                <a:solidFill>
                  <a:schemeClr val="tx1">
                    <a:lumMod val="75000"/>
                    <a:lumOff val="25000"/>
                  </a:schemeClr>
                </a:solidFill>
                <a:latin typeface="PF Din Text Comp Pro" pitchFamily="2" charset="0"/>
              </a:rPr>
              <a:t>- </a:t>
            </a:r>
            <a:r>
              <a:rPr lang="ru-RU" sz="1100" kern="0" spc="15" dirty="0" err="1" smtClean="0">
                <a:solidFill>
                  <a:schemeClr val="tx1">
                    <a:lumMod val="75000"/>
                    <a:lumOff val="25000"/>
                  </a:schemeClr>
                </a:solidFill>
                <a:latin typeface="PF Din Text Comp Pro" pitchFamily="2" charset="0"/>
              </a:rPr>
              <a:t>Волховский</a:t>
            </a:r>
            <a:r>
              <a:rPr lang="ru-RU" sz="1100" kern="0" spc="15" dirty="0" smtClean="0">
                <a:solidFill>
                  <a:schemeClr val="tx1">
                    <a:lumMod val="75000"/>
                    <a:lumOff val="25000"/>
                  </a:schemeClr>
                </a:solidFill>
                <a:latin typeface="PF Din Text Comp Pro" pitchFamily="2" charset="0"/>
              </a:rPr>
              <a:t> городской Дворец культуры.</a:t>
            </a:r>
            <a:endParaRPr lang="ru-RU" sz="1100" kern="0" spc="15" dirty="0">
              <a:solidFill>
                <a:schemeClr val="tx1">
                  <a:lumMod val="75000"/>
                  <a:lumOff val="25000"/>
                </a:schemeClr>
              </a:solidFill>
              <a:latin typeface="PF Din Text Comp Pro" pitchFamily="2" charset="0"/>
            </a:endParaRPr>
          </a:p>
          <a:p>
            <a:pPr algn="just">
              <a:spcAft>
                <a:spcPts val="600"/>
              </a:spcAft>
            </a:pPr>
            <a:r>
              <a:rPr lang="ru-RU" sz="1100" kern="0" spc="15" dirty="0">
                <a:solidFill>
                  <a:schemeClr val="tx1">
                    <a:lumMod val="75000"/>
                    <a:lumOff val="25000"/>
                  </a:schemeClr>
                </a:solidFill>
                <a:latin typeface="PF Din Text Comp Pro" pitchFamily="2" charset="0"/>
              </a:rPr>
              <a:t>- Дом культуры «Железнодорожник».</a:t>
            </a:r>
          </a:p>
          <a:p>
            <a:pPr algn="just">
              <a:spcAft>
                <a:spcPts val="600"/>
              </a:spcAft>
            </a:pP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Волховский</a:t>
            </a:r>
            <a:r>
              <a:rPr lang="ru-RU" sz="1100" kern="0" spc="15" dirty="0">
                <a:solidFill>
                  <a:schemeClr val="tx1">
                    <a:lumMod val="75000"/>
                    <a:lumOff val="25000"/>
                  </a:schemeClr>
                </a:solidFill>
                <a:latin typeface="PF Din Text Comp Pro" pitchFamily="2" charset="0"/>
              </a:rPr>
              <a:t> городской культурно-информационный центр имени А. С. Пушкина.</a:t>
            </a:r>
          </a:p>
          <a:p>
            <a:pPr algn="just">
              <a:spcAft>
                <a:spcPts val="600"/>
              </a:spcAft>
            </a:pPr>
            <a:r>
              <a:rPr lang="ru-RU" sz="1100" kern="0" spc="15" dirty="0">
                <a:solidFill>
                  <a:schemeClr val="tx1">
                    <a:lumMod val="75000"/>
                    <a:lumOff val="25000"/>
                  </a:schemeClr>
                </a:solidFill>
                <a:latin typeface="PF Din Text Comp Pro" pitchFamily="2" charset="0"/>
              </a:rPr>
              <a:t>- </a:t>
            </a:r>
            <a:r>
              <a:rPr lang="ru-RU" sz="1100" kern="0" spc="15" dirty="0" smtClean="0">
                <a:solidFill>
                  <a:schemeClr val="tx1">
                    <a:lumMod val="75000"/>
                    <a:lumOff val="25000"/>
                  </a:schemeClr>
                </a:solidFill>
                <a:latin typeface="PF Din Text Comp Pro" pitchFamily="2" charset="0"/>
              </a:rPr>
              <a:t>2 библиотеки с филиалами </a:t>
            </a:r>
            <a:r>
              <a:rPr lang="ru-RU" sz="1100" kern="0" spc="15" dirty="0">
                <a:solidFill>
                  <a:schemeClr val="tx1">
                    <a:lumMod val="75000"/>
                    <a:lumOff val="25000"/>
                  </a:schemeClr>
                </a:solidFill>
                <a:latin typeface="PF Din Text Comp Pro" pitchFamily="2" charset="0"/>
              </a:rPr>
              <a:t>(в т.ч. детская).</a:t>
            </a:r>
          </a:p>
          <a:p>
            <a:pPr algn="just">
              <a:spcAft>
                <a:spcPts val="600"/>
              </a:spcAft>
            </a:pPr>
            <a:r>
              <a:rPr lang="ru-RU" sz="1100" kern="0" spc="15" dirty="0">
                <a:solidFill>
                  <a:schemeClr val="tx1">
                    <a:lumMod val="75000"/>
                    <a:lumOff val="25000"/>
                  </a:schemeClr>
                </a:solidFill>
                <a:latin typeface="PF Din Text Comp Pro" pitchFamily="2" charset="0"/>
              </a:rPr>
              <a:t>- 2 кинотеатра (</a:t>
            </a:r>
            <a:r>
              <a:rPr lang="en-US" sz="1100" kern="0" spc="15" dirty="0">
                <a:solidFill>
                  <a:schemeClr val="tx1">
                    <a:lumMod val="75000"/>
                    <a:lumOff val="25000"/>
                  </a:schemeClr>
                </a:solidFill>
                <a:latin typeface="PF Din Text Comp Pro" pitchFamily="2" charset="0"/>
              </a:rPr>
              <a:t>Portal</a:t>
            </a:r>
            <a:r>
              <a:rPr lang="ru-RU" sz="1100" kern="0" spc="15" dirty="0">
                <a:solidFill>
                  <a:schemeClr val="tx1">
                    <a:lumMod val="75000"/>
                    <a:lumOff val="25000"/>
                  </a:schemeClr>
                </a:solidFill>
                <a:latin typeface="PF Din Text Comp Pro" pitchFamily="2" charset="0"/>
              </a:rPr>
              <a:t> и «Седой Волхов»).</a:t>
            </a:r>
          </a:p>
          <a:p>
            <a:pPr algn="just">
              <a:spcAft>
                <a:spcPts val="600"/>
              </a:spcAft>
            </a:pPr>
            <a:r>
              <a:rPr lang="ru-RU" sz="1100" kern="0" spc="15" dirty="0">
                <a:solidFill>
                  <a:schemeClr val="tx1">
                    <a:lumMod val="75000"/>
                    <a:lumOff val="25000"/>
                  </a:schemeClr>
                </a:solidFill>
                <a:latin typeface="PF Din Text Comp Pro" pitchFamily="2" charset="0"/>
              </a:rPr>
              <a:t>- Музей истории города Волхова.</a:t>
            </a:r>
          </a:p>
          <a:p>
            <a:pPr algn="just">
              <a:spcAft>
                <a:spcPts val="600"/>
              </a:spcAft>
            </a:pPr>
            <a:r>
              <a:rPr lang="ru-RU" sz="1100" kern="0" spc="15" dirty="0">
                <a:solidFill>
                  <a:schemeClr val="tx1">
                    <a:lumMod val="75000"/>
                    <a:lumOff val="25000"/>
                  </a:schemeClr>
                </a:solidFill>
                <a:latin typeface="PF Din Text Comp Pro" pitchFamily="2" charset="0"/>
              </a:rPr>
              <a:t>- </a:t>
            </a:r>
            <a:r>
              <a:rPr lang="ru-RU" sz="1100" kern="0" spc="15" dirty="0" smtClean="0">
                <a:solidFill>
                  <a:schemeClr val="tx1">
                    <a:lumMod val="75000"/>
                    <a:lumOff val="25000"/>
                  </a:schemeClr>
                </a:solidFill>
                <a:latin typeface="PF Din Text Comp Pro" pitchFamily="2" charset="0"/>
              </a:rPr>
              <a:t>Музейно-выставочный центр «</a:t>
            </a:r>
            <a:r>
              <a:rPr lang="ru-RU" sz="1100" kern="0" spc="15" dirty="0" err="1" smtClean="0">
                <a:solidFill>
                  <a:schemeClr val="tx1">
                    <a:lumMod val="75000"/>
                    <a:lumOff val="25000"/>
                  </a:schemeClr>
                </a:solidFill>
                <a:latin typeface="PF Din Text Comp Pro" pitchFamily="2" charset="0"/>
              </a:rPr>
              <a:t>ФосАгро</a:t>
            </a:r>
            <a:r>
              <a:rPr lang="ru-RU" sz="1100" kern="0" spc="15" dirty="0" smtClean="0">
                <a:solidFill>
                  <a:schemeClr val="tx1">
                    <a:lumMod val="75000"/>
                    <a:lumOff val="25000"/>
                  </a:schemeClr>
                </a:solidFill>
                <a:latin typeface="PF Din Text Comp Pro" pitchFamily="2" charset="0"/>
              </a:rPr>
              <a:t>».</a:t>
            </a:r>
            <a:endParaRPr lang="ru-RU" sz="1100" kern="0" spc="15" dirty="0">
              <a:solidFill>
                <a:schemeClr val="tx1">
                  <a:lumMod val="75000"/>
                  <a:lumOff val="25000"/>
                </a:schemeClr>
              </a:solidFill>
              <a:latin typeface="PF Din Text Comp Pro" pitchFamily="2" charset="0"/>
            </a:endParaRPr>
          </a:p>
          <a:p>
            <a:pPr algn="just">
              <a:spcAft>
                <a:spcPts val="600"/>
              </a:spcAft>
            </a:pPr>
            <a:r>
              <a:rPr lang="ru-RU" sz="1100" kern="0" spc="15" dirty="0">
                <a:solidFill>
                  <a:schemeClr val="tx1">
                    <a:lumMod val="75000"/>
                    <a:lumOff val="25000"/>
                  </a:schemeClr>
                </a:solidFill>
                <a:latin typeface="PF Din Text Comp Pro" pitchFamily="2" charset="0"/>
              </a:rPr>
              <a:t>Уровень обеспеченности учреждениями культуры МО город Волхов следующий:</a:t>
            </a:r>
          </a:p>
          <a:p>
            <a:pPr algn="just">
              <a:spcAft>
                <a:spcPts val="600"/>
              </a:spcAft>
            </a:pPr>
            <a:r>
              <a:rPr lang="ru-RU" sz="1100" kern="0" spc="15" dirty="0">
                <a:solidFill>
                  <a:schemeClr val="tx1">
                    <a:lumMod val="75000"/>
                    <a:lumOff val="25000"/>
                  </a:schemeClr>
                </a:solidFill>
                <a:latin typeface="PF Din Text Comp Pro" pitchFamily="2" charset="0"/>
              </a:rPr>
              <a:t>- дом культуры (по МНГП - 1 объект на 25 тыс. чел.) – 100%;</a:t>
            </a:r>
          </a:p>
          <a:p>
            <a:pPr algn="just">
              <a:spcAft>
                <a:spcPts val="600"/>
              </a:spcAft>
            </a:pPr>
            <a:r>
              <a:rPr lang="ru-RU" sz="1100" kern="0" spc="15" dirty="0">
                <a:solidFill>
                  <a:schemeClr val="tx1">
                    <a:lumMod val="75000"/>
                    <a:lumOff val="25000"/>
                  </a:schemeClr>
                </a:solidFill>
                <a:latin typeface="PF Din Text Comp Pro" pitchFamily="2" charset="0"/>
              </a:rPr>
              <a:t>- библиотека (по МНГП - 1 объект на 10 тыс. чел.) – 100%;</a:t>
            </a:r>
          </a:p>
          <a:p>
            <a:pPr algn="just">
              <a:spcAft>
                <a:spcPts val="600"/>
              </a:spcAft>
            </a:pPr>
            <a:r>
              <a:rPr lang="ru-RU" sz="1100" kern="0" spc="15" dirty="0">
                <a:solidFill>
                  <a:schemeClr val="tx1">
                    <a:lumMod val="75000"/>
                    <a:lumOff val="25000"/>
                  </a:schemeClr>
                </a:solidFill>
                <a:latin typeface="PF Din Text Comp Pro" pitchFamily="2" charset="0"/>
              </a:rPr>
              <a:t>- музей (по МНГП - 1 объект на поселение) – 100%;</a:t>
            </a:r>
          </a:p>
          <a:p>
            <a:pPr algn="just">
              <a:spcAft>
                <a:spcPts val="600"/>
              </a:spcAft>
            </a:pPr>
            <a:r>
              <a:rPr lang="ru-RU" sz="1100" kern="0" spc="15" dirty="0">
                <a:solidFill>
                  <a:schemeClr val="tx1">
                    <a:lumMod val="75000"/>
                    <a:lumOff val="25000"/>
                  </a:schemeClr>
                </a:solidFill>
                <a:latin typeface="PF Din Text Comp Pro" pitchFamily="2" charset="0"/>
              </a:rPr>
              <a:t>- кинотеатр (по МНГП - 1 объект на поселение) – 200%.</a:t>
            </a:r>
          </a:p>
          <a:p>
            <a:pPr algn="just">
              <a:spcAft>
                <a:spcPts val="600"/>
              </a:spcAft>
            </a:pPr>
            <a:r>
              <a:rPr lang="ru-RU" sz="1100" u="sng" kern="0" spc="15" dirty="0">
                <a:solidFill>
                  <a:schemeClr val="tx1">
                    <a:lumMod val="75000"/>
                    <a:lumOff val="25000"/>
                  </a:schemeClr>
                </a:solidFill>
                <a:latin typeface="PF Din Text Comp Pro" pitchFamily="2" charset="0"/>
              </a:rPr>
              <a:t>Основными проблемами в сфере культуры являются</a:t>
            </a:r>
            <a:r>
              <a:rPr lang="ru-RU" sz="1100" kern="0" spc="15" dirty="0">
                <a:solidFill>
                  <a:schemeClr val="tx1">
                    <a:lumMod val="75000"/>
                    <a:lumOff val="25000"/>
                  </a:schemeClr>
                </a:solidFill>
                <a:latin typeface="PF Din Text Comp Pro" pitchFamily="2" charset="0"/>
              </a:rPr>
              <a:t>:</a:t>
            </a:r>
          </a:p>
          <a:p>
            <a:pPr algn="just">
              <a:spcAft>
                <a:spcPts val="600"/>
              </a:spcAft>
            </a:pPr>
            <a:r>
              <a:rPr lang="ru-RU" sz="1100" kern="0" spc="15" dirty="0">
                <a:solidFill>
                  <a:schemeClr val="tx1">
                    <a:lumMod val="75000"/>
                    <a:lumOff val="25000"/>
                  </a:schemeClr>
                </a:solidFill>
                <a:latin typeface="PF Din Text Comp Pro" pitchFamily="2" charset="0"/>
              </a:rPr>
              <a:t>Слабая материально-техническая база, оснащение; </a:t>
            </a:r>
            <a:r>
              <a:rPr lang="ru-RU" sz="1100" kern="0" spc="15" dirty="0" smtClean="0">
                <a:solidFill>
                  <a:schemeClr val="tx1">
                    <a:lumMod val="75000"/>
                    <a:lumOff val="25000"/>
                  </a:schemeClr>
                </a:solidFill>
                <a:latin typeface="PF Din Text Comp Pro" pitchFamily="2" charset="0"/>
              </a:rPr>
              <a:t>низкая </a:t>
            </a:r>
            <a:r>
              <a:rPr lang="ru-RU" sz="1100" kern="0" spc="15" dirty="0">
                <a:solidFill>
                  <a:schemeClr val="tx1">
                    <a:lumMod val="75000"/>
                    <a:lumOff val="25000"/>
                  </a:schemeClr>
                </a:solidFill>
                <a:latin typeface="PF Din Text Comp Pro" pitchFamily="2" charset="0"/>
              </a:rPr>
              <a:t>динамика кадрового обновления, дефицит квалифицированных кадров, </a:t>
            </a:r>
            <a:r>
              <a:rPr lang="ru-RU" sz="1100" kern="0" spc="15" dirty="0" smtClean="0">
                <a:solidFill>
                  <a:schemeClr val="tx1">
                    <a:lumMod val="75000"/>
                    <a:lumOff val="25000"/>
                  </a:schemeClr>
                </a:solidFill>
                <a:latin typeface="PF Din Text Comp Pro" pitchFamily="2" charset="0"/>
              </a:rPr>
              <a:t>отсутствие </a:t>
            </a:r>
            <a:r>
              <a:rPr lang="ru-RU" sz="1100" kern="0" spc="15" dirty="0">
                <a:solidFill>
                  <a:schemeClr val="tx1">
                    <a:lumMod val="75000"/>
                    <a:lumOff val="25000"/>
                  </a:schemeClr>
                </a:solidFill>
                <a:latin typeface="PF Din Text Comp Pro" pitchFamily="2" charset="0"/>
              </a:rPr>
              <a:t>в обществе представления о </a:t>
            </a:r>
            <a:r>
              <a:rPr lang="ru-RU" sz="1100" kern="0" spc="15" dirty="0" smtClean="0">
                <a:solidFill>
                  <a:schemeClr val="tx1">
                    <a:lumMod val="75000"/>
                    <a:lumOff val="25000"/>
                  </a:schemeClr>
                </a:solidFill>
                <a:latin typeface="PF Din Text Comp Pro" pitchFamily="2" charset="0"/>
              </a:rPr>
              <a:t>приоритетах </a:t>
            </a:r>
            <a:r>
              <a:rPr lang="ru-RU" sz="1100" kern="0" spc="15" dirty="0">
                <a:solidFill>
                  <a:schemeClr val="tx1">
                    <a:lumMod val="75000"/>
                    <a:lumOff val="25000"/>
                  </a:schemeClr>
                </a:solidFill>
                <a:latin typeface="PF Din Text Comp Pro" pitchFamily="2" charset="0"/>
              </a:rPr>
              <a:t>государственной культурной политики; отсутствие системной организации меценатства в области культуры; недостаток финансирования отрасли.</a:t>
            </a:r>
          </a:p>
          <a:p>
            <a:pPr>
              <a:spcAft>
                <a:spcPts val="600"/>
              </a:spcAft>
            </a:pPr>
            <a:r>
              <a:rPr lang="ru-RU" sz="1100" dirty="0"/>
              <a:t> </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КУЛЬТУРА</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3.3. </a:t>
            </a:r>
            <a:endParaRPr lang="ru-RU" sz="3000" dirty="0">
              <a:solidFill>
                <a:schemeClr val="bg1"/>
              </a:solidFill>
            </a:endParaRPr>
          </a:p>
        </p:txBody>
      </p:sp>
      <p:sp>
        <p:nvSpPr>
          <p:cNvPr id="31" name="TextBox 30"/>
          <p:cNvSpPr txBox="1"/>
          <p:nvPr/>
        </p:nvSpPr>
        <p:spPr>
          <a:xfrm>
            <a:off x="5385680" y="3420591"/>
            <a:ext cx="3520901" cy="261610"/>
          </a:xfrm>
          <a:prstGeom prst="rect">
            <a:avLst/>
          </a:prstGeom>
          <a:noFill/>
        </p:spPr>
        <p:txBody>
          <a:bodyPr wrap="square" rtlCol="0">
            <a:spAutoFit/>
          </a:bodyPr>
          <a:lstStyle/>
          <a:p>
            <a:pPr algn="ctr"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СХЕМА</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34</a:t>
            </a:fld>
            <a:endParaRPr lang="ru-RU" dirty="0"/>
          </a:p>
        </p:txBody>
      </p:sp>
      <p:pic>
        <p:nvPicPr>
          <p:cNvPr id="12" name="Рисунок 11" descr="Волхов_здравоохранение.png"/>
          <p:cNvPicPr>
            <a:picLocks noChangeAspect="1"/>
          </p:cNvPicPr>
          <p:nvPr/>
        </p:nvPicPr>
        <p:blipFill>
          <a:blip r:embed="rId3" cstate="print"/>
          <a:stretch>
            <a:fillRect/>
          </a:stretch>
        </p:blipFill>
        <p:spPr>
          <a:xfrm>
            <a:off x="3906000" y="608400"/>
            <a:ext cx="6480000" cy="6480000"/>
          </a:xfrm>
          <a:prstGeom prst="rect">
            <a:avLst/>
          </a:prstGeom>
        </p:spPr>
      </p:pic>
      <p:sp>
        <p:nvSpPr>
          <p:cNvPr id="10" name="Прямоугольник 9"/>
          <p:cNvSpPr/>
          <p:nvPr/>
        </p:nvSpPr>
        <p:spPr>
          <a:xfrm>
            <a:off x="4060816" y="5995209"/>
            <a:ext cx="288000" cy="142876"/>
          </a:xfrm>
          <a:prstGeom prst="rect">
            <a:avLst/>
          </a:prstGeom>
          <a:solidFill>
            <a:srgbClr val="F98305">
              <a:alpha val="2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Прямоугольник 10"/>
          <p:cNvSpPr/>
          <p:nvPr/>
        </p:nvSpPr>
        <p:spPr>
          <a:xfrm>
            <a:off x="4060816" y="6709589"/>
            <a:ext cx="288000" cy="142876"/>
          </a:xfrm>
          <a:prstGeom prst="rect">
            <a:avLst/>
          </a:prstGeom>
          <a:solidFill>
            <a:srgbClr val="730060">
              <a:alpha val="1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3" name="Прямоугольник 12"/>
          <p:cNvSpPr/>
          <p:nvPr/>
        </p:nvSpPr>
        <p:spPr>
          <a:xfrm>
            <a:off x="4060816" y="6352399"/>
            <a:ext cx="288000" cy="142876"/>
          </a:xfrm>
          <a:prstGeom prst="rect">
            <a:avLst/>
          </a:prstGeom>
          <a:solidFill>
            <a:srgbClr val="DD2A1B">
              <a:alpha val="2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Tree>
    <p:extLst>
      <p:ext uri="{BB962C8B-B14F-4D97-AF65-F5344CB8AC3E}">
        <p14:creationId xmlns:p14="http://schemas.microsoft.com/office/powerpoint/2010/main" xmlns="" val="19525493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AD31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3520901" cy="6647974"/>
          </a:xfrm>
          <a:prstGeom prst="rect">
            <a:avLst/>
          </a:prstGeom>
          <a:noFill/>
        </p:spPr>
        <p:txBody>
          <a:bodyPr wrap="square" rtlCol="0">
            <a:spAutoFit/>
          </a:bodyPr>
          <a:lstStyle/>
          <a:p>
            <a:pPr algn="just">
              <a:spcAft>
                <a:spcPts val="600"/>
              </a:spcAft>
            </a:pPr>
            <a:r>
              <a:rPr lang="ru-RU" sz="1100" kern="0" spc="15" dirty="0">
                <a:solidFill>
                  <a:schemeClr val="tx1">
                    <a:lumMod val="75000"/>
                    <a:lumOff val="25000"/>
                  </a:schemeClr>
                </a:solidFill>
                <a:latin typeface="PF Din Text Comp Pro" pitchFamily="2" charset="0"/>
              </a:rPr>
              <a:t>К учреждениям физкультуры и спорта на территории города отнесены</a:t>
            </a:r>
            <a:r>
              <a:rPr lang="ru-RU" sz="1100" kern="0" spc="15" dirty="0" smtClean="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физкультурно-оздоровительный комплекс «Левобережный», физкультурно-спортивный центр «Волхов», спортивный центр «Максимум», </a:t>
            </a:r>
            <a:r>
              <a:rPr lang="ru-RU" sz="1100" kern="0" spc="15" dirty="0" smtClean="0">
                <a:solidFill>
                  <a:schemeClr val="tx1">
                    <a:lumMod val="75000"/>
                    <a:lumOff val="25000"/>
                  </a:schemeClr>
                </a:solidFill>
                <a:latin typeface="PF Din Text Comp Pro" pitchFamily="2" charset="0"/>
              </a:rPr>
              <a:t>спортивный </a:t>
            </a:r>
            <a:r>
              <a:rPr lang="ru-RU" sz="1100" kern="0" spc="15" dirty="0">
                <a:solidFill>
                  <a:schemeClr val="tx1">
                    <a:lumMod val="75000"/>
                    <a:lumOff val="25000"/>
                  </a:schemeClr>
                </a:solidFill>
                <a:latin typeface="PF Din Text Comp Pro" pitchFamily="2" charset="0"/>
              </a:rPr>
              <a:t>комплекс «Газовик», спортивный комплекс «Меридиан» с бассейном, дом спорта «Юность» с бассейном, 2 стадиона («Металлург», «Локомотив»), 1 хоккейная коробка, 9 спортивных площадок, </a:t>
            </a:r>
            <a:r>
              <a:rPr lang="ru-RU" sz="1100" kern="0" spc="15" dirty="0" err="1">
                <a:solidFill>
                  <a:schemeClr val="tx1">
                    <a:lumMod val="75000"/>
                    <a:lumOff val="25000"/>
                  </a:schemeClr>
                </a:solidFill>
                <a:latin typeface="PF Din Text Comp Pro" pitchFamily="2" charset="0"/>
              </a:rPr>
              <a:t>скейт-парк</a:t>
            </a:r>
            <a:r>
              <a:rPr lang="ru-RU" sz="1100" kern="0" spc="15" dirty="0">
                <a:solidFill>
                  <a:schemeClr val="tx1">
                    <a:lumMod val="75000"/>
                    <a:lumOff val="25000"/>
                  </a:schemeClr>
                </a:solidFill>
                <a:latin typeface="PF Din Text Comp Pro" pitchFamily="2" charset="0"/>
              </a:rPr>
              <a:t>, стрелковый клуб «Интендант».</a:t>
            </a:r>
          </a:p>
          <a:p>
            <a:pPr algn="just">
              <a:spcAft>
                <a:spcPts val="600"/>
              </a:spcAft>
            </a:pPr>
            <a:r>
              <a:rPr lang="ru-RU" sz="1100" kern="0" spc="15" dirty="0">
                <a:solidFill>
                  <a:schemeClr val="tx1">
                    <a:lumMod val="75000"/>
                    <a:lumOff val="25000"/>
                  </a:schemeClr>
                </a:solidFill>
                <a:latin typeface="PF Din Text Comp Pro" pitchFamily="2" charset="0"/>
              </a:rPr>
              <a:t>По данным генерального плана, обеспеченность плоскостными спортивными сооружениями фактическая – 35000 кв. м, требуемая по нормативу 86775 кв. м, уровень обеспеченности – 40 %; спортивными залами фактическая обеспеченность – 7100 кв. м, требуемая –  15575 кв. м,. уровень обеспеченности – 46 %; плавательными бассейнами: , фактическая обеспеченность – 300 кв. м., требуемая – 3337 кв. м, уровень обеспеченности – 9 %. Норматив обеспеченности спортивными сооружениями для физкультурно-оздоровительных мероприятий – 1 объект на поселение – соблюден.</a:t>
            </a:r>
          </a:p>
          <a:p>
            <a:pPr algn="just">
              <a:spcAft>
                <a:spcPts val="600"/>
              </a:spcAft>
            </a:pPr>
            <a:r>
              <a:rPr lang="ru-RU" sz="1100" kern="0" spc="15" dirty="0">
                <a:solidFill>
                  <a:schemeClr val="tx1">
                    <a:lumMod val="75000"/>
                    <a:lumOff val="25000"/>
                  </a:schemeClr>
                </a:solidFill>
                <a:latin typeface="PF Din Text Comp Pro" pitchFamily="2" charset="0"/>
              </a:rPr>
              <a:t>Максимально допустимый радиус территориальной доступности до плоскостных спортивных сооружений, спортзалов, бассейнов – 1500 м (по МНГП) соблюдается практически на всей территории города.</a:t>
            </a:r>
          </a:p>
          <a:p>
            <a:pPr algn="just">
              <a:spcAft>
                <a:spcPts val="600"/>
              </a:spcAft>
            </a:pPr>
            <a:r>
              <a:rPr lang="ru-RU" sz="1100" u="sng" kern="0" spc="15" dirty="0">
                <a:solidFill>
                  <a:schemeClr val="tx1">
                    <a:lumMod val="75000"/>
                    <a:lumOff val="25000"/>
                  </a:schemeClr>
                </a:solidFill>
                <a:latin typeface="PF Din Text Comp Pro" pitchFamily="2" charset="0"/>
              </a:rPr>
              <a:t>Основные проблемы в сфере физической культуры и спорта</a:t>
            </a:r>
            <a:r>
              <a:rPr lang="ru-RU" sz="1100" kern="0" spc="15" dirty="0">
                <a:solidFill>
                  <a:schemeClr val="tx1">
                    <a:lumMod val="75000"/>
                    <a:lumOff val="25000"/>
                  </a:schemeClr>
                </a:solidFill>
                <a:latin typeface="PF Din Text Comp Pro" pitchFamily="2" charset="0"/>
              </a:rPr>
              <a:t>:</a:t>
            </a:r>
          </a:p>
          <a:p>
            <a:pPr algn="just">
              <a:spcAft>
                <a:spcPts val="600"/>
              </a:spcAft>
            </a:pPr>
            <a:r>
              <a:rPr lang="ru-RU" sz="1100" kern="0" spc="15" dirty="0">
                <a:solidFill>
                  <a:schemeClr val="tx1">
                    <a:lumMod val="75000"/>
                    <a:lumOff val="25000"/>
                  </a:schemeClr>
                </a:solidFill>
                <a:latin typeface="PF Din Text Comp Pro" pitchFamily="2" charset="0"/>
              </a:rPr>
              <a:t>Слабая материально-техническая база и медико-социальные условия, оснащение, оборудование, низкая динамика кадрового обновления, дефицит квалифицированных тренерских кадров, недостаточное привлечение детей и молодежи к регулярным занятиям физической культурой и спортом, нехватка подростковой инфраструктуры, обеспеченность спортивными сооружениями ниже норматива, недостаток финансирования, недостаточность инфраструктурного обеспечения молодежной политики.</a:t>
            </a:r>
          </a:p>
          <a:p>
            <a:pPr algn="just">
              <a:spcAft>
                <a:spcPts val="600"/>
              </a:spcAft>
            </a:pPr>
            <a:r>
              <a:rPr lang="ru-RU" sz="1100" kern="0" spc="15" dirty="0">
                <a:solidFill>
                  <a:schemeClr val="tx1">
                    <a:lumMod val="75000"/>
                    <a:lumOff val="25000"/>
                  </a:schemeClr>
                </a:solidFill>
                <a:latin typeface="PF Din Text Comp Pro" pitchFamily="2" charset="0"/>
              </a:rPr>
              <a:t>Программой «Развитие физической культуры и спорта в МО город Волхов» предусмотрена реконструкция стадиона «Металлург, реконструкция легкоатлетического манежа, реконструкция теннисного корта, устройство баскетбольной и волейбольной площадок; капитальный ремонт Дома спорта «Юность», строительство ледовой арены. </a:t>
            </a:r>
          </a:p>
          <a:p>
            <a:pPr algn="just"/>
            <a:r>
              <a:rPr lang="ru-RU" sz="1100" kern="0" spc="15" dirty="0">
                <a:solidFill>
                  <a:schemeClr val="tx1">
                    <a:lumMod val="75000"/>
                    <a:lumOff val="25000"/>
                  </a:schemeClr>
                </a:solidFill>
                <a:latin typeface="PF Din Text Comp Pro" pitchFamily="2" charset="0"/>
              </a:rPr>
              <a:t> </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СПОРТ</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3.4. </a:t>
            </a:r>
            <a:endParaRPr lang="ru-RU" sz="3000" dirty="0">
              <a:solidFill>
                <a:schemeClr val="bg1"/>
              </a:solidFill>
            </a:endParaRPr>
          </a:p>
        </p:txBody>
      </p:sp>
      <p:sp>
        <p:nvSpPr>
          <p:cNvPr id="31" name="TextBox 30"/>
          <p:cNvSpPr txBox="1"/>
          <p:nvPr/>
        </p:nvSpPr>
        <p:spPr>
          <a:xfrm>
            <a:off x="5385680" y="3420591"/>
            <a:ext cx="3520901" cy="261610"/>
          </a:xfrm>
          <a:prstGeom prst="rect">
            <a:avLst/>
          </a:prstGeom>
          <a:noFill/>
        </p:spPr>
        <p:txBody>
          <a:bodyPr wrap="square" rtlCol="0">
            <a:spAutoFit/>
          </a:bodyPr>
          <a:lstStyle/>
          <a:p>
            <a:pPr algn="ctr"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СХЕМА</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35</a:t>
            </a:fld>
            <a:endParaRPr lang="ru-RU" dirty="0"/>
          </a:p>
        </p:txBody>
      </p:sp>
      <p:pic>
        <p:nvPicPr>
          <p:cNvPr id="11" name="Рисунок 10" descr="Волхов_здравоохранение.png"/>
          <p:cNvPicPr>
            <a:picLocks noChangeAspect="1"/>
          </p:cNvPicPr>
          <p:nvPr/>
        </p:nvPicPr>
        <p:blipFill>
          <a:blip r:embed="rId3" cstate="print"/>
          <a:stretch>
            <a:fillRect/>
          </a:stretch>
        </p:blipFill>
        <p:spPr>
          <a:xfrm>
            <a:off x="3906000" y="608400"/>
            <a:ext cx="6480000" cy="6480000"/>
          </a:xfrm>
          <a:prstGeom prst="rect">
            <a:avLst/>
          </a:prstGeom>
        </p:spPr>
      </p:pic>
      <p:sp>
        <p:nvSpPr>
          <p:cNvPr id="10" name="Прямоугольник 9"/>
          <p:cNvSpPr/>
          <p:nvPr/>
        </p:nvSpPr>
        <p:spPr>
          <a:xfrm>
            <a:off x="4060816" y="6209523"/>
            <a:ext cx="288000" cy="142876"/>
          </a:xfrm>
          <a:prstGeom prst="rect">
            <a:avLst/>
          </a:prstGeom>
          <a:solidFill>
            <a:srgbClr val="00734C">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2" name="Прямоугольник 11"/>
          <p:cNvSpPr/>
          <p:nvPr/>
        </p:nvSpPr>
        <p:spPr>
          <a:xfrm>
            <a:off x="4060816" y="6709589"/>
            <a:ext cx="288000" cy="142876"/>
          </a:xfrm>
          <a:prstGeom prst="rect">
            <a:avLst/>
          </a:prstGeom>
          <a:solidFill>
            <a:srgbClr val="00734C">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Tree>
    <p:extLst>
      <p:ext uri="{BB962C8B-B14F-4D97-AF65-F5344CB8AC3E}">
        <p14:creationId xmlns:p14="http://schemas.microsoft.com/office/powerpoint/2010/main" xmlns="" val="11225326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AD31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3520901" cy="498598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 территории МО город Волхов (по данным из открытых источников) действуют 39 учреждений общепита и 212 объектов торговли. Есть 3 рынка. </a:t>
            </a: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Обеспеченность населения посадочными местами в учреждениях общественного питания по данным генерального плана составляет 94 % от нормативной (по МНГП – 40 посадочных мест на 1000 чел.).</a:t>
            </a: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Обеспеченность населения объектами торговли по данным генерального плана составляет 565 % от нормативной (по МНГП 387,6 кв. м торговой площади на 1000 чел.)</a:t>
            </a: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На рассматриваемой территории функционируют 51 учреждение, предоставляющее разные виды услуг, в </a:t>
            </a:r>
            <a:r>
              <a:rPr lang="ru-RU" sz="1100" kern="0" spc="15" dirty="0" err="1">
                <a:solidFill>
                  <a:schemeClr val="tx1">
                    <a:lumMod val="75000"/>
                    <a:lumOff val="25000"/>
                  </a:schemeClr>
                </a:solidFill>
                <a:latin typeface="PF Din Text Comp Pro" pitchFamily="2" charset="0"/>
              </a:rPr>
              <a:t>т.ч</a:t>
            </a:r>
            <a:r>
              <a:rPr lang="ru-RU" sz="1100" kern="0" spc="15" dirty="0">
                <a:solidFill>
                  <a:schemeClr val="tx1">
                    <a:lumMod val="75000"/>
                    <a:lumOff val="25000"/>
                  </a:schemeClr>
                </a:solidFill>
                <a:latin typeface="PF Din Text Comp Pro" pitchFamily="2" charset="0"/>
              </a:rPr>
              <a:t>.:</a:t>
            </a: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- 7 отделений банка;</a:t>
            </a: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- 5 почтовых отделений;</a:t>
            </a: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- 5 гостиниц;</a:t>
            </a: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- 13 парикмахерских;</a:t>
            </a: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- 1 фотоателье;</a:t>
            </a: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- 7 учреждений, предоставляющих бытовые услуги;</a:t>
            </a: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- 1 МФЦ.</a:t>
            </a: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Обеспеченность населения предприятиями бытового обслуживания, оказывающими услуги химической чистки, прачечных и бани отвечает спросу на данные услуги.</a:t>
            </a:r>
          </a:p>
          <a:p>
            <a:pPr algn="just">
              <a:spcBef>
                <a:spcPts val="0"/>
              </a:spcBef>
              <a:spcAft>
                <a:spcPts val="600"/>
              </a:spcAft>
            </a:pPr>
            <a:r>
              <a:rPr lang="ru-RU" sz="1100" kern="0" spc="15" dirty="0">
                <a:solidFill>
                  <a:schemeClr val="tx1">
                    <a:lumMod val="75000"/>
                    <a:lumOff val="25000"/>
                  </a:schemeClr>
                </a:solidFill>
                <a:latin typeface="PF Din Text Comp Pro" pitchFamily="2" charset="0"/>
              </a:rPr>
              <a:t> </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ТОРГОВЛЯ, ПИТАНИЕ, УСЛУГИ</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3.5. </a:t>
            </a:r>
            <a:endParaRPr lang="ru-RU" sz="3000" dirty="0">
              <a:solidFill>
                <a:schemeClr val="bg1"/>
              </a:solidFill>
            </a:endParaRPr>
          </a:p>
        </p:txBody>
      </p:sp>
      <p:sp>
        <p:nvSpPr>
          <p:cNvPr id="31" name="TextBox 30"/>
          <p:cNvSpPr txBox="1"/>
          <p:nvPr/>
        </p:nvSpPr>
        <p:spPr>
          <a:xfrm>
            <a:off x="5385680" y="3420591"/>
            <a:ext cx="3520901" cy="261610"/>
          </a:xfrm>
          <a:prstGeom prst="rect">
            <a:avLst/>
          </a:prstGeom>
          <a:noFill/>
        </p:spPr>
        <p:txBody>
          <a:bodyPr wrap="square" rtlCol="0">
            <a:spAutoFit/>
          </a:bodyPr>
          <a:lstStyle/>
          <a:p>
            <a:pPr algn="ctr"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СХЕМА</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36</a:t>
            </a:fld>
            <a:endParaRPr lang="ru-RU" dirty="0"/>
          </a:p>
        </p:txBody>
      </p:sp>
      <p:pic>
        <p:nvPicPr>
          <p:cNvPr id="12" name="Рисунок 11" descr="Волхов_здравоохранение.png"/>
          <p:cNvPicPr>
            <a:picLocks noChangeAspect="1"/>
          </p:cNvPicPr>
          <p:nvPr/>
        </p:nvPicPr>
        <p:blipFill>
          <a:blip r:embed="rId3" cstate="print"/>
          <a:stretch>
            <a:fillRect/>
          </a:stretch>
        </p:blipFill>
        <p:spPr>
          <a:xfrm>
            <a:off x="3906000" y="608400"/>
            <a:ext cx="6480000" cy="6480000"/>
          </a:xfrm>
          <a:prstGeom prst="rect">
            <a:avLst/>
          </a:prstGeom>
        </p:spPr>
      </p:pic>
    </p:spTree>
    <p:extLst>
      <p:ext uri="{BB962C8B-B14F-4D97-AF65-F5344CB8AC3E}">
        <p14:creationId xmlns:p14="http://schemas.microsoft.com/office/powerpoint/2010/main" xmlns="" val="14246329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AD31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ТОРГОВЛЯ, ПИТАНИЕ, УСЛУГИ</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3.5.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37</a:t>
            </a:fld>
            <a:endParaRPr lang="ru-RU" dirty="0"/>
          </a:p>
        </p:txBody>
      </p:sp>
      <p:sp>
        <p:nvSpPr>
          <p:cNvPr id="9" name="TextBox 8">
            <a:extLst>
              <a:ext uri="{FF2B5EF4-FFF2-40B4-BE49-F238E27FC236}">
                <a16:creationId xmlns:a16="http://schemas.microsoft.com/office/drawing/2014/main" xmlns="" id="{3EDDC93C-3510-4A4E-BC7D-839EFE6849B6}"/>
              </a:ext>
            </a:extLst>
          </p:cNvPr>
          <p:cNvSpPr txBox="1"/>
          <p:nvPr/>
        </p:nvSpPr>
        <p:spPr>
          <a:xfrm>
            <a:off x="355773" y="540271"/>
            <a:ext cx="3520800" cy="2616101"/>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Тепловая карта распределения организаций подтверждает гипотезу  наличия двух подцентров городского развития: в левобережной и правобережной части, их относительная равнозначность отражена и отчасти подтверждена на тепловой карте рейтинга организаций. </a:t>
            </a:r>
            <a:br>
              <a:rPr lang="ru-RU" sz="1100" kern="0" spc="15" dirty="0">
                <a:solidFill>
                  <a:schemeClr val="tx1">
                    <a:lumMod val="75000"/>
                    <a:lumOff val="25000"/>
                  </a:schemeClr>
                </a:solidFill>
                <a:latin typeface="PF Din Text Comp Pro" pitchFamily="2" charset="0"/>
              </a:rPr>
            </a:br>
            <a:r>
              <a:rPr lang="ru-RU" sz="1100" kern="0" spc="15" dirty="0">
                <a:solidFill>
                  <a:schemeClr val="tx1">
                    <a:lumMod val="75000"/>
                    <a:lumOff val="25000"/>
                  </a:schemeClr>
                </a:solidFill>
                <a:latin typeface="PF Din Text Comp Pro" pitchFamily="2" charset="0"/>
              </a:rPr>
              <a:t>В правобережной части организации распределены более равномерно, вдоль оси Кировского проспекта, в отличие от левобережной части, где наблюдается кластеризация организаций по ул. Профсоюзов, ул. Юрия Гагарина.</a:t>
            </a:r>
          </a:p>
          <a:p>
            <a:pPr algn="just" defTabSz="1422637" fontAlgn="auto">
              <a:spcBef>
                <a:spcPts val="0"/>
              </a:spcBef>
              <a:spcAft>
                <a:spcPts val="600"/>
              </a:spcAft>
            </a:pPr>
            <a:r>
              <a:rPr lang="ru-RU" altLang="ru-RU" sz="1100" dirty="0">
                <a:solidFill>
                  <a:schemeClr val="tx1">
                    <a:lumMod val="75000"/>
                    <a:lumOff val="25000"/>
                  </a:schemeClr>
                </a:solidFill>
                <a:latin typeface="PF Din Text Comp Pro" panose="02000506020000020004" pitchFamily="2" charset="0"/>
              </a:rPr>
              <a:t>На тепловой карте рейтинга организаций</a:t>
            </a:r>
            <a:r>
              <a:rPr lang="ru-RU" altLang="ru-RU" sz="1100" b="1" dirty="0">
                <a:solidFill>
                  <a:schemeClr val="tx1">
                    <a:lumMod val="75000"/>
                    <a:lumOff val="25000"/>
                  </a:schemeClr>
                </a:solidFill>
                <a:latin typeface="PF Din Text Comp Pro" panose="02000506020000020004" pitchFamily="2" charset="0"/>
              </a:rPr>
              <a:t> </a:t>
            </a:r>
            <a:r>
              <a:rPr lang="ru-RU" altLang="ru-RU" sz="1100" dirty="0">
                <a:solidFill>
                  <a:schemeClr val="tx1">
                    <a:lumMod val="75000"/>
                    <a:lumOff val="25000"/>
                  </a:schemeClr>
                </a:solidFill>
                <a:latin typeface="PF Din Text Comp Pro" panose="02000506020000020004" pitchFamily="2" charset="0"/>
              </a:rPr>
              <a:t>видно распределение объектов, отмеченных пользователями и имеющих рейтинг не менее 3 из 5 баллов, по чему предполагается оценивать качество сервисов. Можно сделать вывод, что количество сервисных организаций в городе и тех, сервисов которые пользователи считают качественными разнится.</a:t>
            </a: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altLang="ru-RU" sz="1100" dirty="0">
                <a:solidFill>
                  <a:schemeClr val="tx1">
                    <a:lumMod val="75000"/>
                    <a:lumOff val="25000"/>
                  </a:schemeClr>
                </a:solidFill>
                <a:latin typeface="PF Din Text Comp Pro" panose="02000506020000020004" pitchFamily="2" charset="0"/>
              </a:rPr>
              <a:t>Данные получены при помощи сервиса Яндекс Карты. </a:t>
            </a:r>
            <a:endParaRPr lang="ru-RU" sz="1100" kern="0" spc="15" dirty="0">
              <a:solidFill>
                <a:schemeClr val="tx1">
                  <a:lumMod val="75000"/>
                  <a:lumOff val="25000"/>
                </a:schemeClr>
              </a:solidFill>
              <a:latin typeface="PF Din Text Comp Pro" pitchFamily="2" charset="0"/>
            </a:endParaRPr>
          </a:p>
        </p:txBody>
      </p:sp>
      <p:pic>
        <p:nvPicPr>
          <p:cNvPr id="10" name="Picture 4">
            <a:extLst>
              <a:ext uri="{FF2B5EF4-FFF2-40B4-BE49-F238E27FC236}">
                <a16:creationId xmlns:a16="http://schemas.microsoft.com/office/drawing/2014/main" xmlns="" id="{FD1531C1-EB14-4721-8DF8-87A655BE332B}"/>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l="13471" t="8081" r="25929" b="6169"/>
          <a:stretch/>
        </p:blipFill>
        <p:spPr>
          <a:xfrm>
            <a:off x="3906838" y="621025"/>
            <a:ext cx="6480175" cy="6398900"/>
          </a:xfrm>
          <a:prstGeom prst="rect">
            <a:avLst/>
          </a:prstGeom>
        </p:spPr>
      </p:pic>
      <p:pic>
        <p:nvPicPr>
          <p:cNvPr id="11" name="Picture 3">
            <a:extLst>
              <a:ext uri="{FF2B5EF4-FFF2-40B4-BE49-F238E27FC236}">
                <a16:creationId xmlns:a16="http://schemas.microsoft.com/office/drawing/2014/main" xmlns="" id="{820CFC08-7387-4976-BDC0-6491D2E268B4}"/>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l="13471" t="8081" r="25929" b="6169"/>
          <a:stretch/>
        </p:blipFill>
        <p:spPr>
          <a:xfrm>
            <a:off x="461810" y="3649510"/>
            <a:ext cx="3372003" cy="3372003"/>
          </a:xfrm>
          <a:prstGeom prst="rect">
            <a:avLst/>
          </a:prstGeom>
        </p:spPr>
      </p:pic>
      <p:sp>
        <p:nvSpPr>
          <p:cNvPr id="13" name="Прямоугольник 12"/>
          <p:cNvSpPr/>
          <p:nvPr/>
        </p:nvSpPr>
        <p:spPr>
          <a:xfrm>
            <a:off x="461145" y="6711309"/>
            <a:ext cx="2088306" cy="261610"/>
          </a:xfrm>
          <a:prstGeom prst="rect">
            <a:avLst/>
          </a:prstGeom>
          <a:noFill/>
          <a:ln>
            <a:noFill/>
          </a:ln>
        </p:spPr>
        <p:txBody>
          <a:bodyPr wrap="square">
            <a:spAutoFit/>
          </a:bodyPr>
          <a:lstStyle/>
          <a:p>
            <a:pPr algn="r"/>
            <a:r>
              <a:rPr lang="ru-RU" altLang="ru-RU" sz="1100" dirty="0">
                <a:solidFill>
                  <a:schemeClr val="tx1">
                    <a:lumMod val="75000"/>
                    <a:lumOff val="25000"/>
                  </a:schemeClr>
                </a:solidFill>
                <a:latin typeface="PF Din Text Comp Pro" panose="02000506020000020004" pitchFamily="2" charset="0"/>
              </a:rPr>
              <a:t>ТЕПЛОВАЯ КАРТА РЕЙТИНГА ОРГАНИЗАЦИЙ</a:t>
            </a:r>
          </a:p>
        </p:txBody>
      </p:sp>
      <p:sp>
        <p:nvSpPr>
          <p:cNvPr id="14" name="Прямоугольник 13"/>
          <p:cNvSpPr/>
          <p:nvPr/>
        </p:nvSpPr>
        <p:spPr>
          <a:xfrm>
            <a:off x="3893914" y="6711309"/>
            <a:ext cx="3311525" cy="261610"/>
          </a:xfrm>
          <a:prstGeom prst="rect">
            <a:avLst/>
          </a:prstGeom>
          <a:noFill/>
        </p:spPr>
        <p:txBody>
          <a:bodyPr wrap="square">
            <a:spAutoFit/>
          </a:bodyPr>
          <a:lstStyle/>
          <a:p>
            <a:r>
              <a:rPr lang="ru-RU" altLang="ru-RU" sz="1100" dirty="0">
                <a:solidFill>
                  <a:schemeClr val="tx1">
                    <a:lumMod val="75000"/>
                    <a:lumOff val="25000"/>
                  </a:schemeClr>
                </a:solidFill>
                <a:latin typeface="PF Din Text Comp Pro" panose="02000506020000020004" pitchFamily="2" charset="0"/>
              </a:rPr>
              <a:t>ТЕПЛОВАЯ КАРТА РАСПРЕДЕЛЕНИЯ ОРГАНИЗАЦИЙ В ГОРОДЕ</a:t>
            </a:r>
          </a:p>
        </p:txBody>
      </p:sp>
    </p:spTree>
    <p:extLst>
      <p:ext uri="{BB962C8B-B14F-4D97-AF65-F5344CB8AC3E}">
        <p14:creationId xmlns:p14="http://schemas.microsoft.com/office/powerpoint/2010/main" xmlns="" val="6397379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rgbClr val="770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1242244" y="4571661"/>
            <a:ext cx="2868456"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a:solidFill>
                  <a:schemeClr val="bg1"/>
                </a:solidFill>
                <a:latin typeface="PF Din Text Comp Pro" panose="02000506020000020004" pitchFamily="2" charset="0"/>
              </a:rPr>
              <a:t>4</a:t>
            </a:r>
          </a:p>
        </p:txBody>
      </p:sp>
      <p:sp>
        <p:nvSpPr>
          <p:cNvPr id="29" name="TextBox 28"/>
          <p:cNvSpPr txBox="1"/>
          <p:nvPr/>
        </p:nvSpPr>
        <p:spPr>
          <a:xfrm>
            <a:off x="3811588" y="6147204"/>
            <a:ext cx="3916050" cy="977191"/>
          </a:xfrm>
          <a:prstGeom prst="rect">
            <a:avLst/>
          </a:prstGeom>
          <a:noFill/>
        </p:spPr>
        <p:txBody>
          <a:bodyPr wrap="square" rtlCol="0">
            <a:spAutoFit/>
          </a:bodyPr>
          <a:lstStyle/>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4.1. Внешний транспорт</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4.2. Улично-дорожная сеть</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4.3. Общественный транспорт</a:t>
            </a:r>
          </a:p>
          <a:p>
            <a:pPr>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4.4. Пешеходная инфраструктура</a:t>
            </a:r>
          </a:p>
        </p:txBody>
      </p:sp>
      <p:sp>
        <p:nvSpPr>
          <p:cNvPr id="17" name="TextBox 16"/>
          <p:cNvSpPr txBox="1"/>
          <p:nvPr/>
        </p:nvSpPr>
        <p:spPr>
          <a:xfrm>
            <a:off x="3811588" y="4655439"/>
            <a:ext cx="6480175" cy="1015663"/>
          </a:xfrm>
          <a:prstGeom prst="rect">
            <a:avLst/>
          </a:prstGeom>
          <a:noFill/>
        </p:spPr>
        <p:txBody>
          <a:bodyPr wrap="square" rtlCol="0">
            <a:spAutoFit/>
          </a:bodyPr>
          <a:lstStyle/>
          <a:p>
            <a:pPr>
              <a:spcAft>
                <a:spcPts val="600"/>
              </a:spcAft>
            </a:pPr>
            <a:r>
              <a:rPr lang="ru-RU" sz="3000" b="1" dirty="0">
                <a:solidFill>
                  <a:srgbClr val="770343"/>
                </a:solidFill>
                <a:latin typeface="PF Din Text Cond Pro Light" panose="02000000000000000000" pitchFamily="2" charset="0"/>
              </a:rPr>
              <a:t>ОЦЕНКА ОБЕСПЕЧЕННОСТИ ТРАНСПОРТНОЙ ИНФРАСТРУКТУРОЙ</a:t>
            </a: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38</a:t>
            </a:fld>
            <a:endParaRPr lang="ru-RU" dirty="0"/>
          </a:p>
        </p:txBody>
      </p:sp>
    </p:spTree>
    <p:extLst>
      <p:ext uri="{BB962C8B-B14F-4D97-AF65-F5344CB8AC3E}">
        <p14:creationId xmlns:p14="http://schemas.microsoft.com/office/powerpoint/2010/main" xmlns="" val="340332796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770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3520901" cy="6509474"/>
          </a:xfrm>
          <a:prstGeom prst="rect">
            <a:avLst/>
          </a:prstGeom>
          <a:noFill/>
        </p:spPr>
        <p:txBody>
          <a:bodyPr wrap="square" rtlCol="0">
            <a:spAutoFit/>
          </a:bodyPr>
          <a:lstStyle/>
          <a:p>
            <a:pPr algn="just" defTabSz="1422637" fontAlgn="auto">
              <a:spcBef>
                <a:spcPts val="0"/>
              </a:spcBef>
              <a:spcAft>
                <a:spcPts val="0"/>
              </a:spcAft>
            </a:pPr>
            <a:r>
              <a:rPr lang="ru-RU" sz="1100" b="1" kern="0" spc="15" dirty="0">
                <a:solidFill>
                  <a:schemeClr val="tx1">
                    <a:lumMod val="75000"/>
                    <a:lumOff val="25000"/>
                  </a:schemeClr>
                </a:solidFill>
                <a:latin typeface="PF Din Text Comp Pro" pitchFamily="2" charset="0"/>
              </a:rPr>
              <a:t>Авиационный транспорт</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Ближайший аэропорт «Пулково» расположен в Санкт-Петербурге на расстоянии 140 км от Волхова. Такое расстояние невелико при движении на личном транспорте, проблемой является отсутствие удобного сообщения с аэропортом на общественном транспорте. Сегодня</a:t>
            </a:r>
            <a:r>
              <a:rPr lang="en-US" sz="1100" kern="0" spc="15" dirty="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подобная поездка из Волхова в Пулково займёт порядка 4 часов и потребует не менее 3 пересадок.</a:t>
            </a:r>
          </a:p>
          <a:p>
            <a:pPr algn="just" defTabSz="1422637" fontAlgn="auto">
              <a:spcBef>
                <a:spcPts val="0"/>
              </a:spcBef>
              <a:spcAft>
                <a:spcPts val="0"/>
              </a:spcAft>
            </a:pPr>
            <a:r>
              <a:rPr lang="ru-RU" sz="1100" b="1" kern="0" spc="15" dirty="0">
                <a:solidFill>
                  <a:schemeClr val="tx1">
                    <a:lumMod val="75000"/>
                    <a:lumOff val="25000"/>
                  </a:schemeClr>
                </a:solidFill>
                <a:latin typeface="PF Din Text Comp Pro" pitchFamily="2" charset="0"/>
              </a:rPr>
              <a:t>Железнодорожный транспорт</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В городе Волхов находится один из крупнейших ж/д узлов Ленинградской области, включающий: 4 станции, 2 вокзала (пункта отправления поездов дальнего следования – ПДС), сортировку, депо и прочую инфраструктуру. Здесь пересекаются поезда двух направлений: СПб – Вологда – Урал – Транссиб; Мурманск – Москва – Центральная Россия. В Волхове совершают остановку до 20 ПДС, обеспечивая прямую круглогодичную связь города с 21 регионами РФ, а также с Белоруссией; летом география расширяется за счёт сезонных поездов.</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Пригородное сообщение имеется с Петербургом (до 12 рейсов в день), Тихвином (4-5 рейсов), Лодейным Полем и Подпорожьем (2-3 рейса), Киришами и Чудово (1-2 рейса), Великим Новгородом.</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Грузовое движение поездов осуществляется по всем направлениям; наиболее активно: на </a:t>
            </a:r>
            <a:r>
              <a:rPr lang="ru-RU" sz="1100" kern="0" spc="15" dirty="0" err="1">
                <a:solidFill>
                  <a:schemeClr val="tx1">
                    <a:lumMod val="75000"/>
                    <a:lumOff val="25000"/>
                  </a:schemeClr>
                </a:solidFill>
                <a:latin typeface="PF Din Text Comp Pro" pitchFamily="2" charset="0"/>
              </a:rPr>
              <a:t>Мгу</a:t>
            </a:r>
            <a:r>
              <a:rPr lang="ru-RU" sz="1100" kern="0" spc="15" dirty="0">
                <a:solidFill>
                  <a:schemeClr val="tx1">
                    <a:lumMod val="75000"/>
                    <a:lumOff val="25000"/>
                  </a:schemeClr>
                </a:solidFill>
                <a:latin typeface="PF Din Text Comp Pro" pitchFamily="2" charset="0"/>
              </a:rPr>
              <a:t>, на Тихвин.</a:t>
            </a:r>
          </a:p>
          <a:p>
            <a:pPr algn="just" defTabSz="1422637" fontAlgn="auto">
              <a:spcBef>
                <a:spcPts val="0"/>
              </a:spcBef>
              <a:spcAft>
                <a:spcPts val="0"/>
              </a:spcAft>
            </a:pPr>
            <a:r>
              <a:rPr lang="ru-RU" sz="1100" b="1" kern="0" spc="15" dirty="0">
                <a:solidFill>
                  <a:schemeClr val="tx1">
                    <a:lumMod val="75000"/>
                    <a:lumOff val="25000"/>
                  </a:schemeClr>
                </a:solidFill>
                <a:latin typeface="PF Din Text Comp Pro" pitchFamily="2" charset="0"/>
              </a:rPr>
              <a:t>Автомобильные дороги</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Через Волховский район проходит федеральная автодорога  Р-21 «Кола», севернее Волхова от неё ответвляется а/д А-114. Эти дороги связывают Санкт-Петербург и порты Финского залива с Петрозаводском, Мурманском, Череповцом, Вологдой и другими городами Севера Европейской части России. Суммарно Волхов имеет 3 выхода на эти магистрали. </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Непосредственно через Волхов проходит транзитная дорога 41А-006 </a:t>
            </a:r>
            <a:r>
              <a:rPr lang="ru-RU" sz="1100" kern="0" spc="15" dirty="0" err="1">
                <a:solidFill>
                  <a:schemeClr val="tx1">
                    <a:lumMod val="75000"/>
                    <a:lumOff val="25000"/>
                  </a:schemeClr>
                </a:solidFill>
                <a:latin typeface="PF Din Text Comp Pro" pitchFamily="2" charset="0"/>
              </a:rPr>
              <a:t>Зуево</a:t>
            </a:r>
            <a:r>
              <a:rPr lang="ru-RU" sz="1100" kern="0" spc="15" dirty="0">
                <a:solidFill>
                  <a:schemeClr val="tx1">
                    <a:lumMod val="75000"/>
                    <a:lumOff val="25000"/>
                  </a:schemeClr>
                </a:solidFill>
                <a:latin typeface="PF Din Text Comp Pro" pitchFamily="2" charset="0"/>
              </a:rPr>
              <a:t> – Новая Ладога, обеспечивающая кратчайший выход с Московского шоссе (а/д М-10 «Россия») на Мурманское (а/д Р-21 «Кола»). По этой причине сегодня она передаётся в федеральную собственность. Для Волхова она также важна как связь с городом Кириши. </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Остальные дороги, начинающиеся в Волхове, не имеют транзитного значения, связывают город с населёнными пунктами района. Они или заканчиваются тупиками, или имеют гравийные участки. </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ВНЕШНИЙ ТРАНСПОРТ</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4.1.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39</a:t>
            </a:fld>
            <a:endParaRPr lang="ru-RU" dirty="0"/>
          </a:p>
        </p:txBody>
      </p:sp>
      <p:pic>
        <p:nvPicPr>
          <p:cNvPr id="40" name="Рисунок 39" descr="Внешние связи.png"/>
          <p:cNvPicPr>
            <a:picLocks noChangeAspect="1"/>
          </p:cNvPicPr>
          <p:nvPr/>
        </p:nvPicPr>
        <p:blipFill>
          <a:blip r:embed="rId3" cstate="print"/>
          <a:stretch>
            <a:fillRect/>
          </a:stretch>
        </p:blipFill>
        <p:spPr>
          <a:xfrm>
            <a:off x="3907523" y="608400"/>
            <a:ext cx="6476953" cy="6480000"/>
          </a:xfrm>
          <a:prstGeom prst="rect">
            <a:avLst/>
          </a:prstGeom>
        </p:spPr>
      </p:pic>
    </p:spTree>
    <p:extLst>
      <p:ext uri="{BB962C8B-B14F-4D97-AF65-F5344CB8AC3E}">
        <p14:creationId xmlns:p14="http://schemas.microsoft.com/office/powerpoint/2010/main" xmlns="" val="42758245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D:\Главное подразделение\ГРуппа1 многое\Для работы\Урбаника\ЛО Волхов\данные\фото Волхов\DSC_5413_2.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6283" t="1" r="10484" b="1463"/>
          <a:stretch/>
        </p:blipFill>
        <p:spPr bwMode="auto">
          <a:xfrm>
            <a:off x="3907577" y="3924648"/>
            <a:ext cx="3151564" cy="2368251"/>
          </a:xfrm>
          <a:prstGeom prst="rect">
            <a:avLst/>
          </a:prstGeom>
          <a:noFill/>
          <a:extLst>
            <a:ext uri="{909E8E84-426E-40DD-AFC4-6F175D3DCCD1}">
              <a14:hiddenFill xmlns:a14="http://schemas.microsoft.com/office/drawing/2010/main" xmlns="">
                <a:solidFill>
                  <a:srgbClr val="FFFFFF"/>
                </a:solidFill>
              </a14:hiddenFill>
            </a:ext>
          </a:extLst>
        </p:spPr>
      </p:pic>
      <p:pic>
        <p:nvPicPr>
          <p:cNvPr id="1026" name="Picture 2" descr="D:\Главное подразделение\ГРуппа1 многое\Для работы\Урбаника\ЛО Волхов\Схемы\картинки\обход Волхова.jpg"/>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l="18373" t="22720" r="21133" b="22696"/>
          <a:stretch/>
        </p:blipFill>
        <p:spPr bwMode="auto">
          <a:xfrm>
            <a:off x="7218908" y="612279"/>
            <a:ext cx="3168352" cy="2436603"/>
          </a:xfrm>
          <a:prstGeom prst="rect">
            <a:avLst/>
          </a:prstGeom>
          <a:noFill/>
          <a:extLst>
            <a:ext uri="{909E8E84-426E-40DD-AFC4-6F175D3DCCD1}">
              <a14:hiddenFill xmlns:a14="http://schemas.microsoft.com/office/drawing/2010/main" xmlns="">
                <a:solidFill>
                  <a:srgbClr val="FFFFFF"/>
                </a:solidFill>
              </a14:hiddenFill>
            </a:ext>
          </a:extLst>
        </p:spPr>
      </p:pic>
      <p:pic>
        <p:nvPicPr>
          <p:cNvPr id="1030" name="Picture 6" descr="D:\Главное подразделение\ГРуппа1 многое\Для работы\Урбаника\ЛО Волхов\данные\фото Волхов\DSC_5355.JPG"/>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l="11136" t="9590" r="16453" b="9566"/>
          <a:stretch/>
        </p:blipFill>
        <p:spPr bwMode="auto">
          <a:xfrm>
            <a:off x="7218907" y="3924647"/>
            <a:ext cx="3168353" cy="2368251"/>
          </a:xfrm>
          <a:prstGeom prst="rect">
            <a:avLst/>
          </a:prstGeom>
          <a:noFill/>
          <a:extLst>
            <a:ext uri="{909E8E84-426E-40DD-AFC4-6F175D3DCCD1}">
              <a14:hiddenFill xmlns:a14="http://schemas.microsoft.com/office/drawing/2010/main" xmlns="">
                <a:solidFill>
                  <a:srgbClr val="FFFFFF"/>
                </a:solidFill>
              </a14:hiddenFill>
            </a:ext>
          </a:extLst>
        </p:spPr>
      </p:pic>
      <p:pic>
        <p:nvPicPr>
          <p:cNvPr id="1027" name="Picture 3"/>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l="12590" t="16511" r="25520" b="11992"/>
          <a:stretch/>
        </p:blipFill>
        <p:spPr bwMode="auto">
          <a:xfrm>
            <a:off x="3907576" y="612278"/>
            <a:ext cx="3151564" cy="243748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1" name="Прямоугольник 20"/>
          <p:cNvSpPr/>
          <p:nvPr/>
        </p:nvSpPr>
        <p:spPr>
          <a:xfrm>
            <a:off x="-1" y="-1"/>
            <a:ext cx="882205" cy="395289"/>
          </a:xfrm>
          <a:prstGeom prst="rect">
            <a:avLst/>
          </a:prstGeom>
          <a:solidFill>
            <a:srgbClr val="770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ВНЕШНИЙ ТРАНСПОРТ</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4.1.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40</a:t>
            </a:fld>
            <a:endParaRPr lang="ru-RU" dirty="0"/>
          </a:p>
        </p:txBody>
      </p:sp>
      <p:sp>
        <p:nvSpPr>
          <p:cNvPr id="14" name="Прямоугольник 13"/>
          <p:cNvSpPr/>
          <p:nvPr/>
        </p:nvSpPr>
        <p:spPr>
          <a:xfrm>
            <a:off x="3830340" y="6371999"/>
            <a:ext cx="3316560" cy="581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Вокзал станции Волховстрой-2 в тёмное время суток, когда на станции останавливается большинство поездов дальнего следования</a:t>
            </a:r>
          </a:p>
        </p:txBody>
      </p:sp>
      <p:sp>
        <p:nvSpPr>
          <p:cNvPr id="15" name="Прямоугольник 14"/>
          <p:cNvSpPr/>
          <p:nvPr/>
        </p:nvSpPr>
        <p:spPr>
          <a:xfrm>
            <a:off x="7142461" y="6372000"/>
            <a:ext cx="3294577" cy="4374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Главный вокзал города на станции Волховстрой-1</a:t>
            </a:r>
          </a:p>
        </p:txBody>
      </p:sp>
      <p:sp>
        <p:nvSpPr>
          <p:cNvPr id="16" name="Прямоугольник 15"/>
          <p:cNvSpPr/>
          <p:nvPr/>
        </p:nvSpPr>
        <p:spPr>
          <a:xfrm>
            <a:off x="7142460" y="3085200"/>
            <a:ext cx="3294577" cy="58087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Проект западного обхода города Волхова в соответствии со Схемой территориального планирования Ленинградской области</a:t>
            </a:r>
          </a:p>
        </p:txBody>
      </p:sp>
      <p:sp>
        <p:nvSpPr>
          <p:cNvPr id="18" name="Прямоугольник 17"/>
          <p:cNvSpPr/>
          <p:nvPr/>
        </p:nvSpPr>
        <p:spPr>
          <a:xfrm>
            <a:off x="3834532" y="3085163"/>
            <a:ext cx="3315632" cy="64125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Панорама существующего транзитного автодорожного направления – Октябрьская набережная, участок севернее </a:t>
            </a:r>
            <a:r>
              <a:rPr lang="ru-RU" sz="1100" kern="0" spc="15" dirty="0" err="1">
                <a:solidFill>
                  <a:schemeClr val="tx1">
                    <a:lumMod val="75000"/>
                    <a:lumOff val="25000"/>
                  </a:schemeClr>
                </a:solidFill>
                <a:latin typeface="PF Din Text Comp Pro" pitchFamily="2" charset="0"/>
                <a:cs typeface="Arial" charset="0"/>
              </a:rPr>
              <a:t>Валимского</a:t>
            </a:r>
            <a:r>
              <a:rPr lang="ru-RU" sz="1100" kern="0" spc="15" dirty="0">
                <a:solidFill>
                  <a:schemeClr val="tx1">
                    <a:lumMod val="75000"/>
                    <a:lumOff val="25000"/>
                  </a:schemeClr>
                </a:solidFill>
                <a:latin typeface="PF Din Text Comp Pro" pitchFamily="2" charset="0"/>
                <a:cs typeface="Arial" charset="0"/>
              </a:rPr>
              <a:t> переулка</a:t>
            </a:r>
          </a:p>
        </p:txBody>
      </p:sp>
      <p:sp>
        <p:nvSpPr>
          <p:cNvPr id="20" name="TextBox 19"/>
          <p:cNvSpPr txBox="1"/>
          <p:nvPr/>
        </p:nvSpPr>
        <p:spPr>
          <a:xfrm>
            <a:off x="355774" y="553997"/>
            <a:ext cx="3520901" cy="6601807"/>
          </a:xfrm>
          <a:prstGeom prst="rect">
            <a:avLst/>
          </a:prstGeom>
          <a:noFill/>
        </p:spPr>
        <p:txBody>
          <a:bodyPr wrap="square" rtlCol="0">
            <a:spAutoFit/>
          </a:bodyPr>
          <a:lstStyle/>
          <a:p>
            <a:pPr algn="just" defTabSz="1422637" fontAlgn="auto">
              <a:spcBef>
                <a:spcPts val="0"/>
              </a:spcBef>
              <a:spcAft>
                <a:spcPts val="0"/>
              </a:spcAft>
            </a:pPr>
            <a:r>
              <a:rPr lang="ru-RU" sz="1100" b="1" kern="0" spc="15" dirty="0">
                <a:solidFill>
                  <a:schemeClr val="tx1">
                    <a:lumMod val="75000"/>
                    <a:lumOff val="25000"/>
                  </a:schemeClr>
                </a:solidFill>
                <a:latin typeface="PF Din Text Comp Pro" pitchFamily="2" charset="0"/>
              </a:rPr>
              <a:t>Автобусное сообщение</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Междугороднее автобусное сообщение исторически развито в Волхове умеренно, так как основная автодорога Р-21 «Кола» проходит в стороне от города. Имеются только рейсы до Санкт-Петербурга, а также транзитный рейс Кириши – Волхов – СПб. </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Автовокзал или автостанция отсутствуют. </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Пригородное сообщение имеется только с населёнными пунктами Волховского района, наиболее активное – с городами Сясьстрой и Новая Ладога, а также со Старой Ладогой.</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При активно развитых связях по железной дороге такое положение дел с автобусным сообщением не является проблемой. </a:t>
            </a:r>
          </a:p>
          <a:p>
            <a:pPr algn="just" defTabSz="1422637" fontAlgn="auto">
              <a:spcBef>
                <a:spcPts val="0"/>
              </a:spcBef>
              <a:spcAft>
                <a:spcPts val="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r>
              <a:rPr lang="ru-RU" sz="1100" b="1" kern="0" spc="15" dirty="0">
                <a:solidFill>
                  <a:schemeClr val="tx1">
                    <a:lumMod val="75000"/>
                    <a:lumOff val="25000"/>
                  </a:schemeClr>
                </a:solidFill>
                <a:latin typeface="PF Din Text Comp Pro" pitchFamily="2" charset="0"/>
              </a:rPr>
              <a:t>Основные проблемы внешнего транспорта </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 Транзитный поток автотранспорта, в т.ч. грузового, следующий через Волхов в направлении север-юг (с федеральной трассы М-10 на федеральную трассу Р-21) по Октябрьской набережной. </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Данный поток проходит через относительно малонаселённые районы города, не затрагивает основные кварталы и городские улицы. Потому проблемой является не столько наличие самого транзитного потока, сколько нахождение 3 км участка Октябрьской набережной в собственности города (согласно Постановлению Администрации Волховского муниципального района №2613 от 24.09.2018 г). Логичным представляется включение этого участка в состав региональной автодороги 41А-006 с дальнейшей её передачей в федеральную собственность.</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Планы строительства западного обхода Волхова, имеющиеся в СТП Ленинградской области и учтённые Генеральным планом, находятся в интересах города, но их реализация в ближайшие годы маловероятна.</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2. Наличие в городе двух пунктов отправления поездов дальнего следования – станции Волховстрой-1 и Волховстрой-2. Для небольшого города это не удобно само по себе. Ситуация усугубляется тем, что станция Волховстрой-2 плохо благоустроена, к ней не подходит общественный транспорт, нет удобных пешеходных путей, хотя именно от неё безальтернативно отправляются поезда на Москву, Великий Новгород, Псков, Минск, а также сезонные поезда южных направлений.</a:t>
            </a:r>
          </a:p>
          <a:p>
            <a:pPr algn="just" defTabSz="1422637" fontAlgn="auto">
              <a:spcBef>
                <a:spcPts val="0"/>
              </a:spcBef>
              <a:spcAft>
                <a:spcPts val="0"/>
              </a:spcAft>
            </a:pPr>
            <a:endParaRPr lang="ru-RU" sz="1100" kern="0" spc="15" dirty="0">
              <a:solidFill>
                <a:schemeClr val="tx1">
                  <a:lumMod val="75000"/>
                  <a:lumOff val="25000"/>
                </a:schemeClr>
              </a:solidFill>
              <a:latin typeface="PF Din Text Comp Pro" pitchFamily="2" charset="0"/>
            </a:endParaRPr>
          </a:p>
        </p:txBody>
      </p:sp>
    </p:spTree>
    <p:extLst>
      <p:ext uri="{BB962C8B-B14F-4D97-AF65-F5344CB8AC3E}">
        <p14:creationId xmlns:p14="http://schemas.microsoft.com/office/powerpoint/2010/main" xmlns="" val="21902509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770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42875"/>
            <a:ext cx="3520901" cy="6694140"/>
          </a:xfrm>
          <a:prstGeom prst="rect">
            <a:avLst/>
          </a:prstGeom>
          <a:noFill/>
        </p:spPr>
        <p:txBody>
          <a:bodyPr wrap="square" rtlCol="0">
            <a:spAutoFit/>
          </a:bodyPr>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В рамках Мастер-плана был проведён детальный анализ УДС Волхова. </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Согласно официальному Перечню на территории МО общая протяжённость УДС составляет 144,1 км, из которых:</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- 32,3 км – расположены в пригородах, за границами рассмотрения;</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- 6,1 км – выявлены как несуществующие или внесённые в перечень по ошибке.</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Кроме того в границах рассмотрения имеется 8,14 км региональных автодорог, которые фактически выполняют функцию городских улиц</a:t>
            </a:r>
            <a:r>
              <a:rPr lang="en-US" sz="1100" kern="0" spc="15" dirty="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а также неучтённая в Перечне улица Петра Антипова (1,03 км).</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Таким образом, было признано, что реальная протяжённость УДС рассматриваемой территории города </a:t>
            </a:r>
            <a:r>
              <a:rPr lang="ru-RU" sz="1100" b="1" kern="0" spc="15" dirty="0">
                <a:solidFill>
                  <a:schemeClr val="tx1">
                    <a:lumMod val="75000"/>
                    <a:lumOff val="25000"/>
                  </a:schemeClr>
                </a:solidFill>
                <a:latin typeface="PF Din Text Comp Pro" pitchFamily="2" charset="0"/>
              </a:rPr>
              <a:t>– 114,9 км</a:t>
            </a:r>
            <a:r>
              <a:rPr lang="ru-RU" sz="1100" kern="0" spc="15" dirty="0">
                <a:solidFill>
                  <a:schemeClr val="tx1">
                    <a:lumMod val="75000"/>
                    <a:lumOff val="25000"/>
                  </a:schemeClr>
                </a:solidFill>
                <a:latin typeface="PF Din Text Comp Pro" pitchFamily="2" charset="0"/>
              </a:rPr>
              <a:t>, в том числе:</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улицы общегородского значения – 22,6 км;</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улицы районного значения – 13,5 км;</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улицы и дороги местного значения – 66,1 км;</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городские дороги – 8,3 км;</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парковые дороги – 1,1 км;</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пешеходные улицы – 0,7 км;</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В состав УДС также включена автодорога регионального 41К-195 Волхов – </a:t>
            </a:r>
            <a:r>
              <a:rPr lang="ru-RU" sz="1100" kern="0" spc="15" dirty="0" err="1">
                <a:solidFill>
                  <a:schemeClr val="tx1">
                    <a:lumMod val="75000"/>
                    <a:lumOff val="25000"/>
                  </a:schemeClr>
                </a:solidFill>
                <a:latin typeface="PF Din Text Comp Pro" pitchFamily="2" charset="0"/>
              </a:rPr>
              <a:t>Виковщина</a:t>
            </a:r>
            <a:r>
              <a:rPr lang="ru-RU" sz="1100" kern="0" spc="15" dirty="0">
                <a:solidFill>
                  <a:schemeClr val="tx1">
                    <a:lumMod val="75000"/>
                    <a:lumOff val="25000"/>
                  </a:schemeClr>
                </a:solidFill>
                <a:latin typeface="PF Din Text Comp Pro" pitchFamily="2" charset="0"/>
              </a:rPr>
              <a:t> – </a:t>
            </a:r>
            <a:r>
              <a:rPr lang="ru-RU" sz="1100" kern="0" spc="15" dirty="0" err="1">
                <a:solidFill>
                  <a:schemeClr val="tx1">
                    <a:lumMod val="75000"/>
                    <a:lumOff val="25000"/>
                  </a:schemeClr>
                </a:solidFill>
                <a:latin typeface="PF Din Text Comp Pro" pitchFamily="2" charset="0"/>
              </a:rPr>
              <a:t>Княщина</a:t>
            </a:r>
            <a:r>
              <a:rPr lang="ru-RU" sz="1100" kern="0" spc="15" dirty="0">
                <a:solidFill>
                  <a:schemeClr val="tx1">
                    <a:lumMod val="75000"/>
                    <a:lumOff val="25000"/>
                  </a:schemeClr>
                </a:solidFill>
                <a:latin typeface="PF Din Text Comp Pro" pitchFamily="2" charset="0"/>
              </a:rPr>
              <a:t> (2,6 км), деградировавшая на территории города до состояние грунтового проезда. </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УДС Волхова отличается высокой плотностью, но имеется проблема низкой связности сети. Город разделён на две основные части и более чем на 10 больших и маленьких районов. Каждый из них имеет с соседними только 1-2 автодорожных связи. Барьеры – это река Волхов, ж/д пути и даже речка </a:t>
            </a:r>
            <a:r>
              <a:rPr lang="ru-RU" sz="1100" kern="0" spc="15" dirty="0" err="1">
                <a:solidFill>
                  <a:schemeClr val="tx1">
                    <a:lumMod val="75000"/>
                    <a:lumOff val="25000"/>
                  </a:schemeClr>
                </a:solidFill>
                <a:latin typeface="PF Din Text Comp Pro" pitchFamily="2" charset="0"/>
              </a:rPr>
              <a:t>Заклюка</a:t>
            </a:r>
            <a:r>
              <a:rPr lang="ru-RU" sz="1100" kern="0" spc="15" dirty="0">
                <a:solidFill>
                  <a:schemeClr val="tx1">
                    <a:lumMod val="75000"/>
                    <a:lumOff val="25000"/>
                  </a:schemeClr>
                </a:solidFill>
                <a:latin typeface="PF Din Text Comp Pro" pitchFamily="2" charset="0"/>
              </a:rPr>
              <a:t> и </a:t>
            </a:r>
            <a:r>
              <a:rPr lang="ru-RU" sz="1100" kern="0" spc="15" dirty="0" err="1">
                <a:solidFill>
                  <a:schemeClr val="tx1">
                    <a:lumMod val="75000"/>
                    <a:lumOff val="25000"/>
                  </a:schemeClr>
                </a:solidFill>
                <a:latin typeface="PF Din Text Comp Pro" pitchFamily="2" charset="0"/>
              </a:rPr>
              <a:t>Яглов</a:t>
            </a:r>
            <a:r>
              <a:rPr lang="ru-RU" sz="1100" kern="0" spc="15" dirty="0">
                <a:solidFill>
                  <a:schemeClr val="tx1">
                    <a:lumMod val="75000"/>
                    <a:lumOff val="25000"/>
                  </a:schemeClr>
                </a:solidFill>
                <a:latin typeface="PF Din Text Comp Pro" pitchFamily="2" charset="0"/>
              </a:rPr>
              <a:t> ручей. Связь между правым и левым берегом Волхова в границах города одна – Ильинский мост. Возможность пересечь реку между соседними районами в южной части Волхова отсутствует. </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В квартах многоэтажной застройки УДС носит преимущественно регулярный характер. Сеть местных улиц среди усадебной застройки изобилует разрывами, многие улицы заканчиваются тупиками. </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Несмотря на обилие ж/д линий, в Волхове практически нет проблемы переездов – основные пересечения с ж/д путями в разных уровнях. Подобные трудности испытывают только две территории: район вокруг </a:t>
            </a:r>
            <a:r>
              <a:rPr lang="ru-RU" sz="1100" kern="0" spc="15" dirty="0" err="1">
                <a:solidFill>
                  <a:schemeClr val="tx1">
                    <a:lumMod val="75000"/>
                    <a:lumOff val="25000"/>
                  </a:schemeClr>
                </a:solidFill>
                <a:latin typeface="PF Din Text Comp Pro" pitchFamily="2" charset="0"/>
              </a:rPr>
              <a:t>невтебазы</a:t>
            </a:r>
            <a:r>
              <a:rPr lang="ru-RU" sz="1100" kern="0" spc="15" dirty="0">
                <a:solidFill>
                  <a:schemeClr val="tx1">
                    <a:lumMod val="75000"/>
                    <a:lumOff val="25000"/>
                  </a:schemeClr>
                </a:solidFill>
                <a:latin typeface="PF Din Text Comp Pro" pitchFamily="2" charset="0"/>
              </a:rPr>
              <a:t> и район вокруг </a:t>
            </a:r>
            <a:r>
              <a:rPr lang="ru-RU" sz="1100" kern="0" spc="15" dirty="0" err="1">
                <a:solidFill>
                  <a:schemeClr val="tx1">
                    <a:lumMod val="75000"/>
                    <a:lumOff val="25000"/>
                  </a:schemeClr>
                </a:solidFill>
                <a:latin typeface="PF Din Text Comp Pro" pitchFamily="2" charset="0"/>
              </a:rPr>
              <a:t>Новооктябрьского</a:t>
            </a:r>
            <a:r>
              <a:rPr lang="ru-RU" sz="1100" kern="0" spc="15" dirty="0">
                <a:solidFill>
                  <a:schemeClr val="tx1">
                    <a:lumMod val="75000"/>
                    <a:lumOff val="25000"/>
                  </a:schemeClr>
                </a:solidFill>
                <a:latin typeface="PF Din Text Comp Pro" pitchFamily="2" charset="0"/>
              </a:rPr>
              <a:t> кладбища.</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В целом, несмотря на наличие ряда безальтернативных или «узких» мест на УДС (мост через Волхов, проезды под ж/д по Октябрьской набережной и </a:t>
            </a:r>
            <a:r>
              <a:rPr lang="ru-RU" sz="1100" kern="0" spc="15" dirty="0" err="1">
                <a:solidFill>
                  <a:schemeClr val="tx1">
                    <a:lumMod val="75000"/>
                    <a:lumOff val="25000"/>
                  </a:schemeClr>
                </a:solidFill>
                <a:latin typeface="PF Din Text Comp Pro" pitchFamily="2" charset="0"/>
              </a:rPr>
              <a:t>Волховскому</a:t>
            </a:r>
            <a:r>
              <a:rPr lang="ru-RU" sz="1100" kern="0" spc="15" dirty="0">
                <a:solidFill>
                  <a:schemeClr val="tx1">
                    <a:lumMod val="75000"/>
                    <a:lumOff val="25000"/>
                  </a:schemeClr>
                </a:solidFill>
                <a:latin typeface="PF Din Text Comp Pro" pitchFamily="2" charset="0"/>
              </a:rPr>
              <a:t> проспекту) серьёзные транспортные проблемы, определяемые конфигурацией УДС, в Волхове отсутствуют.</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УЛИЧНО-ДОРОЖНАЯ СЕТЬ (УДС) – КЛАССИФИКАЦИЯ</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4.2.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41</a:t>
            </a:fld>
            <a:endParaRPr lang="ru-RU" dirty="0"/>
          </a:p>
        </p:txBody>
      </p:sp>
      <p:pic>
        <p:nvPicPr>
          <p:cNvPr id="33" name="Рисунок 32" descr="Волхов_классификация УДС.png"/>
          <p:cNvPicPr>
            <a:picLocks noChangeAspect="1"/>
          </p:cNvPicPr>
          <p:nvPr/>
        </p:nvPicPr>
        <p:blipFill>
          <a:blip r:embed="rId3" cstate="print"/>
          <a:stretch>
            <a:fillRect/>
          </a:stretch>
        </p:blipFill>
        <p:spPr>
          <a:xfrm>
            <a:off x="3907523" y="608400"/>
            <a:ext cx="6476953" cy="6480000"/>
          </a:xfrm>
          <a:prstGeom prst="rect">
            <a:avLst/>
          </a:prstGeom>
        </p:spPr>
      </p:pic>
    </p:spTree>
    <p:extLst>
      <p:ext uri="{BB962C8B-B14F-4D97-AF65-F5344CB8AC3E}">
        <p14:creationId xmlns:p14="http://schemas.microsoft.com/office/powerpoint/2010/main" xmlns="" val="35649424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330475" y="4630786"/>
            <a:ext cx="3520901" cy="2462213"/>
          </a:xfrm>
          <a:prstGeom prst="rect">
            <a:avLst/>
          </a:prstGeom>
          <a:noFill/>
        </p:spPr>
        <p:txBody>
          <a:bodyPr wrap="square" rtlCol="0">
            <a:spAutoFit/>
          </a:bodyPr>
          <a:lstStyle/>
          <a:p>
            <a:pPr algn="just" defTabSz="1422637" fontAlgn="auto">
              <a:spcBef>
                <a:spcPts val="0"/>
              </a:spcBef>
              <a:spcAft>
                <a:spcPts val="0"/>
              </a:spcAft>
            </a:pPr>
            <a:r>
              <a:rPr lang="ru-RU" sz="1100" b="1" kern="0" spc="15" dirty="0">
                <a:solidFill>
                  <a:schemeClr val="tx1">
                    <a:lumMod val="75000"/>
                    <a:lumOff val="25000"/>
                  </a:schemeClr>
                </a:solidFill>
                <a:latin typeface="PF Din Text Comp Pro" pitchFamily="2" charset="0"/>
              </a:rPr>
              <a:t>Доли улиц с различными типами и качеством покрытий</a:t>
            </a:r>
          </a:p>
          <a:p>
            <a:pPr algn="just" defTabSz="1422637" fontAlgn="auto">
              <a:spcBef>
                <a:spcPts val="0"/>
              </a:spcBef>
              <a:spcAft>
                <a:spcPts val="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УОЗ – улицы общегородского значения</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УРЗ – улицы районного значения</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УМЗ – улицы местного значения</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ГД – городские дороги</a:t>
            </a:r>
          </a:p>
        </p:txBody>
      </p:sp>
      <p:sp>
        <p:nvSpPr>
          <p:cNvPr id="30" name="Прямоугольник 29"/>
          <p:cNvSpPr/>
          <p:nvPr/>
        </p:nvSpPr>
        <p:spPr>
          <a:xfrm>
            <a:off x="-1" y="-1"/>
            <a:ext cx="882205" cy="395289"/>
          </a:xfrm>
          <a:prstGeom prst="rect">
            <a:avLst/>
          </a:prstGeom>
          <a:solidFill>
            <a:srgbClr val="770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3520901" cy="4154984"/>
          </a:xfrm>
          <a:prstGeom prst="rect">
            <a:avLst/>
          </a:prstGeom>
          <a:noFill/>
        </p:spPr>
        <p:txBody>
          <a:bodyPr wrap="square" rtlCol="0">
            <a:spAutoFit/>
          </a:bodyPr>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Проведённые натурные обследования показали, что проблема низкого качества покрытий УДС сегодня не является наиболее острой. </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Во-первых, доля улиц с усовершенствованными типами покрытий составляет в Волхове почти 85% (ещё 5% - гравий, 10% - грунт). Это выдающийся показатель в сравнении с аналогичными городами.</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Во-вторых, в Волхове ежегодно проводятся ремонты улиц, качество покрытий повышается, положительная динамика заметна.</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На сегодняшний день улицы общегородского значения уже практически не требуют ремонтов – достаточно ямочного ремонта 6% из них. По районным магистралям ситуация также благоприятная – только 1,6% их протяжённости нуждаются в скорейшем капитальном ремонте (и порядка 20% - в ямочном).</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Существенно хуже дела с улицами местного значения и некоторыми городскими дорогами. Порядка трети из них требуют капитального ремонта, особенно на периферии и в кварталах ИЖС: ул. Демьяна Бедного, улицы в районе </a:t>
            </a:r>
            <a:r>
              <a:rPr lang="ru-RU" sz="1100" kern="0" spc="15" dirty="0" err="1">
                <a:solidFill>
                  <a:schemeClr val="tx1">
                    <a:lumMod val="75000"/>
                    <a:lumOff val="25000"/>
                  </a:schemeClr>
                </a:solidFill>
                <a:latin typeface="PF Din Text Comp Pro" pitchFamily="2" charset="0"/>
              </a:rPr>
              <a:t>Новооктябрьское</a:t>
            </a:r>
            <a:r>
              <a:rPr lang="ru-RU" sz="1100" kern="0" spc="15" dirty="0">
                <a:solidFill>
                  <a:schemeClr val="tx1">
                    <a:lumMod val="75000"/>
                    <a:lumOff val="25000"/>
                  </a:schemeClr>
                </a:solidFill>
                <a:latin typeface="PF Din Text Comp Pro" pitchFamily="2" charset="0"/>
              </a:rPr>
              <a:t> и в начале проспекта Державина. Для подъезда к </a:t>
            </a:r>
            <a:r>
              <a:rPr lang="ru-RU" sz="1100" kern="0" spc="15" dirty="0" err="1">
                <a:solidFill>
                  <a:schemeClr val="tx1">
                    <a:lumMod val="75000"/>
                    <a:lumOff val="25000"/>
                  </a:schemeClr>
                </a:solidFill>
                <a:latin typeface="PF Din Text Comp Pro" pitchFamily="2" charset="0"/>
              </a:rPr>
              <a:t>промобъектам</a:t>
            </a:r>
            <a:r>
              <a:rPr lang="ru-RU" sz="1100" kern="0" spc="15" dirty="0">
                <a:solidFill>
                  <a:schemeClr val="tx1">
                    <a:lumMod val="75000"/>
                    <a:lumOff val="25000"/>
                  </a:schemeClr>
                </a:solidFill>
                <a:latin typeface="PF Din Text Comp Pro" pitchFamily="2" charset="0"/>
              </a:rPr>
              <a:t> требуется скорейший ремонт улиц: Вокзальной, Металлургов, Олега Кошевого, и др.</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Среди прочих требуют реконструкции улицы: </a:t>
            </a:r>
            <a:r>
              <a:rPr lang="ru-RU" sz="1100" kern="0" spc="15" dirty="0" err="1">
                <a:solidFill>
                  <a:schemeClr val="tx1">
                    <a:lumMod val="75000"/>
                    <a:lumOff val="25000"/>
                  </a:schemeClr>
                </a:solidFill>
                <a:latin typeface="PF Din Text Comp Pro" pitchFamily="2" charset="0"/>
              </a:rPr>
              <a:t>Графтио</a:t>
            </a:r>
            <a:r>
              <a:rPr lang="ru-RU" sz="1100" kern="0" spc="15" dirty="0">
                <a:solidFill>
                  <a:schemeClr val="tx1">
                    <a:lumMod val="75000"/>
                    <a:lumOff val="25000"/>
                  </a:schemeClr>
                </a:solidFill>
                <a:latin typeface="PF Din Text Comp Pro" pitchFamily="2" charset="0"/>
              </a:rPr>
              <a:t>, Веденеева, Новгородская, грунтовый проезд от квартала многоэтажной застройки на Пролетарской ул. к проспекту Державина (</a:t>
            </a:r>
            <a:r>
              <a:rPr lang="ru-RU" sz="1100" kern="0" spc="15" dirty="0" err="1">
                <a:solidFill>
                  <a:schemeClr val="tx1">
                    <a:lumMod val="75000"/>
                    <a:lumOff val="25000"/>
                  </a:schemeClr>
                </a:solidFill>
                <a:latin typeface="PF Din Text Comp Pro" pitchFamily="2" charset="0"/>
              </a:rPr>
              <a:t>Званковский</a:t>
            </a:r>
            <a:r>
              <a:rPr lang="ru-RU" sz="1100" kern="0" spc="15" dirty="0">
                <a:solidFill>
                  <a:schemeClr val="tx1">
                    <a:lumMod val="75000"/>
                    <a:lumOff val="25000"/>
                  </a:schemeClr>
                </a:solidFill>
                <a:latin typeface="PF Din Text Comp Pro" pitchFamily="2" charset="0"/>
              </a:rPr>
              <a:t> пер.).</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Порядка 40% улиц Волхова имеют ширину проезжей части меньше нормативной. В ИЖС это часто не составляет реальной проблемы, однако есть участки, которые однозначно требуют расширения. </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УЛИЧНО-ДОРОЖНАЯ СЕТЬ – ОЦЕНКА КАЧЕСТВА</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4.2.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42</a:t>
            </a:fld>
            <a:endParaRPr lang="ru-RU" dirty="0"/>
          </a:p>
        </p:txBody>
      </p:sp>
      <p:graphicFrame>
        <p:nvGraphicFramePr>
          <p:cNvPr id="6" name="Таблица 5"/>
          <p:cNvGraphicFramePr>
            <a:graphicFrameLocks noGrp="1"/>
          </p:cNvGraphicFramePr>
          <p:nvPr>
            <p:extLst>
              <p:ext uri="{D42A27DB-BD31-4B8C-83A1-F6EECF244321}">
                <p14:modId xmlns:p14="http://schemas.microsoft.com/office/powerpoint/2010/main" xmlns="" val="4084595993"/>
              </p:ext>
            </p:extLst>
          </p:nvPr>
        </p:nvGraphicFramePr>
        <p:xfrm>
          <a:off x="443455" y="4918818"/>
          <a:ext cx="3319067" cy="1413505"/>
        </p:xfrm>
        <a:graphic>
          <a:graphicData uri="http://schemas.openxmlformats.org/drawingml/2006/table">
            <a:tbl>
              <a:tblPr>
                <a:tableStyleId>{5C22544A-7EE6-4342-B048-85BDC9FD1C3A}</a:tableStyleId>
              </a:tblPr>
              <a:tblGrid>
                <a:gridCol w="1518869">
                  <a:extLst>
                    <a:ext uri="{9D8B030D-6E8A-4147-A177-3AD203B41FA5}">
                      <a16:colId xmlns="" xmlns:a16="http://schemas.microsoft.com/office/drawing/2014/main" val="20000"/>
                    </a:ext>
                  </a:extLst>
                </a:gridCol>
                <a:gridCol w="504056">
                  <a:extLst>
                    <a:ext uri="{9D8B030D-6E8A-4147-A177-3AD203B41FA5}">
                      <a16:colId xmlns="" xmlns:a16="http://schemas.microsoft.com/office/drawing/2014/main" val="20001"/>
                    </a:ext>
                  </a:extLst>
                </a:gridCol>
                <a:gridCol w="432048">
                  <a:extLst>
                    <a:ext uri="{9D8B030D-6E8A-4147-A177-3AD203B41FA5}">
                      <a16:colId xmlns="" xmlns:a16="http://schemas.microsoft.com/office/drawing/2014/main" val="20002"/>
                    </a:ext>
                  </a:extLst>
                </a:gridCol>
                <a:gridCol w="432048">
                  <a:extLst>
                    <a:ext uri="{9D8B030D-6E8A-4147-A177-3AD203B41FA5}">
                      <a16:colId xmlns="" xmlns:a16="http://schemas.microsoft.com/office/drawing/2014/main" val="20003"/>
                    </a:ext>
                  </a:extLst>
                </a:gridCol>
                <a:gridCol w="432046">
                  <a:extLst>
                    <a:ext uri="{9D8B030D-6E8A-4147-A177-3AD203B41FA5}">
                      <a16:colId xmlns="" xmlns:a16="http://schemas.microsoft.com/office/drawing/2014/main" val="20004"/>
                    </a:ext>
                  </a:extLst>
                </a:gridCol>
              </a:tblGrid>
              <a:tr h="161925">
                <a:tc>
                  <a:txBody>
                    <a:bodyPr/>
                    <a:lstStyle/>
                    <a:p>
                      <a:pPr algn="l" fontAlgn="b"/>
                      <a:r>
                        <a:rPr lang="ru-RU" sz="1100" kern="0" spc="15" dirty="0">
                          <a:solidFill>
                            <a:schemeClr val="bg1"/>
                          </a:solidFill>
                          <a:latin typeface="PF Din Text Comp Pro" pitchFamily="2" charset="0"/>
                          <a:ea typeface="+mn-ea"/>
                          <a:cs typeface="Arial" charset="0"/>
                        </a:rPr>
                        <a:t> %</a:t>
                      </a:r>
                    </a:p>
                  </a:txBody>
                  <a:tcPr marL="9525" marR="9525" marT="9525" marB="0" anchor="b">
                    <a:solidFill>
                      <a:schemeClr val="tx1">
                        <a:lumMod val="50000"/>
                        <a:lumOff val="50000"/>
                      </a:schemeClr>
                    </a:solidFill>
                  </a:tcPr>
                </a:tc>
                <a:tc>
                  <a:txBody>
                    <a:bodyPr/>
                    <a:lstStyle/>
                    <a:p>
                      <a:pPr algn="ctr" fontAlgn="b"/>
                      <a:r>
                        <a:rPr lang="ru-RU" sz="1100" kern="0" spc="15" dirty="0">
                          <a:solidFill>
                            <a:schemeClr val="bg1"/>
                          </a:solidFill>
                          <a:latin typeface="PF Din Text Comp Pro" pitchFamily="2" charset="0"/>
                          <a:ea typeface="+mn-ea"/>
                          <a:cs typeface="Arial" charset="0"/>
                        </a:rPr>
                        <a:t>УОЗ</a:t>
                      </a:r>
                    </a:p>
                  </a:txBody>
                  <a:tcPr marL="9525" marR="9525" marT="9525" marB="0" anchor="b">
                    <a:solidFill>
                      <a:schemeClr val="tx1">
                        <a:lumMod val="50000"/>
                        <a:lumOff val="50000"/>
                      </a:schemeClr>
                    </a:solidFill>
                  </a:tcPr>
                </a:tc>
                <a:tc>
                  <a:txBody>
                    <a:bodyPr/>
                    <a:lstStyle/>
                    <a:p>
                      <a:pPr algn="ctr" fontAlgn="b"/>
                      <a:r>
                        <a:rPr lang="ru-RU" sz="1100" kern="0" spc="15" dirty="0">
                          <a:solidFill>
                            <a:schemeClr val="bg1"/>
                          </a:solidFill>
                          <a:latin typeface="PF Din Text Comp Pro" pitchFamily="2" charset="0"/>
                          <a:ea typeface="+mn-ea"/>
                          <a:cs typeface="Arial" charset="0"/>
                        </a:rPr>
                        <a:t>УРЗ</a:t>
                      </a:r>
                    </a:p>
                  </a:txBody>
                  <a:tcPr marL="9525" marR="9525" marT="9525" marB="0" anchor="b">
                    <a:solidFill>
                      <a:schemeClr val="tx1">
                        <a:lumMod val="50000"/>
                        <a:lumOff val="50000"/>
                      </a:schemeClr>
                    </a:solidFill>
                  </a:tcPr>
                </a:tc>
                <a:tc>
                  <a:txBody>
                    <a:bodyPr/>
                    <a:lstStyle/>
                    <a:p>
                      <a:pPr algn="ctr" fontAlgn="b"/>
                      <a:r>
                        <a:rPr lang="ru-RU" sz="1100" kern="0" spc="15" dirty="0">
                          <a:solidFill>
                            <a:schemeClr val="bg1"/>
                          </a:solidFill>
                          <a:latin typeface="PF Din Text Comp Pro" pitchFamily="2" charset="0"/>
                          <a:ea typeface="+mn-ea"/>
                          <a:cs typeface="Arial" charset="0"/>
                        </a:rPr>
                        <a:t>УМЗ</a:t>
                      </a:r>
                    </a:p>
                  </a:txBody>
                  <a:tcPr marL="9525" marR="9525" marT="9525" marB="0" anchor="b">
                    <a:solidFill>
                      <a:schemeClr val="tx1">
                        <a:lumMod val="50000"/>
                        <a:lumOff val="50000"/>
                      </a:schemeClr>
                    </a:solidFill>
                  </a:tcPr>
                </a:tc>
                <a:tc>
                  <a:txBody>
                    <a:bodyPr/>
                    <a:lstStyle/>
                    <a:p>
                      <a:pPr algn="ctr" fontAlgn="b"/>
                      <a:r>
                        <a:rPr lang="ru-RU" sz="1100" kern="0" spc="15" dirty="0">
                          <a:solidFill>
                            <a:schemeClr val="bg1"/>
                          </a:solidFill>
                          <a:latin typeface="PF Din Text Comp Pro" pitchFamily="2" charset="0"/>
                          <a:ea typeface="+mn-ea"/>
                          <a:cs typeface="Arial" charset="0"/>
                        </a:rPr>
                        <a:t>ГД</a:t>
                      </a:r>
                    </a:p>
                  </a:txBody>
                  <a:tcPr marL="9525" marR="9525" marT="9525" marB="0" anchor="b">
                    <a:solidFill>
                      <a:schemeClr val="tx1">
                        <a:lumMod val="50000"/>
                        <a:lumOff val="50000"/>
                      </a:schemeClr>
                    </a:solidFill>
                  </a:tcPr>
                </a:tc>
                <a:extLst>
                  <a:ext uri="{0D108BD9-81ED-4DB2-BD59-A6C34878D82A}">
                    <a16:rowId xmlns="" xmlns:a16="http://schemas.microsoft.com/office/drawing/2014/main" val="10000"/>
                  </a:ext>
                </a:extLst>
              </a:tr>
              <a:tr h="182875">
                <a:tc>
                  <a:txBody>
                    <a:bodyPr/>
                    <a:lstStyle/>
                    <a:p>
                      <a:pPr algn="l" fontAlgn="b"/>
                      <a:r>
                        <a:rPr lang="ru-RU" sz="1100" kern="0" spc="15" dirty="0">
                          <a:solidFill>
                            <a:schemeClr val="tx1">
                              <a:lumMod val="75000"/>
                              <a:lumOff val="25000"/>
                            </a:schemeClr>
                          </a:solidFill>
                          <a:latin typeface="PF Din Text Comp Pro" pitchFamily="2" charset="0"/>
                          <a:ea typeface="+mn-ea"/>
                          <a:cs typeface="Arial" charset="0"/>
                        </a:rPr>
                        <a:t>асфальт,</a:t>
                      </a:r>
                      <a:r>
                        <a:rPr lang="ru-RU" sz="1100" kern="0" spc="15" baseline="0" dirty="0">
                          <a:solidFill>
                            <a:schemeClr val="tx1">
                              <a:lumMod val="75000"/>
                              <a:lumOff val="25000"/>
                            </a:schemeClr>
                          </a:solidFill>
                          <a:latin typeface="PF Din Text Comp Pro" pitchFamily="2" charset="0"/>
                          <a:ea typeface="+mn-ea"/>
                          <a:cs typeface="Arial" charset="0"/>
                        </a:rPr>
                        <a:t> </a:t>
                      </a:r>
                      <a:r>
                        <a:rPr lang="ru-RU" sz="1100" kern="0" spc="15" dirty="0">
                          <a:solidFill>
                            <a:schemeClr val="tx1">
                              <a:lumMod val="75000"/>
                              <a:lumOff val="25000"/>
                            </a:schemeClr>
                          </a:solidFill>
                          <a:latin typeface="PF Din Text Comp Pro" pitchFamily="2" charset="0"/>
                          <a:ea typeface="+mn-ea"/>
                          <a:cs typeface="Arial" charset="0"/>
                        </a:rPr>
                        <a:t>хорошее состояние</a:t>
                      </a:r>
                    </a:p>
                  </a:txBody>
                  <a:tcPr marL="9525" marR="9525" marT="9525" marB="0" anchor="b">
                    <a:solidFill>
                      <a:srgbClr val="CACACA"/>
                    </a:solid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93,7</a:t>
                      </a:r>
                    </a:p>
                  </a:txBody>
                  <a:tcPr marL="9525" marR="9525" marT="9525" marB="0" anchor="ctr">
                    <a:solidFill>
                      <a:srgbClr val="CACACA"/>
                    </a:solidFill>
                  </a:tcPr>
                </a:tc>
                <a:tc>
                  <a:txBody>
                    <a:bodyPr/>
                    <a:lstStyle/>
                    <a:p>
                      <a:pPr algn="ctr" fontAlgn="ctr"/>
                      <a:r>
                        <a:rPr lang="ru-RU" sz="1100" kern="0" spc="15">
                          <a:solidFill>
                            <a:schemeClr val="tx1">
                              <a:lumMod val="75000"/>
                              <a:lumOff val="25000"/>
                            </a:schemeClr>
                          </a:solidFill>
                          <a:latin typeface="PF Din Text Comp Pro" pitchFamily="2" charset="0"/>
                          <a:ea typeface="+mn-ea"/>
                          <a:cs typeface="Arial" charset="0"/>
                        </a:rPr>
                        <a:t>78,6</a:t>
                      </a:r>
                    </a:p>
                  </a:txBody>
                  <a:tcPr marL="9525" marR="9525" marT="9525" marB="0" anchor="ctr">
                    <a:solidFill>
                      <a:srgbClr val="CACACA"/>
                    </a:solidFill>
                  </a:tcPr>
                </a:tc>
                <a:tc>
                  <a:txBody>
                    <a:bodyPr/>
                    <a:lstStyle/>
                    <a:p>
                      <a:pPr algn="ctr" fontAlgn="ctr"/>
                      <a:r>
                        <a:rPr lang="ru-RU" sz="1100" kern="0" spc="15">
                          <a:solidFill>
                            <a:schemeClr val="tx1">
                              <a:lumMod val="75000"/>
                              <a:lumOff val="25000"/>
                            </a:schemeClr>
                          </a:solidFill>
                          <a:latin typeface="PF Din Text Comp Pro" pitchFamily="2" charset="0"/>
                          <a:ea typeface="+mn-ea"/>
                          <a:cs typeface="Arial" charset="0"/>
                        </a:rPr>
                        <a:t>28,3</a:t>
                      </a:r>
                    </a:p>
                  </a:txBody>
                  <a:tcPr marL="9525" marR="9525" marT="9525" marB="0" anchor="ctr">
                    <a:solidFill>
                      <a:srgbClr val="CACACA"/>
                    </a:solidFill>
                  </a:tcPr>
                </a:tc>
                <a:tc>
                  <a:txBody>
                    <a:bodyPr/>
                    <a:lstStyle/>
                    <a:p>
                      <a:pPr algn="ctr" fontAlgn="ctr"/>
                      <a:r>
                        <a:rPr lang="ru-RU" sz="1100" kern="0" spc="15">
                          <a:solidFill>
                            <a:schemeClr val="tx1">
                              <a:lumMod val="75000"/>
                              <a:lumOff val="25000"/>
                            </a:schemeClr>
                          </a:solidFill>
                          <a:latin typeface="PF Din Text Comp Pro" pitchFamily="2" charset="0"/>
                          <a:ea typeface="+mn-ea"/>
                          <a:cs typeface="Arial" charset="0"/>
                        </a:rPr>
                        <a:t>7,8</a:t>
                      </a:r>
                    </a:p>
                  </a:txBody>
                  <a:tcPr marL="9525" marR="9525" marT="9525" marB="0" anchor="ctr">
                    <a:solidFill>
                      <a:srgbClr val="CACACA"/>
                    </a:solidFill>
                  </a:tcPr>
                </a:tc>
                <a:extLst>
                  <a:ext uri="{0D108BD9-81ED-4DB2-BD59-A6C34878D82A}">
                    <a16:rowId xmlns="" xmlns:a16="http://schemas.microsoft.com/office/drawing/2014/main" val="10001"/>
                  </a:ext>
                </a:extLst>
              </a:tr>
              <a:tr h="126102">
                <a:tc>
                  <a:txBody>
                    <a:bodyPr/>
                    <a:lstStyle/>
                    <a:p>
                      <a:pPr algn="l" fontAlgn="b"/>
                      <a:r>
                        <a:rPr lang="ru-RU" sz="1100" kern="0" spc="15" dirty="0">
                          <a:solidFill>
                            <a:schemeClr val="tx1">
                              <a:lumMod val="75000"/>
                              <a:lumOff val="25000"/>
                            </a:schemeClr>
                          </a:solidFill>
                          <a:latin typeface="PF Din Text Comp Pro" pitchFamily="2" charset="0"/>
                          <a:ea typeface="+mn-ea"/>
                          <a:cs typeface="Arial" charset="0"/>
                        </a:rPr>
                        <a:t>асфальт, </a:t>
                      </a:r>
                      <a:r>
                        <a:rPr lang="ru-RU" sz="1100" kern="0" spc="15" dirty="0" err="1">
                          <a:solidFill>
                            <a:schemeClr val="tx1">
                              <a:lumMod val="75000"/>
                              <a:lumOff val="25000"/>
                            </a:schemeClr>
                          </a:solidFill>
                          <a:latin typeface="PF Din Text Comp Pro" pitchFamily="2" charset="0"/>
                          <a:ea typeface="+mn-ea"/>
                          <a:cs typeface="Arial" charset="0"/>
                        </a:rPr>
                        <a:t>удовл</a:t>
                      </a:r>
                      <a:r>
                        <a:rPr lang="ru-RU" sz="1100" kern="0" spc="15" dirty="0">
                          <a:solidFill>
                            <a:schemeClr val="tx1">
                              <a:lumMod val="75000"/>
                              <a:lumOff val="25000"/>
                            </a:schemeClr>
                          </a:solidFill>
                          <a:latin typeface="PF Din Text Comp Pro" pitchFamily="2" charset="0"/>
                          <a:ea typeface="+mn-ea"/>
                          <a:cs typeface="Arial" charset="0"/>
                        </a:rPr>
                        <a:t>. состояние</a:t>
                      </a:r>
                    </a:p>
                  </a:txBody>
                  <a:tcPr marL="9525" marR="9525" marT="9525" marB="0" anchor="b">
                    <a:solidFill>
                      <a:srgbClr val="CACACA"/>
                    </a:solid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6,3</a:t>
                      </a:r>
                    </a:p>
                  </a:txBody>
                  <a:tcPr marL="9525" marR="9525" marT="9525" marB="0" anchor="ctr">
                    <a:no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19,8</a:t>
                      </a:r>
                    </a:p>
                  </a:txBody>
                  <a:tcPr marL="9525" marR="9525" marT="9525" marB="0" anchor="ctr">
                    <a:no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24,1</a:t>
                      </a:r>
                    </a:p>
                  </a:txBody>
                  <a:tcPr marL="9525" marR="9525" marT="9525" marB="0" anchor="ctr">
                    <a:no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51,0</a:t>
                      </a:r>
                    </a:p>
                  </a:txBody>
                  <a:tcPr marL="9525" marR="9525" marT="9525" marB="0" anchor="ctr">
                    <a:noFill/>
                  </a:tcPr>
                </a:tc>
                <a:extLst>
                  <a:ext uri="{0D108BD9-81ED-4DB2-BD59-A6C34878D82A}">
                    <a16:rowId xmlns="" xmlns:a16="http://schemas.microsoft.com/office/drawing/2014/main" val="10002"/>
                  </a:ext>
                </a:extLst>
              </a:tr>
              <a:tr h="308977">
                <a:tc>
                  <a:txBody>
                    <a:bodyPr/>
                    <a:lstStyle/>
                    <a:p>
                      <a:pPr algn="l" fontAlgn="b"/>
                      <a:r>
                        <a:rPr lang="ru-RU" sz="1100" kern="0" spc="15" dirty="0">
                          <a:solidFill>
                            <a:schemeClr val="tx1">
                              <a:lumMod val="75000"/>
                              <a:lumOff val="25000"/>
                            </a:schemeClr>
                          </a:solidFill>
                          <a:latin typeface="PF Din Text Comp Pro" pitchFamily="2" charset="0"/>
                          <a:ea typeface="+mn-ea"/>
                          <a:cs typeface="Arial" charset="0"/>
                        </a:rPr>
                        <a:t>асфальт </a:t>
                      </a:r>
                      <a:r>
                        <a:rPr lang="ru-RU" sz="1100" kern="0" spc="15" dirty="0" err="1">
                          <a:solidFill>
                            <a:schemeClr val="tx1">
                              <a:lumMod val="75000"/>
                              <a:lumOff val="25000"/>
                            </a:schemeClr>
                          </a:solidFill>
                          <a:latin typeface="PF Din Text Comp Pro" pitchFamily="2" charset="0"/>
                          <a:ea typeface="+mn-ea"/>
                          <a:cs typeface="Arial" charset="0"/>
                        </a:rPr>
                        <a:t>неудовл</a:t>
                      </a:r>
                      <a:r>
                        <a:rPr lang="ru-RU" sz="1100" kern="0" spc="15" dirty="0">
                          <a:solidFill>
                            <a:schemeClr val="tx1">
                              <a:lumMod val="75000"/>
                              <a:lumOff val="25000"/>
                            </a:schemeClr>
                          </a:solidFill>
                          <a:latin typeface="PF Din Text Comp Pro" pitchFamily="2" charset="0"/>
                          <a:ea typeface="+mn-ea"/>
                          <a:cs typeface="Arial" charset="0"/>
                        </a:rPr>
                        <a:t>. или аварийное состояние</a:t>
                      </a:r>
                    </a:p>
                  </a:txBody>
                  <a:tcPr marL="9525" marR="9525" marT="9525" marB="0" anchor="b">
                    <a:solidFill>
                      <a:srgbClr val="CACACA"/>
                    </a:solid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0</a:t>
                      </a:r>
                    </a:p>
                  </a:txBody>
                  <a:tcPr marL="9525" marR="9525" marT="9525" marB="0" anchor="ctr">
                    <a:solidFill>
                      <a:srgbClr val="CACACA"/>
                    </a:solid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1,6</a:t>
                      </a:r>
                    </a:p>
                  </a:txBody>
                  <a:tcPr marL="9525" marR="9525" marT="9525" marB="0" anchor="ctr">
                    <a:solidFill>
                      <a:srgbClr val="CACACA"/>
                    </a:solid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28,1</a:t>
                      </a:r>
                    </a:p>
                  </a:txBody>
                  <a:tcPr marL="9525" marR="9525" marT="9525" marB="0" anchor="ctr">
                    <a:solidFill>
                      <a:srgbClr val="CACACA"/>
                    </a:solidFill>
                  </a:tcPr>
                </a:tc>
                <a:tc>
                  <a:txBody>
                    <a:bodyPr/>
                    <a:lstStyle/>
                    <a:p>
                      <a:pPr algn="ctr" fontAlgn="ctr"/>
                      <a:r>
                        <a:rPr lang="ru-RU" sz="1100" kern="0" spc="15">
                          <a:solidFill>
                            <a:schemeClr val="tx1">
                              <a:lumMod val="75000"/>
                              <a:lumOff val="25000"/>
                            </a:schemeClr>
                          </a:solidFill>
                          <a:latin typeface="PF Din Text Comp Pro" pitchFamily="2" charset="0"/>
                          <a:ea typeface="+mn-ea"/>
                          <a:cs typeface="Arial" charset="0"/>
                        </a:rPr>
                        <a:t>27,9</a:t>
                      </a:r>
                    </a:p>
                  </a:txBody>
                  <a:tcPr marL="9525" marR="9525" marT="9525" marB="0" anchor="ctr">
                    <a:solidFill>
                      <a:srgbClr val="CACACA"/>
                    </a:solidFill>
                  </a:tcPr>
                </a:tc>
                <a:extLst>
                  <a:ext uri="{0D108BD9-81ED-4DB2-BD59-A6C34878D82A}">
                    <a16:rowId xmlns="" xmlns:a16="http://schemas.microsoft.com/office/drawing/2014/main" val="10003"/>
                  </a:ext>
                </a:extLst>
              </a:tr>
              <a:tr h="161925">
                <a:tc>
                  <a:txBody>
                    <a:bodyPr/>
                    <a:lstStyle/>
                    <a:p>
                      <a:pPr algn="l" fontAlgn="b"/>
                      <a:r>
                        <a:rPr lang="ru-RU" sz="1100" kern="0" spc="15" dirty="0">
                          <a:solidFill>
                            <a:schemeClr val="tx1">
                              <a:lumMod val="75000"/>
                              <a:lumOff val="25000"/>
                            </a:schemeClr>
                          </a:solidFill>
                          <a:latin typeface="PF Din Text Comp Pro" pitchFamily="2" charset="0"/>
                          <a:ea typeface="+mn-ea"/>
                          <a:cs typeface="Arial" charset="0"/>
                        </a:rPr>
                        <a:t>гравий</a:t>
                      </a:r>
                    </a:p>
                  </a:txBody>
                  <a:tcPr marL="9525" marR="9525" marT="9525" marB="0" anchor="b">
                    <a:solidFill>
                      <a:srgbClr val="CACACA"/>
                    </a:solid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0</a:t>
                      </a:r>
                    </a:p>
                  </a:txBody>
                  <a:tcPr marL="9525" marR="9525" marT="9525" marB="0" anchor="ctr">
                    <a:no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0</a:t>
                      </a:r>
                    </a:p>
                  </a:txBody>
                  <a:tcPr marL="9525" marR="9525" marT="9525" marB="0" anchor="ctr">
                    <a:no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6,7</a:t>
                      </a:r>
                    </a:p>
                  </a:txBody>
                  <a:tcPr marL="9525" marR="9525" marT="9525" marB="0" anchor="ctr">
                    <a:no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13,3</a:t>
                      </a:r>
                    </a:p>
                  </a:txBody>
                  <a:tcPr marL="9525" marR="9525" marT="9525" marB="0" anchor="ctr">
                    <a:noFill/>
                  </a:tcPr>
                </a:tc>
                <a:extLst>
                  <a:ext uri="{0D108BD9-81ED-4DB2-BD59-A6C34878D82A}">
                    <a16:rowId xmlns="" xmlns:a16="http://schemas.microsoft.com/office/drawing/2014/main" val="10004"/>
                  </a:ext>
                </a:extLst>
              </a:tr>
              <a:tr h="171450">
                <a:tc>
                  <a:txBody>
                    <a:bodyPr/>
                    <a:lstStyle/>
                    <a:p>
                      <a:pPr algn="l" fontAlgn="b"/>
                      <a:r>
                        <a:rPr lang="ru-RU" sz="1100" kern="0" spc="15" dirty="0">
                          <a:solidFill>
                            <a:schemeClr val="tx1">
                              <a:lumMod val="75000"/>
                              <a:lumOff val="25000"/>
                            </a:schemeClr>
                          </a:solidFill>
                          <a:latin typeface="PF Din Text Comp Pro" pitchFamily="2" charset="0"/>
                          <a:ea typeface="+mn-ea"/>
                          <a:cs typeface="Arial" charset="0"/>
                        </a:rPr>
                        <a:t>грунт</a:t>
                      </a:r>
                    </a:p>
                  </a:txBody>
                  <a:tcPr marL="9525" marR="9525" marT="9525" marB="0" anchor="b">
                    <a:solidFill>
                      <a:srgbClr val="CACACA"/>
                    </a:solid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0</a:t>
                      </a:r>
                    </a:p>
                  </a:txBody>
                  <a:tcPr marL="9525" marR="9525" marT="9525" marB="0" anchor="ctr">
                    <a:solidFill>
                      <a:srgbClr val="CACACA"/>
                    </a:solid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0</a:t>
                      </a:r>
                    </a:p>
                  </a:txBody>
                  <a:tcPr marL="9525" marR="9525" marT="9525" marB="0" anchor="ctr">
                    <a:solidFill>
                      <a:srgbClr val="CACACA"/>
                    </a:solid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12,8</a:t>
                      </a:r>
                    </a:p>
                  </a:txBody>
                  <a:tcPr marL="9525" marR="9525" marT="9525" marB="0" anchor="ctr">
                    <a:solidFill>
                      <a:srgbClr val="CACACA"/>
                    </a:solid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0</a:t>
                      </a:r>
                    </a:p>
                  </a:txBody>
                  <a:tcPr marL="9525" marR="9525" marT="9525" marB="0" anchor="ctr">
                    <a:solidFill>
                      <a:srgbClr val="CACACA"/>
                    </a:solidFill>
                  </a:tcPr>
                </a:tc>
                <a:extLst>
                  <a:ext uri="{0D108BD9-81ED-4DB2-BD59-A6C34878D82A}">
                    <a16:rowId xmlns="" xmlns:a16="http://schemas.microsoft.com/office/drawing/2014/main" val="10005"/>
                  </a:ext>
                </a:extLst>
              </a:tr>
              <a:tr h="171450">
                <a:tc>
                  <a:txBody>
                    <a:bodyPr/>
                    <a:lstStyle/>
                    <a:p>
                      <a:pPr algn="l" fontAlgn="b"/>
                      <a:r>
                        <a:rPr lang="ru-RU" sz="1100" kern="0" spc="15" dirty="0">
                          <a:solidFill>
                            <a:schemeClr val="tx1">
                              <a:lumMod val="75000"/>
                              <a:lumOff val="25000"/>
                            </a:schemeClr>
                          </a:solidFill>
                          <a:latin typeface="PF Din Text Comp Pro" pitchFamily="2" charset="0"/>
                          <a:ea typeface="+mn-ea"/>
                          <a:cs typeface="Arial" charset="0"/>
                        </a:rPr>
                        <a:t>Всего</a:t>
                      </a:r>
                    </a:p>
                  </a:txBody>
                  <a:tcPr marL="9525" marR="9525" marT="9525" marB="0" anchor="b">
                    <a:solidFill>
                      <a:srgbClr val="CACACA"/>
                    </a:solid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100</a:t>
                      </a:r>
                    </a:p>
                  </a:txBody>
                  <a:tcPr marL="9525" marR="9525" marT="9525" marB="0" anchor="ctr">
                    <a:no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100</a:t>
                      </a:r>
                    </a:p>
                  </a:txBody>
                  <a:tcPr marL="9525" marR="9525" marT="9525" marB="0" anchor="ctr">
                    <a:no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100</a:t>
                      </a:r>
                    </a:p>
                  </a:txBody>
                  <a:tcPr marL="9525" marR="9525" marT="9525" marB="0" anchor="ctr">
                    <a:noFill/>
                  </a:tcPr>
                </a:tc>
                <a:tc>
                  <a:txBody>
                    <a:bodyPr/>
                    <a:lstStyle/>
                    <a:p>
                      <a:pPr algn="ctr" fontAlgn="ctr"/>
                      <a:r>
                        <a:rPr lang="ru-RU" sz="1100" kern="0" spc="15" dirty="0">
                          <a:solidFill>
                            <a:schemeClr val="tx1">
                              <a:lumMod val="75000"/>
                              <a:lumOff val="25000"/>
                            </a:schemeClr>
                          </a:solidFill>
                          <a:latin typeface="PF Din Text Comp Pro" pitchFamily="2" charset="0"/>
                          <a:ea typeface="+mn-ea"/>
                          <a:cs typeface="Arial" charset="0"/>
                        </a:rPr>
                        <a:t>100</a:t>
                      </a:r>
                    </a:p>
                  </a:txBody>
                  <a:tcPr marL="9525" marR="9525" marT="9525" marB="0" anchor="ctr">
                    <a:noFill/>
                  </a:tcPr>
                </a:tc>
                <a:extLst>
                  <a:ext uri="{0D108BD9-81ED-4DB2-BD59-A6C34878D82A}">
                    <a16:rowId xmlns="" xmlns:a16="http://schemas.microsoft.com/office/drawing/2014/main" val="10006"/>
                  </a:ext>
                </a:extLst>
              </a:tr>
            </a:tbl>
          </a:graphicData>
        </a:graphic>
      </p:graphicFrame>
      <p:pic>
        <p:nvPicPr>
          <p:cNvPr id="31" name="Рисунок 30" descr="Волхов_качество УДС.png"/>
          <p:cNvPicPr>
            <a:picLocks noChangeAspect="1"/>
          </p:cNvPicPr>
          <p:nvPr/>
        </p:nvPicPr>
        <p:blipFill>
          <a:blip r:embed="rId3" cstate="print"/>
          <a:stretch>
            <a:fillRect/>
          </a:stretch>
        </p:blipFill>
        <p:spPr>
          <a:xfrm>
            <a:off x="3907523" y="608400"/>
            <a:ext cx="6476953" cy="6480000"/>
          </a:xfrm>
          <a:prstGeom prst="rect">
            <a:avLst/>
          </a:prstGeom>
        </p:spPr>
      </p:pic>
    </p:spTree>
    <p:extLst>
      <p:ext uri="{BB962C8B-B14F-4D97-AF65-F5344CB8AC3E}">
        <p14:creationId xmlns:p14="http://schemas.microsoft.com/office/powerpoint/2010/main" xmlns="" val="111567918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9" name="Picture 7" descr="D:\Главное подразделение\ГРуппа1 многое\Для работы\Урбаника\ЛО Волхов\данные\фото Волхов\DSC_5319.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t="3009"/>
          <a:stretch/>
        </p:blipFill>
        <p:spPr bwMode="auto">
          <a:xfrm>
            <a:off x="7218908" y="3924647"/>
            <a:ext cx="3168351" cy="2368251"/>
          </a:xfrm>
          <a:prstGeom prst="rect">
            <a:avLst/>
          </a:prstGeom>
          <a:noFill/>
          <a:extLst>
            <a:ext uri="{909E8E84-426E-40DD-AFC4-6F175D3DCCD1}">
              <a14:hiddenFill xmlns:a14="http://schemas.microsoft.com/office/drawing/2010/main" xmlns="">
                <a:solidFill>
                  <a:srgbClr val="FFFFFF"/>
                </a:solidFill>
              </a14:hiddenFill>
            </a:ext>
          </a:extLst>
        </p:spPr>
      </p:pic>
      <p:pic>
        <p:nvPicPr>
          <p:cNvPr id="3077" name="Picture 5" descr="D:\Главное подразделение\ГРуппа1 многое\Для работы\Урбаника\ЛО Волхов\данные\фото Волхов\01_.jpg"/>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l="16305" t="15535" r="10276" b="1406"/>
          <a:stretch/>
        </p:blipFill>
        <p:spPr bwMode="auto">
          <a:xfrm>
            <a:off x="441100" y="3924647"/>
            <a:ext cx="3177409" cy="2406613"/>
          </a:xfrm>
          <a:prstGeom prst="rect">
            <a:avLst/>
          </a:prstGeom>
          <a:noFill/>
          <a:extLst>
            <a:ext uri="{909E8E84-426E-40DD-AFC4-6F175D3DCCD1}">
              <a14:hiddenFill xmlns:a14="http://schemas.microsoft.com/office/drawing/2010/main" xmlns="">
                <a:solidFill>
                  <a:srgbClr val="FFFFFF"/>
                </a:solidFill>
              </a14:hiddenFill>
            </a:ext>
          </a:extLst>
        </p:spPr>
      </p:pic>
      <p:pic>
        <p:nvPicPr>
          <p:cNvPr id="3078" name="Picture 6" descr="D:\Главное подразделение\ГРуппа1 многое\Для работы\Урбаника\ЛО Волхов\данные\фото Волхов\DSC_5371_2.jpg"/>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l="1236" t="-338" r="1273" b="338"/>
          <a:stretch/>
        </p:blipFill>
        <p:spPr bwMode="auto">
          <a:xfrm>
            <a:off x="3834533" y="3923930"/>
            <a:ext cx="3168352" cy="2368969"/>
          </a:xfrm>
          <a:prstGeom prst="rect">
            <a:avLst/>
          </a:prstGeom>
          <a:noFill/>
          <a:extLst>
            <a:ext uri="{909E8E84-426E-40DD-AFC4-6F175D3DCCD1}">
              <a14:hiddenFill xmlns:a14="http://schemas.microsoft.com/office/drawing/2010/main" xmlns="">
                <a:solidFill>
                  <a:srgbClr val="FFFFFF"/>
                </a:solidFill>
              </a14:hiddenFill>
            </a:ext>
          </a:extLst>
        </p:spPr>
      </p:pic>
      <p:pic>
        <p:nvPicPr>
          <p:cNvPr id="3076" name="Picture 4" descr="D:\Главное подразделение\ГРуппа1 многое\Для работы\Урбаника\ЛО Волхов\данные\фото Волхов\DSC_5323_2.jpg"/>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b="1957"/>
          <a:stretch/>
        </p:blipFill>
        <p:spPr bwMode="auto">
          <a:xfrm>
            <a:off x="3834533" y="611188"/>
            <a:ext cx="3168351" cy="2437694"/>
          </a:xfrm>
          <a:prstGeom prst="rect">
            <a:avLst/>
          </a:prstGeom>
          <a:noFill/>
          <a:extLst>
            <a:ext uri="{909E8E84-426E-40DD-AFC4-6F175D3DCCD1}">
              <a14:hiddenFill xmlns:a14="http://schemas.microsoft.com/office/drawing/2010/main" xmlns="">
                <a:solidFill>
                  <a:srgbClr val="FFFFFF"/>
                </a:solidFill>
              </a14:hiddenFill>
            </a:ext>
          </a:extLst>
        </p:spPr>
      </p:pic>
      <p:pic>
        <p:nvPicPr>
          <p:cNvPr id="20" name="Picture 2"/>
          <p:cNvPicPr>
            <a:picLocks noChangeAspect="1" noChangeArrowheads="1"/>
          </p:cNvPicPr>
          <p:nvPr/>
        </p:nvPicPr>
        <p:blipFill rotWithShape="1">
          <a:blip r:embed="rId7" cstate="print">
            <a:extLst>
              <a:ext uri="{28A0092B-C50C-407E-A947-70E740481C1C}">
                <a14:useLocalDpi xmlns:a14="http://schemas.microsoft.com/office/drawing/2010/main" xmlns="" val="0"/>
              </a:ext>
            </a:extLst>
          </a:blip>
          <a:srcRect l="10133" t="4560" r="16171" b="10749"/>
          <a:stretch/>
        </p:blipFill>
        <p:spPr bwMode="auto">
          <a:xfrm>
            <a:off x="7218909" y="611188"/>
            <a:ext cx="3168351" cy="243769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3075" name="Picture 3" descr="D:\Главное подразделение\ГРуппа1 многое\Для работы\Урбаника\ЛО Волхов\данные\фото Волхов\DSC_5360.JPG"/>
          <p:cNvPicPr>
            <a:picLocks noChangeAspect="1" noChangeArrowheads="1"/>
          </p:cNvPicPr>
          <p:nvPr/>
        </p:nvPicPr>
        <p:blipFill rotWithShape="1">
          <a:blip r:embed="rId8" cstate="print">
            <a:extLst>
              <a:ext uri="{28A0092B-C50C-407E-A947-70E740481C1C}">
                <a14:useLocalDpi xmlns:a14="http://schemas.microsoft.com/office/drawing/2010/main" xmlns="" val="0"/>
              </a:ext>
            </a:extLst>
          </a:blip>
          <a:srcRect l="1346" t="5538" r="39433" b="26405"/>
          <a:stretch/>
        </p:blipFill>
        <p:spPr bwMode="auto">
          <a:xfrm>
            <a:off x="450157" y="611188"/>
            <a:ext cx="3168352" cy="2437694"/>
          </a:xfrm>
          <a:prstGeom prst="rect">
            <a:avLst/>
          </a:prstGeom>
          <a:noFill/>
          <a:extLst>
            <a:ext uri="{909E8E84-426E-40DD-AFC4-6F175D3DCCD1}">
              <a14:hiddenFill xmlns:a14="http://schemas.microsoft.com/office/drawing/2010/main" xmlns="">
                <a:solidFill>
                  <a:srgbClr val="FFFFFF"/>
                </a:solidFill>
              </a14:hiddenFill>
            </a:ext>
          </a:extLst>
        </p:spPr>
      </p:pic>
      <p:sp>
        <p:nvSpPr>
          <p:cNvPr id="21" name="Прямоугольник 20"/>
          <p:cNvSpPr/>
          <p:nvPr/>
        </p:nvSpPr>
        <p:spPr>
          <a:xfrm>
            <a:off x="-1" y="-1"/>
            <a:ext cx="882205" cy="395289"/>
          </a:xfrm>
          <a:prstGeom prst="rect">
            <a:avLst/>
          </a:prstGeom>
          <a:solidFill>
            <a:srgbClr val="770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УЛИЧНО-ДОРОЖНАЯ СЕТЬ – ОЦЕНКА КАЧЕСТВА</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4.2.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43</a:t>
            </a:fld>
            <a:endParaRPr lang="ru-RU" dirty="0"/>
          </a:p>
        </p:txBody>
      </p:sp>
      <p:sp>
        <p:nvSpPr>
          <p:cNvPr id="13" name="Прямоугольник 12"/>
          <p:cNvSpPr/>
          <p:nvPr/>
        </p:nvSpPr>
        <p:spPr>
          <a:xfrm>
            <a:off x="373956" y="6372000"/>
            <a:ext cx="3321265" cy="581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Подъезд к очистным сооружениям в районе </a:t>
            </a:r>
            <a:r>
              <a:rPr lang="ru-RU" sz="1100" kern="0" spc="15" dirty="0" err="1">
                <a:solidFill>
                  <a:schemeClr val="tx1">
                    <a:lumMod val="75000"/>
                    <a:lumOff val="25000"/>
                  </a:schemeClr>
                </a:solidFill>
                <a:latin typeface="PF Din Text Comp Pro" pitchFamily="2" charset="0"/>
                <a:cs typeface="Arial" charset="0"/>
              </a:rPr>
              <a:t>Званка</a:t>
            </a:r>
            <a:r>
              <a:rPr lang="ru-RU" sz="1100" kern="0" spc="15" dirty="0">
                <a:solidFill>
                  <a:schemeClr val="tx1">
                    <a:lumMod val="75000"/>
                    <a:lumOff val="25000"/>
                  </a:schemeClr>
                </a:solidFill>
                <a:latin typeface="PF Din Text Comp Pro" pitchFamily="2" charset="0"/>
                <a:cs typeface="Arial" charset="0"/>
              </a:rPr>
              <a:t> – бетонная дорога, требующая ремонта, обеспечивающая подъезд к важному городскому объекту. </a:t>
            </a:r>
          </a:p>
        </p:txBody>
      </p:sp>
      <p:sp>
        <p:nvSpPr>
          <p:cNvPr id="14" name="Прямоугольник 13"/>
          <p:cNvSpPr/>
          <p:nvPr/>
        </p:nvSpPr>
        <p:spPr>
          <a:xfrm>
            <a:off x="3760561" y="6371999"/>
            <a:ext cx="3316560" cy="581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Грунтовый проезд крайне низкого качества, обеспечивающий кратчайший выезд из квартала многоэтажной застройки на Пролетарской ул. на проспекту Державина (</a:t>
            </a:r>
            <a:r>
              <a:rPr lang="ru-RU" sz="1100" kern="0" spc="15" dirty="0" err="1">
                <a:solidFill>
                  <a:schemeClr val="tx1">
                    <a:lumMod val="75000"/>
                    <a:lumOff val="25000"/>
                  </a:schemeClr>
                </a:solidFill>
                <a:latin typeface="PF Din Text Comp Pro" pitchFamily="2" charset="0"/>
              </a:rPr>
              <a:t>Званковский</a:t>
            </a:r>
            <a:r>
              <a:rPr lang="ru-RU" sz="1100" kern="0" spc="15" dirty="0">
                <a:solidFill>
                  <a:schemeClr val="tx1">
                    <a:lumMod val="75000"/>
                    <a:lumOff val="25000"/>
                  </a:schemeClr>
                </a:solidFill>
                <a:latin typeface="PF Din Text Comp Pro" pitchFamily="2" charset="0"/>
              </a:rPr>
              <a:t> пер.).</a:t>
            </a:r>
          </a:p>
        </p:txBody>
      </p:sp>
      <p:sp>
        <p:nvSpPr>
          <p:cNvPr id="15" name="Прямоугольник 14"/>
          <p:cNvSpPr/>
          <p:nvPr/>
        </p:nvSpPr>
        <p:spPr>
          <a:xfrm>
            <a:off x="7142461" y="6372000"/>
            <a:ext cx="3294577" cy="4374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Микрорайон Лисички, 4-я Первомайская улица – пример низкого качества покрытия улицы в усадебной застройке.</a:t>
            </a:r>
          </a:p>
        </p:txBody>
      </p:sp>
      <p:sp>
        <p:nvSpPr>
          <p:cNvPr id="16" name="Прямоугольник 15"/>
          <p:cNvSpPr/>
          <p:nvPr/>
        </p:nvSpPr>
        <p:spPr>
          <a:xfrm>
            <a:off x="7142460" y="3085200"/>
            <a:ext cx="3294577" cy="58087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Северная улица около детского сада №1 – пример улицы в усадебной застройке, где недавно была проведена реконструкция.</a:t>
            </a:r>
          </a:p>
        </p:txBody>
      </p:sp>
      <p:sp>
        <p:nvSpPr>
          <p:cNvPr id="17" name="Прямоугольник 16"/>
          <p:cNvSpPr/>
          <p:nvPr/>
        </p:nvSpPr>
        <p:spPr>
          <a:xfrm>
            <a:off x="374650" y="3085163"/>
            <a:ext cx="3321500" cy="65292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Улица Профсоюзов в районе вокзала Волховстрой-1 – одна из основных улиц Волхова, не требующая сегодня какого-либо ремонта. </a:t>
            </a:r>
          </a:p>
          <a:p>
            <a:pPr algn="just" defTabSz="1422637" fontAlgn="auto">
              <a:spcBef>
                <a:spcPts val="0"/>
              </a:spcBef>
              <a:spcAft>
                <a:spcPts val="0"/>
              </a:spcAft>
            </a:pPr>
            <a:endParaRPr lang="ru-RU" sz="1100" kern="0" spc="15" dirty="0">
              <a:solidFill>
                <a:schemeClr val="tx1">
                  <a:lumMod val="75000"/>
                  <a:lumOff val="25000"/>
                </a:schemeClr>
              </a:solidFill>
              <a:latin typeface="PF Din Text Comp Pro" pitchFamily="2" charset="0"/>
              <a:cs typeface="Arial" charset="0"/>
            </a:endParaRPr>
          </a:p>
        </p:txBody>
      </p:sp>
      <p:sp>
        <p:nvSpPr>
          <p:cNvPr id="18" name="Прямоугольник 17"/>
          <p:cNvSpPr/>
          <p:nvPr/>
        </p:nvSpPr>
        <p:spPr>
          <a:xfrm>
            <a:off x="3761489" y="3085163"/>
            <a:ext cx="3315632" cy="64125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Улица Фрунзе в районе домов №3-5 – пример улицы, обслуживающей многоэтажную застройку, ремонт которой был проведён в последние годы. </a:t>
            </a:r>
          </a:p>
        </p:txBody>
      </p:sp>
    </p:spTree>
    <p:extLst>
      <p:ext uri="{BB962C8B-B14F-4D97-AF65-F5344CB8AC3E}">
        <p14:creationId xmlns:p14="http://schemas.microsoft.com/office/powerpoint/2010/main" xmlns="" val="8111734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770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3520901" cy="6755696"/>
          </a:xfrm>
          <a:prstGeom prst="rect">
            <a:avLst/>
          </a:prstGeom>
          <a:noFill/>
        </p:spPr>
        <p:txBody>
          <a:bodyPr wrap="square" rtlCol="0">
            <a:spAutoFit/>
          </a:bodyPr>
          <a:lstStyle/>
          <a:p>
            <a:pPr algn="just" defTabSz="1422637" fontAlgn="auto">
              <a:spcBef>
                <a:spcPts val="0"/>
              </a:spcBef>
              <a:spcAft>
                <a:spcPts val="0"/>
              </a:spcAft>
            </a:pPr>
            <a:r>
              <a:rPr lang="ru-RU" sz="1100" kern="0" spc="71" dirty="0">
                <a:solidFill>
                  <a:schemeClr val="tx1">
                    <a:lumMod val="85000"/>
                    <a:lumOff val="15000"/>
                  </a:schemeClr>
                </a:solidFill>
                <a:latin typeface="PF Din Text Comp Pro" pitchFamily="2" charset="0"/>
              </a:rPr>
              <a:t>Маршрутная сеть</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Городские автобусные маршруты проходят по большинству основных улиц Волхова. Имеющуюся сеть нельзя назвать разветвлённой, но она обеспечивает связи всех наиболее важных городских районов. Интенсивность движения автобусов и степень покрытия города сетью являются минимально достаточными.</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Фактически городская сеть состоит из одного автобусного маршрута №2, следующего с высокой интенсивностью от вокзала Волховстрой-1 в район Волхов-2. Ещё два маршрута (№3 и №5) это вариации главного маршрута, они соединяют те же точки, но имеют удлинённые трассы: </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№3 дополнительно заезжает в районы </a:t>
            </a:r>
            <a:r>
              <a:rPr lang="ru-RU" sz="1100" kern="0" spc="15" dirty="0" err="1">
                <a:solidFill>
                  <a:schemeClr val="tx1">
                    <a:lumMod val="75000"/>
                    <a:lumOff val="25000"/>
                  </a:schemeClr>
                </a:solidFill>
                <a:latin typeface="PF Din Text Comp Pro" pitchFamily="2" charset="0"/>
              </a:rPr>
              <a:t>Новооктябрьское</a:t>
            </a:r>
            <a:r>
              <a:rPr lang="ru-RU" sz="1100" kern="0" spc="15" dirty="0">
                <a:solidFill>
                  <a:schemeClr val="tx1">
                    <a:lumMod val="75000"/>
                    <a:lumOff val="25000"/>
                  </a:schemeClr>
                </a:solidFill>
                <a:latin typeface="PF Din Text Comp Pro" pitchFamily="2" charset="0"/>
              </a:rPr>
              <a:t>, Валим и продлён до </a:t>
            </a:r>
            <a:r>
              <a:rPr lang="ru-RU" sz="1100" kern="0" spc="15" dirty="0" err="1">
                <a:solidFill>
                  <a:schemeClr val="tx1">
                    <a:lumMod val="75000"/>
                    <a:lumOff val="25000"/>
                  </a:schemeClr>
                </a:solidFill>
                <a:latin typeface="PF Din Text Comp Pro" pitchFamily="2" charset="0"/>
              </a:rPr>
              <a:t>Торфопосёлка</a:t>
            </a:r>
            <a:r>
              <a:rPr lang="ru-RU" sz="1100" kern="0" spc="15" dirty="0">
                <a:solidFill>
                  <a:schemeClr val="tx1">
                    <a:lumMod val="75000"/>
                    <a:lumOff val="25000"/>
                  </a:schemeClr>
                </a:solidFill>
                <a:latin typeface="PF Din Text Comp Pro" pitchFamily="2" charset="0"/>
              </a:rPr>
              <a:t>; </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№5 заезжает в район Мурманские Ворота;</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часть рейсов №2 заезжают в ТК </a:t>
            </a:r>
            <a:r>
              <a:rPr lang="en-US" sz="1100" kern="0" spc="15" dirty="0" err="1">
                <a:solidFill>
                  <a:schemeClr val="tx1">
                    <a:lumMod val="75000"/>
                    <a:lumOff val="25000"/>
                  </a:schemeClr>
                </a:solidFill>
                <a:latin typeface="PF Din Text Comp Pro" pitchFamily="2" charset="0"/>
              </a:rPr>
              <a:t>Cubus</a:t>
            </a:r>
            <a:r>
              <a:rPr lang="ru-RU" sz="1100" kern="0" spc="15" dirty="0">
                <a:solidFill>
                  <a:schemeClr val="tx1">
                    <a:lumMod val="75000"/>
                    <a:lumOff val="25000"/>
                  </a:schemeClr>
                </a:solidFill>
                <a:latin typeface="PF Din Text Comp Pro" pitchFamily="2" charset="0"/>
              </a:rPr>
              <a:t>.</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По каждому из них совершается не менее 10 рейсов в каждую сторону.  </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Оставшиеся маршруты (№4, 6, 8) – сезонные или совершают всего несколько рейсов в день.</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Городская автобусная сеть дополняется пригородными маршрутами. Все они отправляются от вокзала Волховстрой-1. Для удалённых районов </a:t>
            </a:r>
            <a:r>
              <a:rPr lang="ru-RU" sz="1100" kern="0" spc="15" dirty="0" err="1">
                <a:solidFill>
                  <a:schemeClr val="tx1">
                    <a:lumMod val="75000"/>
                    <a:lumOff val="25000"/>
                  </a:schemeClr>
                </a:solidFill>
                <a:latin typeface="PF Din Text Comp Pro" pitchFamily="2" charset="0"/>
              </a:rPr>
              <a:t>Званка</a:t>
            </a:r>
            <a:r>
              <a:rPr lang="ru-RU" sz="1100" kern="0" spc="15" dirty="0">
                <a:solidFill>
                  <a:schemeClr val="tx1">
                    <a:lumMod val="75000"/>
                    <a:lumOff val="25000"/>
                  </a:schemeClr>
                </a:solidFill>
                <a:latin typeface="PF Din Text Comp Pro" pitchFamily="2" charset="0"/>
              </a:rPr>
              <a:t> и Лисички они выполняют функцию основного транспорта, в районах Пороги и Валим улучшают сообщение.</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Качество подвижного состава сравнительно хорошее – летом 2020  года в Волхове начали работу новые автобусы с низким уровнем пола.</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Важно обозначить ряд проблем:</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 Некоторая запутанность трасс маршрутов, включающих в себя длинные заезды, усугубляющаяся недостатком информации о них.</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2. Часть кварталов города и объектов притяжения населения расположены вне зон нормативной доступности от остановок:</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вокзал станции Волховстрой-2, «Отделенческая больница на станции Волховстрой ОАО «РЖД»; СОК «Меридиан» и др.</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многоэтажные жилые дома вдоль улиц Пролетарская, </a:t>
            </a:r>
            <a:r>
              <a:rPr lang="ru-RU" sz="1100" kern="0" spc="15" dirty="0" err="1">
                <a:solidFill>
                  <a:schemeClr val="tx1">
                    <a:lumMod val="75000"/>
                    <a:lumOff val="25000"/>
                  </a:schemeClr>
                </a:solidFill>
                <a:latin typeface="PF Din Text Comp Pro" pitchFamily="2" charset="0"/>
              </a:rPr>
              <a:t>Борисогорское</a:t>
            </a:r>
            <a:r>
              <a:rPr lang="ru-RU" sz="1100" kern="0" spc="15" dirty="0">
                <a:solidFill>
                  <a:schemeClr val="tx1">
                    <a:lumMod val="75000"/>
                    <a:lumOff val="25000"/>
                  </a:schemeClr>
                </a:solidFill>
                <a:latin typeface="PF Din Text Comp Pro" pitchFamily="2" charset="0"/>
              </a:rPr>
              <a:t> Поле, в конце улиц Ломоносова, Калинина, Торфяной;</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кварталы ИЖС: в западной западная часть города, </a:t>
            </a:r>
            <a:r>
              <a:rPr lang="ru-RU" sz="1100" kern="0" spc="15" dirty="0" err="1">
                <a:solidFill>
                  <a:schemeClr val="tx1">
                    <a:lumMod val="75000"/>
                    <a:lumOff val="25000"/>
                  </a:schemeClr>
                </a:solidFill>
                <a:latin typeface="PF Din Text Comp Pro" pitchFamily="2" charset="0"/>
              </a:rPr>
              <a:t>Кикино</a:t>
            </a:r>
            <a:r>
              <a:rPr lang="ru-RU" sz="1100" kern="0" spc="15" dirty="0">
                <a:solidFill>
                  <a:schemeClr val="tx1">
                    <a:lumMod val="75000"/>
                    <a:lumOff val="25000"/>
                  </a:schemeClr>
                </a:solidFill>
                <a:latin typeface="PF Din Text Comp Pro" pitchFamily="2" charset="0"/>
              </a:rPr>
              <a:t>, Лисички, </a:t>
            </a:r>
            <a:r>
              <a:rPr lang="ru-RU" sz="1100" kern="0" spc="15" dirty="0" err="1">
                <a:solidFill>
                  <a:schemeClr val="tx1">
                    <a:lumMod val="75000"/>
                    <a:lumOff val="25000"/>
                  </a:schemeClr>
                </a:solidFill>
                <a:latin typeface="PF Din Text Comp Pro" pitchFamily="2" charset="0"/>
              </a:rPr>
              <a:t>Быльчино</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Стуглево</a:t>
            </a:r>
            <a:r>
              <a:rPr lang="ru-RU" sz="1100" kern="0" spc="15" dirty="0">
                <a:solidFill>
                  <a:schemeClr val="tx1">
                    <a:lumMod val="75000"/>
                    <a:lumOff val="25000"/>
                  </a:schemeClr>
                </a:solidFill>
                <a:latin typeface="PF Din Text Comp Pro" pitchFamily="2" charset="0"/>
              </a:rPr>
              <a:t>, в конце Советской ул. и др.</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часть промышленных предприятий.</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3. Низкий уровень благоустройства многих остановочных пунктов.</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ОБЩЕСТВЕННЫЙ ТРАНСПОРТ</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4.3.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44</a:t>
            </a:fld>
            <a:endParaRPr lang="ru-RU" dirty="0"/>
          </a:p>
        </p:txBody>
      </p:sp>
      <p:pic>
        <p:nvPicPr>
          <p:cNvPr id="34" name="Рисунок 33" descr="Волхов_ОТ.png"/>
          <p:cNvPicPr>
            <a:picLocks noChangeAspect="1"/>
          </p:cNvPicPr>
          <p:nvPr/>
        </p:nvPicPr>
        <p:blipFill>
          <a:blip r:embed="rId3" cstate="print"/>
          <a:stretch>
            <a:fillRect/>
          </a:stretch>
        </p:blipFill>
        <p:spPr>
          <a:xfrm>
            <a:off x="3907523" y="608400"/>
            <a:ext cx="6476953" cy="6480000"/>
          </a:xfrm>
          <a:prstGeom prst="rect">
            <a:avLst/>
          </a:prstGeom>
        </p:spPr>
      </p:pic>
    </p:spTree>
    <p:extLst>
      <p:ext uri="{BB962C8B-B14F-4D97-AF65-F5344CB8AC3E}">
        <p14:creationId xmlns:p14="http://schemas.microsoft.com/office/powerpoint/2010/main" xmlns="" val="13625881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1" name="Picture 7" descr="D:\Главное подразделение\ГРуппа1 многое\Для работы\Урбаника\ЛО Волхов\данные\фото Волхов\DSC_5390.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t="3787" b="2858"/>
          <a:stretch/>
        </p:blipFill>
        <p:spPr bwMode="auto">
          <a:xfrm>
            <a:off x="7241006" y="3924649"/>
            <a:ext cx="3145450" cy="2368252"/>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l="17105" t="10005" r="20570" b="21304"/>
          <a:stretch/>
        </p:blipFill>
        <p:spPr bwMode="auto">
          <a:xfrm>
            <a:off x="3876675" y="612278"/>
            <a:ext cx="3180956" cy="244827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31" name="Picture 6"/>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l="33943" t="25115" r="22937" b="26412"/>
          <a:stretch/>
        </p:blipFill>
        <p:spPr bwMode="auto">
          <a:xfrm>
            <a:off x="3899182" y="3908434"/>
            <a:ext cx="3168352" cy="238446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l="12936" t="11866" r="12936" b="9588"/>
          <a:stretch/>
        </p:blipFill>
        <p:spPr bwMode="auto">
          <a:xfrm>
            <a:off x="7218908" y="612279"/>
            <a:ext cx="3168352" cy="244127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1" name="Прямоугольник 20"/>
          <p:cNvSpPr/>
          <p:nvPr/>
        </p:nvSpPr>
        <p:spPr>
          <a:xfrm>
            <a:off x="-1" y="-1"/>
            <a:ext cx="882205" cy="395289"/>
          </a:xfrm>
          <a:prstGeom prst="rect">
            <a:avLst/>
          </a:prstGeom>
          <a:solidFill>
            <a:srgbClr val="770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ОБЩЕСТВЕННЫЙ ТРАНСПОРТ</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4.3.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45</a:t>
            </a:fld>
            <a:endParaRPr lang="ru-RU" dirty="0"/>
          </a:p>
        </p:txBody>
      </p:sp>
      <p:sp>
        <p:nvSpPr>
          <p:cNvPr id="14" name="Прямоугольник 13"/>
          <p:cNvSpPr/>
          <p:nvPr/>
        </p:nvSpPr>
        <p:spPr>
          <a:xfrm>
            <a:off x="3760561" y="6300911"/>
            <a:ext cx="3316560" cy="581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Остановка «Расстанная улица» – пример низкого качества остановочного пункта – частично разрушенное покрытие тротуаров, эстетически непривлекательный павильон, утративший стенки, что снизило его эффективность.</a:t>
            </a:r>
          </a:p>
        </p:txBody>
      </p:sp>
      <p:sp>
        <p:nvSpPr>
          <p:cNvPr id="15" name="Прямоугольник 14"/>
          <p:cNvSpPr/>
          <p:nvPr/>
        </p:nvSpPr>
        <p:spPr>
          <a:xfrm>
            <a:off x="7142461" y="6300912"/>
            <a:ext cx="3294577" cy="7209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Остановки «Ильинский мост» / «Ильинский парк» на проспекте Державина. Пример распространённого типа остановок в Волхове без пешеходного перехода, ничем не защищающие пассажира от ветра и осадков – имеется только знак и аншлаг.</a:t>
            </a:r>
          </a:p>
        </p:txBody>
      </p:sp>
      <p:sp>
        <p:nvSpPr>
          <p:cNvPr id="16" name="Прямоугольник 15"/>
          <p:cNvSpPr/>
          <p:nvPr/>
        </p:nvSpPr>
        <p:spPr>
          <a:xfrm>
            <a:off x="7142460" y="3085199"/>
            <a:ext cx="3294577" cy="7674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Остановка «Улица Мичурина», где были установлены новые павильоны из тонких металлических конструкций и поликарбоната – функциональные, но недолговечные и не обладающие эстетической привлекательностью.</a:t>
            </a:r>
          </a:p>
        </p:txBody>
      </p:sp>
      <p:sp>
        <p:nvSpPr>
          <p:cNvPr id="18" name="Прямоугольник 17"/>
          <p:cNvSpPr/>
          <p:nvPr/>
        </p:nvSpPr>
        <p:spPr>
          <a:xfrm>
            <a:off x="3761489" y="3085163"/>
            <a:ext cx="3315632" cy="64125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Остановка «Администрация» – пример установки относительно качественного и эстетически привлекательного павильона.</a:t>
            </a:r>
          </a:p>
        </p:txBody>
      </p:sp>
      <p:sp>
        <p:nvSpPr>
          <p:cNvPr id="20" name="TextBox 19"/>
          <p:cNvSpPr txBox="1"/>
          <p:nvPr/>
        </p:nvSpPr>
        <p:spPr>
          <a:xfrm>
            <a:off x="355774" y="553997"/>
            <a:ext cx="3520901" cy="5678478"/>
          </a:xfrm>
          <a:prstGeom prst="rect">
            <a:avLst/>
          </a:prstGeom>
          <a:noFill/>
        </p:spPr>
        <p:txBody>
          <a:bodyPr wrap="square" rtlCol="0">
            <a:spAutoFit/>
          </a:bodyPr>
          <a:lstStyle/>
          <a:p>
            <a:pPr algn="just"/>
            <a:r>
              <a:rPr lang="ru-RU" sz="1200" kern="0" spc="71" dirty="0">
                <a:solidFill>
                  <a:schemeClr val="tx1">
                    <a:lumMod val="85000"/>
                    <a:lumOff val="15000"/>
                  </a:schemeClr>
                </a:solidFill>
                <a:latin typeface="PF Din Text Comp Pro" pitchFamily="2" charset="0"/>
              </a:rPr>
              <a:t>Автобусные остановки</a:t>
            </a:r>
          </a:p>
          <a:p>
            <a:pPr algn="just"/>
            <a:r>
              <a:rPr lang="ru-RU" sz="1100" kern="0" spc="15" dirty="0">
                <a:solidFill>
                  <a:schemeClr val="tx1">
                    <a:lumMod val="75000"/>
                    <a:lumOff val="25000"/>
                  </a:schemeClr>
                </a:solidFill>
                <a:latin typeface="PF Din Text Comp Pro" pitchFamily="2" charset="0"/>
              </a:rPr>
              <a:t>Качественные автобусные остановки являются неотъемлемой частью комфортной городской среды. Натурное исследование показало, что качество остановочных пунктов в городе Волхове сегодня является существенной проблемой.</a:t>
            </a:r>
          </a:p>
          <a:p>
            <a:pPr algn="just"/>
            <a:r>
              <a:rPr lang="ru-RU" sz="1100" kern="0" spc="15" dirty="0">
                <a:solidFill>
                  <a:schemeClr val="tx1">
                    <a:lumMod val="75000"/>
                    <a:lumOff val="25000"/>
                  </a:schemeClr>
                </a:solidFill>
                <a:latin typeface="PF Din Text Comp Pro" pitchFamily="2" charset="0"/>
              </a:rPr>
              <a:t>Всего на территории рассмотрения имеется 41 группа остановок, включающих в себя 77 остановочных пунктов, меньше половины из которых (36) обеспечены павильонами, защищающими пассажиров от ветра и осадков.</a:t>
            </a:r>
          </a:p>
          <a:p>
            <a:pPr algn="just"/>
            <a:r>
              <a:rPr lang="ru-RU" sz="1100" kern="0" spc="15" dirty="0">
                <a:solidFill>
                  <a:schemeClr val="tx1">
                    <a:lumMod val="75000"/>
                    <a:lumOff val="25000"/>
                  </a:schemeClr>
                </a:solidFill>
                <a:latin typeface="PF Din Text Comp Pro" pitchFamily="2" charset="0"/>
              </a:rPr>
              <a:t>Состояние 15 остановочных пунктов можно признать неудовлетворительным – на них нет павильонов, могут отсутствовать аншлаги и дорожные знаки, разрушены или отсутствуют посадочные платформы.</a:t>
            </a:r>
          </a:p>
          <a:p>
            <a:pPr algn="just"/>
            <a:r>
              <a:rPr lang="ru-RU" sz="1100" kern="0" spc="15" dirty="0">
                <a:solidFill>
                  <a:schemeClr val="tx1">
                    <a:lumMod val="75000"/>
                    <a:lumOff val="25000"/>
                  </a:schemeClr>
                </a:solidFill>
                <a:latin typeface="PF Din Text Comp Pro" pitchFamily="2" charset="0"/>
              </a:rPr>
              <a:t>В Волхове выявлено 4 точки, где автобусная остановка на улице имеется только в одном направлении – остановки: «Сплавная контора» и «Дом инвалидов» в </a:t>
            </a:r>
            <a:r>
              <a:rPr lang="ru-RU" sz="1100" kern="0" spc="15" dirty="0" err="1">
                <a:solidFill>
                  <a:schemeClr val="tx1">
                    <a:lumMod val="75000"/>
                    <a:lumOff val="25000"/>
                  </a:schemeClr>
                </a:solidFill>
                <a:latin typeface="PF Din Text Comp Pro" pitchFamily="2" charset="0"/>
              </a:rPr>
              <a:t>Званке</a:t>
            </a:r>
            <a:r>
              <a:rPr lang="ru-RU" sz="1100" kern="0" spc="15" dirty="0">
                <a:solidFill>
                  <a:schemeClr val="tx1">
                    <a:lumMod val="75000"/>
                    <a:lumOff val="25000"/>
                  </a:schemeClr>
                </a:solidFill>
                <a:latin typeface="PF Din Text Comp Pro" pitchFamily="2" charset="0"/>
              </a:rPr>
              <a:t>, «Музей» и «Университет» в </a:t>
            </a:r>
            <a:r>
              <a:rPr lang="ru-RU" sz="1100" kern="0" spc="15" dirty="0" err="1">
                <a:solidFill>
                  <a:schemeClr val="tx1">
                    <a:lumMod val="75000"/>
                    <a:lumOff val="25000"/>
                  </a:schemeClr>
                </a:solidFill>
                <a:latin typeface="PF Din Text Comp Pro" pitchFamily="2" charset="0"/>
              </a:rPr>
              <a:t>Новооктябрьском</a:t>
            </a:r>
            <a:r>
              <a:rPr lang="ru-RU" sz="1100" kern="0" spc="15" dirty="0">
                <a:solidFill>
                  <a:schemeClr val="tx1">
                    <a:lumMod val="75000"/>
                    <a:lumOff val="25000"/>
                  </a:schemeClr>
                </a:solidFill>
                <a:latin typeface="PF Din Text Comp Pro" pitchFamily="2" charset="0"/>
              </a:rPr>
              <a:t>. Как осуществляется высадка и посадка пассажиров в обратом направлении остаётся неясным.</a:t>
            </a:r>
          </a:p>
          <a:p>
            <a:pPr algn="just">
              <a:spcAft>
                <a:spcPts val="600"/>
              </a:spcAft>
            </a:pPr>
            <a:r>
              <a:rPr lang="ru-RU" sz="1100" kern="0" spc="15" dirty="0">
                <a:solidFill>
                  <a:schemeClr val="tx1">
                    <a:lumMod val="75000"/>
                    <a:lumOff val="25000"/>
                  </a:schemeClr>
                </a:solidFill>
                <a:latin typeface="PF Din Text Comp Pro" pitchFamily="2" charset="0"/>
              </a:rPr>
              <a:t>Кроме того, 18 групп остановочных пунктов лишены близко расположенных удобных пешеходных переходов, что прямо противоречит нормативам по созданию остановок, вынуждает пассажиров нарушать ПДД, является огромным пробелом в безопасности дорожного движения.</a:t>
            </a:r>
          </a:p>
          <a:p>
            <a:pPr algn="just">
              <a:spcAft>
                <a:spcPts val="600"/>
              </a:spcAft>
            </a:pPr>
            <a:r>
              <a:rPr lang="ru-RU" sz="1100" kern="0" spc="15" dirty="0">
                <a:solidFill>
                  <a:schemeClr val="tx1">
                    <a:lumMod val="75000"/>
                    <a:lumOff val="25000"/>
                  </a:schemeClr>
                </a:solidFill>
                <a:latin typeface="PF Din Text Comp Pro" pitchFamily="2" charset="0"/>
              </a:rPr>
              <a:t>Техническое состояние имеющихся павильонов также сложно признать удовлетворительным. Большинство из них технически или морально устарели. Особенно обращает на себя внимание тот факт, что даже новые недавно установленные павильоны нельзя признать в полной мере комфортными и современными.</a:t>
            </a:r>
          </a:p>
          <a:p>
            <a:pPr algn="just"/>
            <a:r>
              <a:rPr lang="ru-RU" sz="1100" kern="0" spc="15" dirty="0">
                <a:solidFill>
                  <a:schemeClr val="tx1">
                    <a:lumMod val="75000"/>
                    <a:lumOff val="25000"/>
                  </a:schemeClr>
                </a:solidFill>
                <a:latin typeface="PF Din Text Comp Pro" pitchFamily="2" charset="0"/>
              </a:rPr>
              <a:t>Главный положительный момент – наличие информационных аншлагов со списком маршрутов и расписанием, но и они имеются не повсеместно. </a:t>
            </a:r>
          </a:p>
          <a:p>
            <a:pPr algn="just"/>
            <a:endParaRPr lang="ru-RU" sz="1100" kern="0" spc="15" dirty="0">
              <a:solidFill>
                <a:schemeClr val="tx1">
                  <a:lumMod val="75000"/>
                  <a:lumOff val="25000"/>
                </a:schemeClr>
              </a:solidFill>
              <a:latin typeface="PF Din Text Comp Pro" pitchFamily="2" charset="0"/>
            </a:endParaRPr>
          </a:p>
        </p:txBody>
      </p:sp>
    </p:spTree>
    <p:extLst>
      <p:ext uri="{BB962C8B-B14F-4D97-AF65-F5344CB8AC3E}">
        <p14:creationId xmlns:p14="http://schemas.microsoft.com/office/powerpoint/2010/main" xmlns="" val="15514017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90116" y="612279"/>
            <a:ext cx="2856584" cy="6186309"/>
          </a:xfrm>
          <a:prstGeom prst="rect">
            <a:avLst/>
          </a:prstGeom>
          <a:noFill/>
        </p:spPr>
        <p:txBody>
          <a:bodyPr wrap="square" rtlCol="0">
            <a:spAutoFit/>
          </a:bodyPr>
          <a:lstStyle/>
          <a:p>
            <a:pPr algn="just"/>
            <a:r>
              <a:rPr lang="ru-RU" sz="1100" kern="0" spc="15" dirty="0" smtClean="0">
                <a:solidFill>
                  <a:schemeClr val="tx1">
                    <a:lumMod val="75000"/>
                    <a:lumOff val="25000"/>
                  </a:schemeClr>
                </a:solidFill>
                <a:latin typeface="PF Din Text Comp Pro" pitchFamily="2" charset="0"/>
              </a:rPr>
              <a:t>Сеть пешеходных путей покрывает </a:t>
            </a:r>
            <a:r>
              <a:rPr lang="ru-RU" sz="1100" kern="0" spc="15" dirty="0">
                <a:solidFill>
                  <a:schemeClr val="tx1">
                    <a:lumMod val="75000"/>
                    <a:lumOff val="25000"/>
                  </a:schemeClr>
                </a:solidFill>
                <a:latin typeface="PF Din Text Comp Pro" pitchFamily="2" charset="0"/>
              </a:rPr>
              <a:t>значительную часть города </a:t>
            </a:r>
            <a:r>
              <a:rPr lang="ru-RU" sz="1100" kern="0" spc="15" dirty="0" smtClean="0">
                <a:solidFill>
                  <a:schemeClr val="tx1">
                    <a:lumMod val="75000"/>
                    <a:lumOff val="25000"/>
                  </a:schemeClr>
                </a:solidFill>
                <a:latin typeface="PF Din Text Comp Pro" pitchFamily="2" charset="0"/>
              </a:rPr>
              <a:t>Волхова. Основные пути – тротуары вдоль улиц. Общая </a:t>
            </a:r>
            <a:r>
              <a:rPr lang="ru-RU" sz="1100" kern="0" spc="15" dirty="0">
                <a:solidFill>
                  <a:schemeClr val="tx1">
                    <a:lumMod val="75000"/>
                    <a:lumOff val="25000"/>
                  </a:schemeClr>
                </a:solidFill>
                <a:latin typeface="PF Din Text Comp Pro" pitchFamily="2" charset="0"/>
              </a:rPr>
              <a:t>протяжённость улиц с </a:t>
            </a:r>
            <a:r>
              <a:rPr lang="ru-RU" sz="1100" kern="0" spc="15" dirty="0" smtClean="0">
                <a:solidFill>
                  <a:schemeClr val="tx1">
                    <a:lumMod val="75000"/>
                    <a:lumOff val="25000"/>
                  </a:schemeClr>
                </a:solidFill>
                <a:latin typeface="PF Din Text Comp Pro" pitchFamily="2" charset="0"/>
              </a:rPr>
              <a:t>тротуарами – около 41 км. </a:t>
            </a:r>
          </a:p>
          <a:p>
            <a:pPr algn="just"/>
            <a:r>
              <a:rPr lang="ru-RU" sz="1100" kern="0" spc="15" dirty="0" smtClean="0">
                <a:solidFill>
                  <a:schemeClr val="tx1">
                    <a:lumMod val="75000"/>
                    <a:lumOff val="25000"/>
                  </a:schemeClr>
                </a:solidFill>
                <a:latin typeface="PF Din Text Comp Pro" pitchFamily="2" charset="0"/>
              </a:rPr>
              <a:t>Уличная тротуарная сеть дополняется значительным количеством пешеходных путей вне УДС, расположенных внутри кварталов и на незастроенных территориях. Однако протяжённость основных таких </a:t>
            </a:r>
            <a:r>
              <a:rPr lang="ru-RU" sz="1100" kern="0" spc="15" dirty="0">
                <a:solidFill>
                  <a:schemeClr val="tx1">
                    <a:lumMod val="75000"/>
                    <a:lumOff val="25000"/>
                  </a:schemeClr>
                </a:solidFill>
                <a:latin typeface="PF Din Text Comp Pro" pitchFamily="2" charset="0"/>
              </a:rPr>
              <a:t>путей невелика и составляет порядка </a:t>
            </a:r>
            <a:r>
              <a:rPr lang="ru-RU" sz="1100" kern="0" spc="15" dirty="0" smtClean="0">
                <a:solidFill>
                  <a:schemeClr val="tx1">
                    <a:lumMod val="75000"/>
                    <a:lumOff val="25000"/>
                  </a:schemeClr>
                </a:solidFill>
                <a:latin typeface="PF Din Text Comp Pro" pitchFamily="2" charset="0"/>
              </a:rPr>
              <a:t>8 км. </a:t>
            </a:r>
            <a:r>
              <a:rPr lang="ru-RU" sz="1100" kern="0" spc="15" dirty="0">
                <a:solidFill>
                  <a:schemeClr val="tx1">
                    <a:lumMod val="75000"/>
                    <a:lumOff val="25000"/>
                  </a:schemeClr>
                </a:solidFill>
                <a:latin typeface="PF Din Text Comp Pro" pitchFamily="2" charset="0"/>
              </a:rPr>
              <a:t>Наличие этих путей, в условии отсутствия тротуаров на </a:t>
            </a:r>
            <a:r>
              <a:rPr lang="ru-RU" sz="1100" kern="0" spc="15" dirty="0" smtClean="0">
                <a:solidFill>
                  <a:schemeClr val="tx1">
                    <a:lumMod val="75000"/>
                    <a:lumOff val="25000"/>
                  </a:schemeClr>
                </a:solidFill>
                <a:latin typeface="PF Din Text Comp Pro" pitchFamily="2" charset="0"/>
              </a:rPr>
              <a:t>части улиц</a:t>
            </a:r>
            <a:r>
              <a:rPr lang="ru-RU" sz="1100" kern="0" spc="15" dirty="0">
                <a:solidFill>
                  <a:schemeClr val="tx1">
                    <a:lumMod val="75000"/>
                    <a:lumOff val="25000"/>
                  </a:schemeClr>
                </a:solidFill>
                <a:latin typeface="PF Din Text Comp Pro" pitchFamily="2" charset="0"/>
              </a:rPr>
              <a:t>, </a:t>
            </a:r>
            <a:r>
              <a:rPr lang="ru-RU" sz="1100" kern="0" spc="15" dirty="0" smtClean="0">
                <a:solidFill>
                  <a:schemeClr val="tx1">
                    <a:lumMod val="75000"/>
                    <a:lumOff val="25000"/>
                  </a:schemeClr>
                </a:solidFill>
                <a:latin typeface="PF Din Text Comp Pro" pitchFamily="2" charset="0"/>
              </a:rPr>
              <a:t>решает </a:t>
            </a:r>
            <a:r>
              <a:rPr lang="ru-RU" sz="1100" kern="0" spc="15" dirty="0">
                <a:solidFill>
                  <a:schemeClr val="tx1">
                    <a:lumMod val="75000"/>
                    <a:lumOff val="25000"/>
                  </a:schemeClr>
                </a:solidFill>
                <a:latin typeface="PF Din Text Comp Pro" pitchFamily="2" charset="0"/>
              </a:rPr>
              <a:t>проблему пешеходной связности </a:t>
            </a:r>
            <a:r>
              <a:rPr lang="ru-RU" sz="1100" kern="0" spc="15" dirty="0" smtClean="0">
                <a:solidFill>
                  <a:schemeClr val="tx1">
                    <a:lumMod val="75000"/>
                    <a:lumOff val="25000"/>
                  </a:schemeClr>
                </a:solidFill>
                <a:latin typeface="PF Din Text Comp Pro" pitchFamily="2" charset="0"/>
              </a:rPr>
              <a:t>между обособленными </a:t>
            </a:r>
            <a:r>
              <a:rPr lang="ru-RU" sz="1100" kern="0" spc="15" dirty="0">
                <a:solidFill>
                  <a:schemeClr val="tx1">
                    <a:lumMod val="75000"/>
                    <a:lumOff val="25000"/>
                  </a:schemeClr>
                </a:solidFill>
                <a:latin typeface="PF Din Text Comp Pro" pitchFamily="2" charset="0"/>
              </a:rPr>
              <a:t>районами города.</a:t>
            </a:r>
          </a:p>
          <a:p>
            <a:pPr algn="just"/>
            <a:r>
              <a:rPr lang="ru-RU" sz="1100" kern="0" spc="15" dirty="0" smtClean="0">
                <a:solidFill>
                  <a:schemeClr val="tx1">
                    <a:lumMod val="75000"/>
                    <a:lumOff val="25000"/>
                  </a:schemeClr>
                </a:solidFill>
                <a:latin typeface="PF Din Text Comp Pro" pitchFamily="2" charset="0"/>
              </a:rPr>
              <a:t>Улицы </a:t>
            </a:r>
            <a:r>
              <a:rPr lang="ru-RU" sz="1100" kern="0" spc="15" dirty="0">
                <a:solidFill>
                  <a:schemeClr val="tx1">
                    <a:lumMod val="75000"/>
                    <a:lumOff val="25000"/>
                  </a:schemeClr>
                </a:solidFill>
                <a:latin typeface="PF Din Text Comp Pro" pitchFamily="2" charset="0"/>
              </a:rPr>
              <a:t>общегородского </a:t>
            </a:r>
            <a:r>
              <a:rPr lang="ru-RU" sz="1100" kern="0" spc="15" dirty="0" smtClean="0">
                <a:solidFill>
                  <a:schemeClr val="tx1">
                    <a:lumMod val="75000"/>
                    <a:lumOff val="25000"/>
                  </a:schemeClr>
                </a:solidFill>
                <a:latin typeface="PF Din Text Comp Pro" pitchFamily="2" charset="0"/>
              </a:rPr>
              <a:t>значения чаще других магистралей обустроены тротуарами – ориентировочно на 75% своей протяжённости; но в половине случаев тротуары имеются только с одной стороны.</a:t>
            </a:r>
          </a:p>
          <a:p>
            <a:pPr algn="just"/>
            <a:r>
              <a:rPr lang="ru-RU" sz="1100" kern="0" spc="15" dirty="0" smtClean="0">
                <a:solidFill>
                  <a:schemeClr val="tx1">
                    <a:lumMod val="75000"/>
                    <a:lumOff val="25000"/>
                  </a:schemeClr>
                </a:solidFill>
                <a:latin typeface="PF Din Text Comp Pro" pitchFamily="2" charset="0"/>
              </a:rPr>
              <a:t>Ситуация на улицах </a:t>
            </a:r>
            <a:r>
              <a:rPr lang="ru-RU" sz="1100" kern="0" spc="15" dirty="0">
                <a:solidFill>
                  <a:schemeClr val="tx1">
                    <a:lumMod val="75000"/>
                    <a:lumOff val="25000"/>
                  </a:schemeClr>
                </a:solidFill>
                <a:latin typeface="PF Din Text Comp Pro" pitchFamily="2" charset="0"/>
              </a:rPr>
              <a:t>районного значения </a:t>
            </a:r>
            <a:r>
              <a:rPr lang="ru-RU" sz="1100" kern="0" spc="15" dirty="0" smtClean="0">
                <a:solidFill>
                  <a:schemeClr val="tx1">
                    <a:lumMod val="75000"/>
                    <a:lumOff val="25000"/>
                  </a:schemeClr>
                </a:solidFill>
                <a:latin typeface="PF Din Text Comp Pro" pitchFamily="2" charset="0"/>
              </a:rPr>
              <a:t>схожая – вдоль 60% их протяжённости имеются тротуары хотя бы с одной стороны (с двух сторон – менее 20%). </a:t>
            </a:r>
          </a:p>
          <a:p>
            <a:pPr algn="just"/>
            <a:r>
              <a:rPr lang="ru-RU" sz="1100" kern="0" spc="15" dirty="0" smtClean="0">
                <a:solidFill>
                  <a:schemeClr val="tx1">
                    <a:lumMod val="75000"/>
                    <a:lumOff val="25000"/>
                  </a:schemeClr>
                </a:solidFill>
                <a:latin typeface="PF Din Text Comp Pro" pitchFamily="2" charset="0"/>
              </a:rPr>
              <a:t>Улицы местного значения чаще не имеют параллельных им благоустроенных пешеходных путей – только порядка 20% их протяжённости обустроены тротуарами, причём обычно только с одной стороны. Вдоль таких улиц тротуары чаще имеются в кварталах с многоквартирной застройкой и почти полностью отсутствуют в районах ИЖС.</a:t>
            </a:r>
            <a:endParaRPr lang="ru-RU" sz="1100" kern="0" spc="15" dirty="0">
              <a:solidFill>
                <a:schemeClr val="tx1">
                  <a:lumMod val="75000"/>
                  <a:lumOff val="25000"/>
                </a:schemeClr>
              </a:solidFill>
              <a:latin typeface="PF Din Text Comp Pro" pitchFamily="2" charset="0"/>
            </a:endParaRPr>
          </a:p>
          <a:p>
            <a:pPr algn="just"/>
            <a:r>
              <a:rPr lang="ru-RU" sz="1100" kern="0" spc="15" dirty="0" smtClean="0">
                <a:solidFill>
                  <a:schemeClr val="tx1">
                    <a:lumMod val="75000"/>
                    <a:lumOff val="25000"/>
                  </a:schemeClr>
                </a:solidFill>
                <a:latin typeface="PF Din Text Comp Pro" pitchFamily="2" charset="0"/>
              </a:rPr>
              <a:t>Из общей длины тротуаров (порядка 61 км): </a:t>
            </a:r>
          </a:p>
          <a:p>
            <a:pPr marL="171450" indent="-171450" algn="just">
              <a:buFont typeface="Arial" panose="020B0604020202020204" pitchFamily="34" charset="0"/>
              <a:buChar char="•"/>
            </a:pPr>
            <a:r>
              <a:rPr lang="en-US" sz="1100" kern="0" spc="15" dirty="0" smtClean="0">
                <a:solidFill>
                  <a:schemeClr val="tx1">
                    <a:lumMod val="75000"/>
                    <a:lumOff val="25000"/>
                  </a:schemeClr>
                </a:solidFill>
                <a:latin typeface="PF Din Text Comp Pro" pitchFamily="2" charset="0"/>
              </a:rPr>
              <a:t>7</a:t>
            </a:r>
            <a:r>
              <a:rPr lang="ru-RU" sz="1100" kern="0" spc="15" dirty="0">
                <a:solidFill>
                  <a:schemeClr val="tx1">
                    <a:lumMod val="75000"/>
                    <a:lumOff val="25000"/>
                  </a:schemeClr>
                </a:solidFill>
                <a:latin typeface="PF Din Text Comp Pro" pitchFamily="2" charset="0"/>
              </a:rPr>
              <a:t>4</a:t>
            </a:r>
            <a:r>
              <a:rPr lang="en-US" sz="1100" kern="0" spc="15" dirty="0" smtClean="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a:t>
            </a:r>
            <a:r>
              <a:rPr lang="ru-RU" sz="1100" kern="0" spc="15" dirty="0" smtClean="0">
                <a:solidFill>
                  <a:schemeClr val="tx1">
                    <a:lumMod val="75000"/>
                    <a:lumOff val="25000"/>
                  </a:schemeClr>
                </a:solidFill>
                <a:latin typeface="PF Din Text Comp Pro" pitchFamily="2" charset="0"/>
              </a:rPr>
              <a:t> в </a:t>
            </a:r>
            <a:r>
              <a:rPr lang="ru-RU" sz="1100" kern="0" spc="15" dirty="0">
                <a:solidFill>
                  <a:schemeClr val="tx1">
                    <a:lumMod val="75000"/>
                    <a:lumOff val="25000"/>
                  </a:schemeClr>
                </a:solidFill>
                <a:latin typeface="PF Din Text Comp Pro" pitchFamily="2" charset="0"/>
              </a:rPr>
              <a:t>удовлетворительном </a:t>
            </a:r>
            <a:r>
              <a:rPr lang="ru-RU" sz="1100" kern="0" spc="15" dirty="0" smtClean="0">
                <a:solidFill>
                  <a:schemeClr val="tx1">
                    <a:lumMod val="75000"/>
                    <a:lumOff val="25000"/>
                  </a:schemeClr>
                </a:solidFill>
                <a:latin typeface="PF Din Text Comp Pro" pitchFamily="2" charset="0"/>
              </a:rPr>
              <a:t>состоянии;</a:t>
            </a:r>
            <a:endParaRPr lang="ru-RU" sz="1100" kern="0" spc="15" dirty="0">
              <a:solidFill>
                <a:schemeClr val="tx1">
                  <a:lumMod val="75000"/>
                  <a:lumOff val="25000"/>
                </a:schemeClr>
              </a:solidFill>
              <a:latin typeface="PF Din Text Comp Pro" pitchFamily="2" charset="0"/>
            </a:endParaRPr>
          </a:p>
          <a:p>
            <a:pPr marL="171450" indent="-171450" algn="just">
              <a:buFont typeface="Arial" panose="020B0604020202020204" pitchFamily="34" charset="0"/>
              <a:buChar char="•"/>
            </a:pPr>
            <a:r>
              <a:rPr lang="en-US" sz="1100" kern="0" spc="15" dirty="0" smtClean="0">
                <a:solidFill>
                  <a:schemeClr val="tx1">
                    <a:lumMod val="75000"/>
                    <a:lumOff val="25000"/>
                  </a:schemeClr>
                </a:solidFill>
                <a:latin typeface="PF Din Text Comp Pro" pitchFamily="2" charset="0"/>
              </a:rPr>
              <a:t>2</a:t>
            </a:r>
            <a:r>
              <a:rPr lang="ru-RU" sz="1100" kern="0" spc="15" dirty="0" smtClean="0">
                <a:solidFill>
                  <a:schemeClr val="tx1">
                    <a:lumMod val="75000"/>
                    <a:lumOff val="25000"/>
                  </a:schemeClr>
                </a:solidFill>
                <a:latin typeface="PF Din Text Comp Pro" pitchFamily="2" charset="0"/>
              </a:rPr>
              <a:t>1</a:t>
            </a:r>
            <a:r>
              <a:rPr lang="en-US" sz="1100" kern="0" spc="15" dirty="0" smtClean="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a:t>
            </a:r>
            <a:r>
              <a:rPr lang="en-US" sz="1100" kern="0" spc="15" dirty="0" smtClean="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в неудовлетворительном </a:t>
            </a:r>
            <a:r>
              <a:rPr lang="ru-RU" sz="1100" kern="0" spc="15" dirty="0" smtClean="0">
                <a:solidFill>
                  <a:schemeClr val="tx1">
                    <a:lumMod val="75000"/>
                    <a:lumOff val="25000"/>
                  </a:schemeClr>
                </a:solidFill>
                <a:latin typeface="PF Din Text Comp Pro" pitchFamily="2" charset="0"/>
              </a:rPr>
              <a:t>состоянии;</a:t>
            </a:r>
          </a:p>
          <a:p>
            <a:pPr marL="171450" indent="-171450" algn="just">
              <a:buFont typeface="Arial" panose="020B0604020202020204" pitchFamily="34" charset="0"/>
              <a:buChar char="•"/>
            </a:pPr>
            <a:r>
              <a:rPr lang="ru-RU" sz="1100" kern="0" spc="15" dirty="0" smtClean="0">
                <a:solidFill>
                  <a:schemeClr val="tx1">
                    <a:lumMod val="75000"/>
                    <a:lumOff val="25000"/>
                  </a:schemeClr>
                </a:solidFill>
                <a:latin typeface="PF Din Text Comp Pro" pitchFamily="2" charset="0"/>
              </a:rPr>
              <a:t>5% </a:t>
            </a:r>
            <a:r>
              <a:rPr lang="ru-RU" sz="1100" kern="0" spc="15" dirty="0">
                <a:solidFill>
                  <a:schemeClr val="tx1">
                    <a:lumMod val="75000"/>
                    <a:lumOff val="25000"/>
                  </a:schemeClr>
                </a:solidFill>
                <a:latin typeface="PF Din Text Comp Pro" pitchFamily="2" charset="0"/>
              </a:rPr>
              <a:t>– </a:t>
            </a:r>
            <a:r>
              <a:rPr lang="ru-RU" sz="1100" kern="0" spc="15" dirty="0" smtClean="0">
                <a:solidFill>
                  <a:schemeClr val="tx1">
                    <a:lumMod val="75000"/>
                    <a:lumOff val="25000"/>
                  </a:schemeClr>
                </a:solidFill>
                <a:latin typeface="PF Din Text Comp Pro" pitchFamily="2" charset="0"/>
              </a:rPr>
              <a:t>фактически представляют собой тропы.</a:t>
            </a:r>
          </a:p>
          <a:p>
            <a:pPr algn="just"/>
            <a:r>
              <a:rPr lang="ru-RU" sz="1100" kern="0" spc="15" dirty="0">
                <a:solidFill>
                  <a:schemeClr val="tx1">
                    <a:lumMod val="75000"/>
                    <a:lumOff val="25000"/>
                  </a:schemeClr>
                </a:solidFill>
                <a:latin typeface="PF Din Text Comp Pro" pitchFamily="2" charset="0"/>
              </a:rPr>
              <a:t>Это дает </a:t>
            </a:r>
            <a:r>
              <a:rPr lang="ru-RU" sz="1100" kern="0" spc="15" dirty="0" smtClean="0">
                <a:solidFill>
                  <a:schemeClr val="tx1">
                    <a:lumMod val="75000"/>
                    <a:lumOff val="25000"/>
                  </a:schemeClr>
                </a:solidFill>
                <a:latin typeface="PF Din Text Comp Pro" pitchFamily="2" charset="0"/>
              </a:rPr>
              <a:t>основание </a:t>
            </a:r>
            <a:r>
              <a:rPr lang="ru-RU" sz="1100" kern="0" spc="15" dirty="0">
                <a:solidFill>
                  <a:schemeClr val="tx1">
                    <a:lumMod val="75000"/>
                    <a:lumOff val="25000"/>
                  </a:schemeClr>
                </a:solidFill>
                <a:latin typeface="PF Din Text Comp Pro" pitchFamily="2" charset="0"/>
              </a:rPr>
              <a:t>полагать, что ремонтные работы проводятся </a:t>
            </a:r>
            <a:r>
              <a:rPr lang="ru-RU" sz="1100" kern="0" spc="15" dirty="0" smtClean="0">
                <a:solidFill>
                  <a:schemeClr val="tx1">
                    <a:lumMod val="75000"/>
                    <a:lumOff val="25000"/>
                  </a:schemeClr>
                </a:solidFill>
                <a:latin typeface="PF Din Text Comp Pro" pitchFamily="2" charset="0"/>
              </a:rPr>
              <a:t>администрацией города </a:t>
            </a:r>
            <a:r>
              <a:rPr lang="ru-RU" sz="1100" kern="0" spc="15" dirty="0">
                <a:solidFill>
                  <a:schemeClr val="tx1">
                    <a:lumMod val="75000"/>
                    <a:lumOff val="25000"/>
                  </a:schemeClr>
                </a:solidFill>
                <a:latin typeface="PF Din Text Comp Pro" pitchFamily="2" charset="0"/>
              </a:rPr>
              <a:t>с достаточной регулярностью. </a:t>
            </a:r>
            <a:endParaRPr lang="ru-RU" sz="1100" kern="0" spc="15" dirty="0" smtClean="0">
              <a:solidFill>
                <a:schemeClr val="tx1">
                  <a:lumMod val="75000"/>
                  <a:lumOff val="25000"/>
                </a:schemeClr>
              </a:solidFill>
              <a:latin typeface="PF Din Text Comp Pro" pitchFamily="2" charset="0"/>
            </a:endParaRPr>
          </a:p>
          <a:p>
            <a:pPr algn="just"/>
            <a:r>
              <a:rPr lang="ru-RU" sz="1100" kern="0" spc="15" dirty="0" smtClean="0">
                <a:solidFill>
                  <a:schemeClr val="tx1">
                    <a:lumMod val="75000"/>
                    <a:lumOff val="25000"/>
                  </a:schemeClr>
                </a:solidFill>
                <a:latin typeface="PF Din Text Comp Pro" pitchFamily="2" charset="0"/>
              </a:rPr>
              <a:t>Среди прочих пешеходных путей</a:t>
            </a:r>
          </a:p>
          <a:p>
            <a:pPr marL="171450" indent="-171450" algn="just">
              <a:buFont typeface="Arial" panose="020B0604020202020204" pitchFamily="34" charset="0"/>
              <a:buChar char="•"/>
            </a:pPr>
            <a:r>
              <a:rPr lang="ru-RU" sz="1100" kern="0" spc="15" dirty="0" smtClean="0">
                <a:solidFill>
                  <a:schemeClr val="tx1">
                    <a:lumMod val="75000"/>
                    <a:lumOff val="25000"/>
                  </a:schemeClr>
                </a:solidFill>
                <a:latin typeface="PF Din Text Comp Pro" pitchFamily="2" charset="0"/>
              </a:rPr>
              <a:t>одна треть – качественные пешеходные дорожки;</a:t>
            </a:r>
          </a:p>
          <a:p>
            <a:pPr marL="171450" indent="-171450" algn="just">
              <a:buFont typeface="Arial" panose="020B0604020202020204" pitchFamily="34" charset="0"/>
              <a:buChar char="•"/>
            </a:pPr>
            <a:r>
              <a:rPr lang="ru-RU" sz="1100" kern="0" spc="15" dirty="0" smtClean="0">
                <a:solidFill>
                  <a:schemeClr val="tx1">
                    <a:lumMod val="75000"/>
                    <a:lumOff val="25000"/>
                  </a:schemeClr>
                </a:solidFill>
                <a:latin typeface="PF Din Text Comp Pro" pitchFamily="2" charset="0"/>
              </a:rPr>
              <a:t>две трети – тропы или пешеходные дорожки требующие ремонта.</a:t>
            </a:r>
            <a:endParaRPr lang="ru-RU" sz="1100" kern="0" spc="15" dirty="0">
              <a:solidFill>
                <a:schemeClr val="tx1">
                  <a:lumMod val="75000"/>
                  <a:lumOff val="25000"/>
                </a:schemeClr>
              </a:solidFill>
              <a:latin typeface="PF Din Text Comp Pro" pitchFamily="2" charset="0"/>
            </a:endParaRPr>
          </a:p>
        </p:txBody>
      </p:sp>
      <p:sp>
        <p:nvSpPr>
          <p:cNvPr id="24" name="TextBox 23"/>
          <p:cNvSpPr txBox="1"/>
          <p:nvPr/>
        </p:nvSpPr>
        <p:spPr>
          <a:xfrm>
            <a:off x="87590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ПЕШЕХОДНАЯ ИНФРАСТРУКТУРА</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46</a:t>
            </a:fld>
            <a:endParaRPr lang="ru-RU" dirty="0"/>
          </a:p>
        </p:txBody>
      </p:sp>
      <p:sp>
        <p:nvSpPr>
          <p:cNvPr id="9" name="Прямоугольник 8"/>
          <p:cNvSpPr/>
          <p:nvPr/>
        </p:nvSpPr>
        <p:spPr>
          <a:xfrm>
            <a:off x="3042444" y="4160266"/>
            <a:ext cx="7272808" cy="2669962"/>
          </a:xfrm>
          <a:prstGeom prst="rect">
            <a:avLst/>
          </a:prstGeom>
        </p:spPr>
        <p:txBody>
          <a:bodyPr wrap="square">
            <a:spAutoFit/>
          </a:bodyPr>
          <a:lstStyle/>
          <a:p>
            <a:pPr algn="just">
              <a:spcAft>
                <a:spcPts val="0"/>
              </a:spcAft>
            </a:pPr>
            <a:r>
              <a:rPr lang="ru-RU" sz="1100" u="sng" kern="0" spc="15" dirty="0" smtClean="0">
                <a:solidFill>
                  <a:prstClr val="black">
                    <a:lumMod val="75000"/>
                    <a:lumOff val="25000"/>
                  </a:prstClr>
                </a:solidFill>
                <a:latin typeface="PF Din Text Comp Pro" pitchFamily="2" charset="0"/>
              </a:rPr>
              <a:t>Проблемы общегородского масштаба</a:t>
            </a:r>
          </a:p>
          <a:p>
            <a:pPr algn="just">
              <a:spcAft>
                <a:spcPts val="0"/>
              </a:spcAft>
            </a:pPr>
            <a:r>
              <a:rPr lang="ru-RU" sz="1100" kern="0" spc="15" dirty="0" smtClean="0">
                <a:solidFill>
                  <a:prstClr val="black">
                    <a:lumMod val="75000"/>
                    <a:lumOff val="25000"/>
                  </a:prstClr>
                </a:solidFill>
                <a:latin typeface="PF Din Text Comp Pro" pitchFamily="2" charset="0"/>
              </a:rPr>
              <a:t>В целом, в Волхове не </a:t>
            </a:r>
            <a:r>
              <a:rPr lang="ru-RU" sz="1100" kern="0" spc="15" dirty="0">
                <a:solidFill>
                  <a:prstClr val="black">
                    <a:lumMod val="75000"/>
                    <a:lumOff val="25000"/>
                  </a:prstClr>
                </a:solidFill>
                <a:latin typeface="PF Din Text Comp Pro" pitchFamily="2" charset="0"/>
              </a:rPr>
              <a:t>наблюдается ситуация, при которой </a:t>
            </a:r>
            <a:r>
              <a:rPr lang="ru-RU" sz="1100" kern="0" spc="15" dirty="0" smtClean="0">
                <a:solidFill>
                  <a:prstClr val="black">
                    <a:lumMod val="75000"/>
                    <a:lumOff val="25000"/>
                  </a:prstClr>
                </a:solidFill>
                <a:latin typeface="PF Din Text Comp Pro" pitchFamily="2" charset="0"/>
              </a:rPr>
              <a:t>пешеходная сеть </a:t>
            </a:r>
            <a:r>
              <a:rPr lang="ru-RU" sz="1100" kern="0" spc="15" dirty="0">
                <a:solidFill>
                  <a:prstClr val="black">
                    <a:lumMod val="75000"/>
                    <a:lumOff val="25000"/>
                  </a:prstClr>
                </a:solidFill>
                <a:latin typeface="PF Din Text Comp Pro" pitchFamily="2" charset="0"/>
              </a:rPr>
              <a:t>постоянно </a:t>
            </a:r>
            <a:r>
              <a:rPr lang="ru-RU" sz="1100" kern="0" spc="15" dirty="0" smtClean="0">
                <a:solidFill>
                  <a:prstClr val="black">
                    <a:lumMod val="75000"/>
                    <a:lumOff val="25000"/>
                  </a:prstClr>
                </a:solidFill>
                <a:latin typeface="PF Din Text Comp Pro" pitchFamily="2" charset="0"/>
              </a:rPr>
              <a:t>прерывается. Тротуары </a:t>
            </a:r>
            <a:r>
              <a:rPr lang="ru-RU" sz="1100" kern="0" spc="15" dirty="0">
                <a:solidFill>
                  <a:prstClr val="black">
                    <a:lumMod val="75000"/>
                    <a:lumOff val="25000"/>
                  </a:prstClr>
                </a:solidFill>
                <a:latin typeface="PF Din Text Comp Pro" pitchFamily="2" charset="0"/>
              </a:rPr>
              <a:t>вполне справляются с функцией </a:t>
            </a:r>
            <a:r>
              <a:rPr lang="ru-RU" sz="1100" kern="0" spc="15" dirty="0" smtClean="0">
                <a:solidFill>
                  <a:prstClr val="black">
                    <a:lumMod val="75000"/>
                    <a:lumOff val="25000"/>
                  </a:prstClr>
                </a:solidFill>
                <a:latin typeface="PF Din Text Comp Pro" pitchFamily="2" charset="0"/>
              </a:rPr>
              <a:t>единого пешеходного </a:t>
            </a:r>
            <a:r>
              <a:rPr lang="ru-RU" sz="1100" kern="0" spc="15" dirty="0">
                <a:solidFill>
                  <a:prstClr val="black">
                    <a:lumMod val="75000"/>
                    <a:lumOff val="25000"/>
                  </a:prstClr>
                </a:solidFill>
                <a:latin typeface="PF Din Text Comp Pro" pitchFamily="2" charset="0"/>
              </a:rPr>
              <a:t>каркаса и обеспечивают связи </a:t>
            </a:r>
            <a:r>
              <a:rPr lang="ru-RU" sz="1100" kern="0" spc="15" dirty="0" smtClean="0">
                <a:solidFill>
                  <a:prstClr val="black">
                    <a:lumMod val="75000"/>
                    <a:lumOff val="25000"/>
                  </a:prstClr>
                </a:solidFill>
                <a:latin typeface="PF Din Text Comp Pro" pitchFamily="2" charset="0"/>
              </a:rPr>
              <a:t>между основными объектами притяжения в границах основных районов с многоквартирной застройкой.</a:t>
            </a:r>
          </a:p>
          <a:p>
            <a:pPr algn="just">
              <a:spcAft>
                <a:spcPts val="0"/>
              </a:spcAft>
            </a:pPr>
            <a:r>
              <a:rPr lang="ru-RU" sz="1100" kern="0" spc="15" dirty="0" smtClean="0">
                <a:solidFill>
                  <a:prstClr val="black">
                    <a:lumMod val="75000"/>
                    <a:lumOff val="25000"/>
                  </a:prstClr>
                </a:solidFill>
                <a:latin typeface="PF Din Text Comp Pro" pitchFamily="2" charset="0"/>
              </a:rPr>
              <a:t>При этом н</a:t>
            </a:r>
            <a:r>
              <a:rPr lang="ru-RU" sz="1100" kern="0" spc="15" dirty="0" smtClean="0">
                <a:solidFill>
                  <a:schemeClr val="tx1">
                    <a:lumMod val="75000"/>
                    <a:lumOff val="25000"/>
                  </a:schemeClr>
                </a:solidFill>
                <a:latin typeface="PF Din Text Comp Pro" pitchFamily="2" charset="0"/>
              </a:rPr>
              <a:t>аиболее </a:t>
            </a:r>
            <a:r>
              <a:rPr lang="ru-RU" sz="1100" kern="0" spc="15" dirty="0">
                <a:solidFill>
                  <a:schemeClr val="tx1">
                    <a:lumMod val="75000"/>
                    <a:lumOff val="25000"/>
                  </a:schemeClr>
                </a:solidFill>
                <a:latin typeface="PF Din Text Comp Pro" pitchFamily="2" charset="0"/>
              </a:rPr>
              <a:t>острой проблемой является отсутствие благоустроенных пешеходных связей между </a:t>
            </a:r>
            <a:r>
              <a:rPr lang="ru-RU" sz="1100" kern="0" spc="15" dirty="0" smtClean="0">
                <a:solidFill>
                  <a:schemeClr val="tx1">
                    <a:lumMod val="75000"/>
                    <a:lumOff val="25000"/>
                  </a:schemeClr>
                </a:solidFill>
                <a:latin typeface="PF Din Text Comp Pro" pitchFamily="2" charset="0"/>
              </a:rPr>
              <a:t>различными частями города, прежде всего, между правым и левым берегом, фактически разделяя Волхов на два отдельных города. Б</a:t>
            </a:r>
            <a:r>
              <a:rPr lang="ru-RU" sz="1100" kern="0" spc="15" dirty="0" smtClean="0">
                <a:solidFill>
                  <a:prstClr val="black">
                    <a:lumMod val="75000"/>
                    <a:lumOff val="25000"/>
                  </a:prstClr>
                </a:solidFill>
                <a:latin typeface="PF Din Text Comp Pro" pitchFamily="2" charset="0"/>
              </a:rPr>
              <a:t>езопасно </a:t>
            </a:r>
            <a:r>
              <a:rPr lang="ru-RU" sz="1100" kern="0" spc="15" dirty="0">
                <a:solidFill>
                  <a:prstClr val="black">
                    <a:lumMod val="75000"/>
                    <a:lumOff val="25000"/>
                  </a:prstClr>
                </a:solidFill>
                <a:latin typeface="PF Din Text Comp Pro" pitchFamily="2" charset="0"/>
              </a:rPr>
              <a:t>добраться пешком до пешеходного </a:t>
            </a:r>
            <a:r>
              <a:rPr lang="ru-RU" sz="1100" kern="0" spc="15" dirty="0" smtClean="0">
                <a:solidFill>
                  <a:prstClr val="black">
                    <a:lumMod val="75000"/>
                    <a:lumOff val="25000"/>
                  </a:prstClr>
                </a:solidFill>
                <a:latin typeface="PF Din Text Comp Pro" pitchFamily="2" charset="0"/>
              </a:rPr>
              <a:t>моста через реку Волхов </a:t>
            </a:r>
            <a:r>
              <a:rPr lang="ru-RU" sz="1100" kern="0" spc="15" dirty="0">
                <a:solidFill>
                  <a:prstClr val="black">
                    <a:lumMod val="75000"/>
                    <a:lumOff val="25000"/>
                  </a:prstClr>
                </a:solidFill>
                <a:latin typeface="PF Din Text Comp Pro" pitchFamily="2" charset="0"/>
              </a:rPr>
              <a:t>невозможно ни с </a:t>
            </a:r>
            <a:r>
              <a:rPr lang="ru-RU" sz="1100" kern="0" spc="15" dirty="0" smtClean="0">
                <a:solidFill>
                  <a:prstClr val="black">
                    <a:lumMod val="75000"/>
                    <a:lumOff val="25000"/>
                  </a:prstClr>
                </a:solidFill>
                <a:latin typeface="PF Din Text Comp Pro" pitchFamily="2" charset="0"/>
              </a:rPr>
              <a:t>одной из сторон, </a:t>
            </a:r>
            <a:r>
              <a:rPr lang="ru-RU" sz="1100" kern="0" spc="15" dirty="0">
                <a:solidFill>
                  <a:prstClr val="black">
                    <a:lumMod val="75000"/>
                    <a:lumOff val="25000"/>
                  </a:prstClr>
                </a:solidFill>
                <a:latin typeface="PF Din Text Comp Pro" pitchFamily="2" charset="0"/>
              </a:rPr>
              <a:t>что </a:t>
            </a:r>
            <a:r>
              <a:rPr lang="ru-RU" sz="1100" kern="0" spc="15" dirty="0" smtClean="0">
                <a:solidFill>
                  <a:prstClr val="black">
                    <a:lumMod val="75000"/>
                    <a:lumOff val="25000"/>
                  </a:prstClr>
                </a:solidFill>
                <a:latin typeface="PF Din Text Comp Pro" pitchFamily="2" charset="0"/>
              </a:rPr>
              <a:t>существенно снижает ценность </a:t>
            </a:r>
            <a:r>
              <a:rPr lang="ru-RU" sz="1100" kern="0" spc="15" dirty="0">
                <a:solidFill>
                  <a:prstClr val="black">
                    <a:lumMod val="75000"/>
                    <a:lumOff val="25000"/>
                  </a:prstClr>
                </a:solidFill>
                <a:latin typeface="PF Din Text Comp Pro" pitchFamily="2" charset="0"/>
              </a:rPr>
              <a:t>этого сооружения. </a:t>
            </a:r>
            <a:r>
              <a:rPr lang="ru-RU" sz="1100" kern="0" spc="15" dirty="0" smtClean="0">
                <a:solidFill>
                  <a:prstClr val="black">
                    <a:lumMod val="75000"/>
                    <a:lumOff val="25000"/>
                  </a:prstClr>
                </a:solidFill>
                <a:latin typeface="PF Din Text Comp Pro" pitchFamily="2" charset="0"/>
              </a:rPr>
              <a:t>Не имеют благоустроенных качественных подходов и другие крупные районы города: Мурманские Ворота, </a:t>
            </a:r>
            <a:r>
              <a:rPr lang="ru-RU" sz="1100" kern="0" spc="15" dirty="0" err="1" smtClean="0">
                <a:solidFill>
                  <a:prstClr val="black">
                    <a:lumMod val="75000"/>
                    <a:lumOff val="25000"/>
                  </a:prstClr>
                </a:solidFill>
                <a:latin typeface="PF Din Text Comp Pro" pitchFamily="2" charset="0"/>
              </a:rPr>
              <a:t>Новооктябрьское</a:t>
            </a:r>
            <a:r>
              <a:rPr lang="ru-RU" sz="1100" kern="0" spc="15" dirty="0" smtClean="0">
                <a:solidFill>
                  <a:prstClr val="black">
                    <a:lumMod val="75000"/>
                    <a:lumOff val="25000"/>
                  </a:prstClr>
                </a:solidFill>
                <a:latin typeface="PF Din Text Comp Pro" pitchFamily="2" charset="0"/>
              </a:rPr>
              <a:t>, кварталы вдоль </a:t>
            </a:r>
            <a:r>
              <a:rPr lang="ru-RU" sz="1100" kern="0" spc="15" dirty="0" err="1" smtClean="0">
                <a:solidFill>
                  <a:prstClr val="black">
                    <a:lumMod val="75000"/>
                    <a:lumOff val="25000"/>
                  </a:prstClr>
                </a:solidFill>
                <a:latin typeface="PF Din Text Comp Pro" pitchFamily="2" charset="0"/>
              </a:rPr>
              <a:t>Новостроевской</a:t>
            </a:r>
            <a:r>
              <a:rPr lang="ru-RU" sz="1100" kern="0" spc="15" dirty="0" smtClean="0">
                <a:solidFill>
                  <a:prstClr val="black">
                    <a:lumMod val="75000"/>
                    <a:lumOff val="25000"/>
                  </a:prstClr>
                </a:solidFill>
                <a:latin typeface="PF Din Text Comp Pro" pitchFamily="2" charset="0"/>
              </a:rPr>
              <a:t> улицы. Следуя в такие районы, пешеходы вынуждены двигаться по обочинам проезжих частей или по неблагоустроенным тропам.</a:t>
            </a:r>
          </a:p>
          <a:p>
            <a:pPr lvl="0" algn="just">
              <a:spcBef>
                <a:spcPts val="300"/>
              </a:spcBef>
              <a:spcAft>
                <a:spcPts val="0"/>
              </a:spcAft>
            </a:pPr>
            <a:r>
              <a:rPr lang="ru-RU" sz="1100" u="sng" kern="0" spc="15" dirty="0" smtClean="0">
                <a:solidFill>
                  <a:prstClr val="black">
                    <a:lumMod val="75000"/>
                    <a:lumOff val="25000"/>
                  </a:prstClr>
                </a:solidFill>
                <a:latin typeface="PF Din Text Comp Pro" pitchFamily="2" charset="0"/>
              </a:rPr>
              <a:t>Проблемы северной части города</a:t>
            </a:r>
            <a:endParaRPr lang="ru-RU" sz="1100" u="sng" kern="0" spc="15" dirty="0">
              <a:solidFill>
                <a:prstClr val="black">
                  <a:lumMod val="75000"/>
                  <a:lumOff val="25000"/>
                </a:prstClr>
              </a:solidFill>
              <a:latin typeface="PF Din Text Comp Pro" pitchFamily="2" charset="0"/>
            </a:endParaRPr>
          </a:p>
          <a:p>
            <a:pPr lvl="0" algn="just">
              <a:spcAft>
                <a:spcPts val="300"/>
              </a:spcAft>
            </a:pPr>
            <a:r>
              <a:rPr lang="ru-RU" sz="1100" kern="0" spc="15" dirty="0">
                <a:solidFill>
                  <a:prstClr val="black">
                    <a:lumMod val="75000"/>
                    <a:lumOff val="25000"/>
                  </a:prstClr>
                </a:solidFill>
                <a:latin typeface="PF Din Text Comp Pro" pitchFamily="2" charset="0"/>
              </a:rPr>
              <a:t>Вопиющими примерами отсутствия </a:t>
            </a:r>
            <a:r>
              <a:rPr lang="ru-RU" sz="1100" kern="0" spc="15" dirty="0" smtClean="0">
                <a:solidFill>
                  <a:prstClr val="black">
                    <a:lumMod val="75000"/>
                    <a:lumOff val="25000"/>
                  </a:prstClr>
                </a:solidFill>
                <a:latin typeface="PF Din Text Comp Pro" pitchFamily="2" charset="0"/>
              </a:rPr>
              <a:t>благоустройства </a:t>
            </a:r>
            <a:r>
              <a:rPr lang="ru-RU" sz="1100" kern="0" spc="15" dirty="0">
                <a:solidFill>
                  <a:prstClr val="black">
                    <a:lumMod val="75000"/>
                    <a:lumOff val="25000"/>
                  </a:prstClr>
                </a:solidFill>
                <a:latin typeface="PF Din Text Comp Pro" pitchFamily="2" charset="0"/>
              </a:rPr>
              <a:t>являются </a:t>
            </a:r>
            <a:r>
              <a:rPr lang="ru-RU" sz="1100" kern="0" spc="15" dirty="0" smtClean="0">
                <a:solidFill>
                  <a:prstClr val="black">
                    <a:lumMod val="75000"/>
                    <a:lumOff val="25000"/>
                  </a:prstClr>
                </a:solidFill>
                <a:latin typeface="PF Din Text Comp Pro" pitchFamily="2" charset="0"/>
              </a:rPr>
              <a:t>улицы в </a:t>
            </a:r>
            <a:r>
              <a:rPr lang="ru-RU" sz="1100" kern="0" spc="15" dirty="0">
                <a:solidFill>
                  <a:prstClr val="black">
                    <a:lumMod val="75000"/>
                    <a:lumOff val="25000"/>
                  </a:prstClr>
                </a:solidFill>
                <a:latin typeface="PF Din Text Comp Pro" pitchFamily="2" charset="0"/>
              </a:rPr>
              <a:t>непосредственной близости от </a:t>
            </a:r>
            <a:r>
              <a:rPr lang="ru-RU" sz="1100" kern="0" spc="15" dirty="0" smtClean="0">
                <a:solidFill>
                  <a:prstClr val="black">
                    <a:lumMod val="75000"/>
                    <a:lumOff val="25000"/>
                  </a:prstClr>
                </a:solidFill>
                <a:latin typeface="PF Din Text Comp Pro" pitchFamily="2" charset="0"/>
              </a:rPr>
              <a:t>основного вокзала. Частично или полностью отсутствуют тротуары вдоль ул</a:t>
            </a:r>
            <a:r>
              <a:rPr lang="ru-RU" sz="1100" kern="0" spc="15" dirty="0">
                <a:solidFill>
                  <a:prstClr val="black">
                    <a:lumMod val="75000"/>
                    <a:lumOff val="25000"/>
                  </a:prstClr>
                </a:solidFill>
                <a:latin typeface="PF Din Text Comp Pro" pitchFamily="2" charset="0"/>
              </a:rPr>
              <a:t>. Работниц и ул. </a:t>
            </a:r>
            <a:r>
              <a:rPr lang="ru-RU" sz="1100" kern="0" spc="15" dirty="0" smtClean="0">
                <a:solidFill>
                  <a:prstClr val="black">
                    <a:lumMod val="75000"/>
                    <a:lumOff val="25000"/>
                  </a:prstClr>
                </a:solidFill>
                <a:latin typeface="PF Din Text Comp Pro" pitchFamily="2" charset="0"/>
              </a:rPr>
              <a:t>Дзержинского, с восточной стороны Привокзальной площади. Серьёзная проблема – отсутствие тротуара вдоль </a:t>
            </a:r>
            <a:r>
              <a:rPr lang="ru-RU" sz="1100" kern="0" spc="15" dirty="0" err="1" smtClean="0">
                <a:solidFill>
                  <a:prstClr val="black">
                    <a:lumMod val="75000"/>
                    <a:lumOff val="25000"/>
                  </a:prstClr>
                </a:solidFill>
                <a:latin typeface="PF Din Text Comp Pro" pitchFamily="2" charset="0"/>
              </a:rPr>
              <a:t>Новостроевской</a:t>
            </a:r>
            <a:r>
              <a:rPr lang="ru-RU" sz="1100" kern="0" spc="15" dirty="0" smtClean="0">
                <a:solidFill>
                  <a:prstClr val="black">
                    <a:lumMod val="75000"/>
                    <a:lumOff val="25000"/>
                  </a:prstClr>
                </a:solidFill>
                <a:latin typeface="PF Din Text Comp Pro" pitchFamily="2" charset="0"/>
              </a:rPr>
              <a:t> ул., являющейся основной магистралью для крупного района ИЖС, а также на связях с микрорайонами Лисички, </a:t>
            </a:r>
            <a:r>
              <a:rPr lang="ru-RU" sz="1100" kern="0" spc="15" dirty="0" err="1" smtClean="0">
                <a:solidFill>
                  <a:prstClr val="black">
                    <a:lumMod val="75000"/>
                    <a:lumOff val="25000"/>
                  </a:prstClr>
                </a:solidFill>
                <a:latin typeface="PF Din Text Comp Pro" pitchFamily="2" charset="0"/>
              </a:rPr>
              <a:t>Кикино</a:t>
            </a:r>
            <a:r>
              <a:rPr lang="ru-RU" sz="1100" kern="0" spc="15" dirty="0">
                <a:solidFill>
                  <a:prstClr val="black">
                    <a:lumMod val="75000"/>
                    <a:lumOff val="25000"/>
                  </a:prstClr>
                </a:solidFill>
                <a:latin typeface="PF Din Text Comp Pro" pitchFamily="2" charset="0"/>
              </a:rPr>
              <a:t> </a:t>
            </a:r>
            <a:r>
              <a:rPr lang="ru-RU" sz="1100" kern="0" spc="15" dirty="0" smtClean="0">
                <a:solidFill>
                  <a:prstClr val="black">
                    <a:lumMod val="75000"/>
                    <a:lumOff val="25000"/>
                  </a:prstClr>
                </a:solidFill>
                <a:latin typeface="PF Din Text Comp Pro" pitchFamily="2" charset="0"/>
              </a:rPr>
              <a:t>и </a:t>
            </a:r>
            <a:r>
              <a:rPr lang="ru-RU" sz="1100" kern="0" spc="15" dirty="0" err="1" smtClean="0">
                <a:solidFill>
                  <a:prstClr val="black">
                    <a:lumMod val="75000"/>
                    <a:lumOff val="25000"/>
                  </a:prstClr>
                </a:solidFill>
                <a:latin typeface="PF Din Text Comp Pro" pitchFamily="2" charset="0"/>
              </a:rPr>
              <a:t>Званка</a:t>
            </a:r>
            <a:r>
              <a:rPr lang="ru-RU" sz="1100" kern="0" spc="15" dirty="0" smtClean="0">
                <a:solidFill>
                  <a:prstClr val="black">
                    <a:lumMod val="75000"/>
                    <a:lumOff val="25000"/>
                  </a:prstClr>
                </a:solidFill>
                <a:latin typeface="PF Din Text Comp Pro" pitchFamily="2" charset="0"/>
              </a:rPr>
              <a:t>. Полностью отсутствует любое пешеходное благоустройство в районе Мурманские Ворота и на связях с ним. Требуется улучшение пешеходных связей с многоквартирными домами на Пролетарской улице. Кроме того, выявлен ряд точек, где отсутствуют переходы в потенциально востребованных пешеходами</a:t>
            </a:r>
            <a:r>
              <a:rPr lang="en-US" sz="1100" kern="0" spc="15" dirty="0">
                <a:solidFill>
                  <a:prstClr val="black">
                    <a:lumMod val="75000"/>
                    <a:lumOff val="25000"/>
                  </a:prstClr>
                </a:solidFill>
                <a:latin typeface="PF Din Text Comp Pro" pitchFamily="2" charset="0"/>
              </a:rPr>
              <a:t> </a:t>
            </a:r>
            <a:r>
              <a:rPr lang="ru-RU" sz="1100" kern="0" spc="15" dirty="0" smtClean="0">
                <a:solidFill>
                  <a:prstClr val="black">
                    <a:lumMod val="75000"/>
                    <a:lumOff val="25000"/>
                  </a:prstClr>
                </a:solidFill>
                <a:latin typeface="PF Din Text Comp Pro" pitchFamily="2" charset="0"/>
              </a:rPr>
              <a:t>локациях, что приводит к их выходу на проезжую часть в неприспособленных для этого местах.</a:t>
            </a:r>
            <a:endParaRPr lang="ru-RU" sz="1100" kern="0" spc="15" dirty="0">
              <a:solidFill>
                <a:prstClr val="black">
                  <a:lumMod val="75000"/>
                  <a:lumOff val="25000"/>
                </a:prstClr>
              </a:solidFill>
              <a:latin typeface="PF Din Text Comp Pro" pitchFamily="2" charset="0"/>
            </a:endParaRPr>
          </a:p>
        </p:txBody>
      </p:sp>
      <p:pic>
        <p:nvPicPr>
          <p:cNvPr id="2" name="Рисунок 1"/>
          <p:cNvPicPr>
            <a:picLocks noChangeAspect="1"/>
          </p:cNvPicPr>
          <p:nvPr/>
        </p:nvPicPr>
        <p:blipFill>
          <a:blip r:embed="rId3" cstate="print"/>
          <a:stretch>
            <a:fillRect/>
          </a:stretch>
        </p:blipFill>
        <p:spPr>
          <a:xfrm>
            <a:off x="3132123" y="602037"/>
            <a:ext cx="7212810" cy="3552619"/>
          </a:xfrm>
          <a:prstGeom prst="rect">
            <a:avLst/>
          </a:prstGeom>
        </p:spPr>
      </p:pic>
      <p:pic>
        <p:nvPicPr>
          <p:cNvPr id="10" name="Рисунок 9"/>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10437038" y="7483"/>
            <a:ext cx="256362" cy="252507"/>
          </a:xfrm>
          <a:prstGeom prst="rect">
            <a:avLst/>
          </a:prstGeom>
        </p:spPr>
      </p:pic>
      <p:sp>
        <p:nvSpPr>
          <p:cNvPr id="11" name="Прямоугольник 10"/>
          <p:cNvSpPr/>
          <p:nvPr/>
        </p:nvSpPr>
        <p:spPr>
          <a:xfrm>
            <a:off x="-1" y="-1"/>
            <a:ext cx="882205" cy="395289"/>
          </a:xfrm>
          <a:prstGeom prst="rect">
            <a:avLst/>
          </a:prstGeom>
          <a:solidFill>
            <a:srgbClr val="770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2" name="Прямоугольник 11"/>
          <p:cNvSpPr/>
          <p:nvPr/>
        </p:nvSpPr>
        <p:spPr>
          <a:xfrm>
            <a:off x="355774" y="-21331"/>
            <a:ext cx="699230" cy="553998"/>
          </a:xfrm>
          <a:prstGeom prst="rect">
            <a:avLst/>
          </a:prstGeom>
        </p:spPr>
        <p:txBody>
          <a:bodyPr wrap="none">
            <a:spAutoFit/>
          </a:bodyPr>
          <a:lstStyle/>
          <a:p>
            <a:r>
              <a:rPr lang="ru-RU" altLang="ru-RU" sz="3000" dirty="0" smtClean="0">
                <a:solidFill>
                  <a:schemeClr val="bg1"/>
                </a:solidFill>
                <a:latin typeface="PF Din Text Comp Pro" pitchFamily="2" charset="0"/>
              </a:rPr>
              <a:t>4.4. </a:t>
            </a:r>
            <a:endParaRPr lang="ru-RU" sz="3000" dirty="0">
              <a:solidFill>
                <a:schemeClr val="bg1"/>
              </a:solidFill>
            </a:endParaRPr>
          </a:p>
        </p:txBody>
      </p:sp>
    </p:spTree>
    <p:extLst>
      <p:ext uri="{BB962C8B-B14F-4D97-AF65-F5344CB8AC3E}">
        <p14:creationId xmlns:p14="http://schemas.microsoft.com/office/powerpoint/2010/main" xmlns="" val="200611610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9999" y="565766"/>
            <a:ext cx="4338629" cy="5847755"/>
          </a:xfrm>
          <a:prstGeom prst="rect">
            <a:avLst/>
          </a:prstGeom>
          <a:noFill/>
        </p:spPr>
        <p:txBody>
          <a:bodyPr wrap="square" rtlCol="0">
            <a:spAutoFit/>
          </a:bodyPr>
          <a:lstStyle/>
          <a:p>
            <a:pPr lvl="0" algn="just"/>
            <a:r>
              <a:rPr lang="ru-RU" sz="1100" u="sng" kern="0" spc="15" dirty="0" smtClean="0">
                <a:solidFill>
                  <a:prstClr val="black">
                    <a:lumMod val="75000"/>
                    <a:lumOff val="25000"/>
                  </a:prstClr>
                </a:solidFill>
                <a:latin typeface="PF Din Text Comp Pro" pitchFamily="2" charset="0"/>
              </a:rPr>
              <a:t>Южная часть </a:t>
            </a:r>
            <a:r>
              <a:rPr lang="ru-RU" sz="1100" u="sng" kern="0" spc="15" dirty="0">
                <a:solidFill>
                  <a:prstClr val="black">
                    <a:lumMod val="75000"/>
                    <a:lumOff val="25000"/>
                  </a:prstClr>
                </a:solidFill>
                <a:latin typeface="PF Din Text Comp Pro" pitchFamily="2" charset="0"/>
              </a:rPr>
              <a:t>города</a:t>
            </a:r>
          </a:p>
          <a:p>
            <a:pPr algn="just"/>
            <a:r>
              <a:rPr lang="ru-RU" sz="1100" kern="0" spc="15" dirty="0" smtClean="0">
                <a:solidFill>
                  <a:schemeClr val="tx1">
                    <a:lumMod val="75000"/>
                    <a:lumOff val="25000"/>
                  </a:schemeClr>
                </a:solidFill>
                <a:latin typeface="PF Din Text Comp Pro" pitchFamily="2" charset="0"/>
              </a:rPr>
              <a:t>В </a:t>
            </a:r>
            <a:r>
              <a:rPr lang="ru-RU" sz="1100" kern="0" spc="15" dirty="0">
                <a:solidFill>
                  <a:schemeClr val="tx1">
                    <a:lumMod val="75000"/>
                    <a:lumOff val="25000"/>
                  </a:schemeClr>
                </a:solidFill>
                <a:latin typeface="PF Din Text Comp Pro" pitchFamily="2" charset="0"/>
              </a:rPr>
              <a:t>южной части Волхова расположены наиболее благоустроенные пешеходные пространства города, но и здесь имеются аналогичные левому берегу </a:t>
            </a:r>
            <a:r>
              <a:rPr lang="ru-RU" sz="1100" kern="0" spc="15" dirty="0" smtClean="0">
                <a:solidFill>
                  <a:schemeClr val="tx1">
                    <a:lumMod val="75000"/>
                    <a:lumOff val="25000"/>
                  </a:schemeClr>
                </a:solidFill>
                <a:latin typeface="PF Din Text Comp Pro" pitchFamily="2" charset="0"/>
              </a:rPr>
              <a:t>проблемы: недостаток пешеходных переходов  в некоторых востребованных локациях, отсутствие пешеходных путей на окраинах и в районах индивидуальной застройки.</a:t>
            </a:r>
            <a:endParaRPr lang="ru-RU" sz="1100" kern="0" spc="15" dirty="0">
              <a:solidFill>
                <a:schemeClr val="tx1">
                  <a:lumMod val="75000"/>
                  <a:lumOff val="25000"/>
                </a:schemeClr>
              </a:solidFill>
              <a:latin typeface="PF Din Text Comp Pro" pitchFamily="2" charset="0"/>
            </a:endParaRPr>
          </a:p>
          <a:p>
            <a:pPr algn="just"/>
            <a:endParaRPr lang="ru-RU" sz="1100" kern="0" spc="15" dirty="0">
              <a:solidFill>
                <a:schemeClr val="tx1">
                  <a:lumMod val="75000"/>
                  <a:lumOff val="25000"/>
                </a:schemeClr>
              </a:solidFill>
              <a:latin typeface="PF Din Text Comp Pro" pitchFamily="2" charset="0"/>
            </a:endParaRPr>
          </a:p>
          <a:p>
            <a:pPr algn="just"/>
            <a:r>
              <a:rPr lang="ru-RU" sz="1100" kern="0" spc="15" dirty="0" smtClean="0">
                <a:solidFill>
                  <a:schemeClr val="tx1">
                    <a:lumMod val="75000"/>
                    <a:lumOff val="25000"/>
                  </a:schemeClr>
                </a:solidFill>
                <a:latin typeface="PF Din Text Comp Pro" pitchFamily="2" charset="0"/>
              </a:rPr>
              <a:t>На правом берегу, в районе Волхов-2, сеть </a:t>
            </a:r>
            <a:r>
              <a:rPr lang="ru-RU" sz="1100" kern="0" spc="15" dirty="0">
                <a:solidFill>
                  <a:schemeClr val="tx1">
                    <a:lumMod val="75000"/>
                    <a:lumOff val="25000"/>
                  </a:schemeClr>
                </a:solidFill>
                <a:latin typeface="PF Din Text Comp Pro" pitchFamily="2" charset="0"/>
              </a:rPr>
              <a:t>тротуаров успешно соединяет </a:t>
            </a:r>
            <a:r>
              <a:rPr lang="ru-RU" sz="1100" kern="0" spc="15" dirty="0" smtClean="0">
                <a:solidFill>
                  <a:schemeClr val="tx1">
                    <a:lumMod val="75000"/>
                    <a:lumOff val="25000"/>
                  </a:schemeClr>
                </a:solidFill>
                <a:latin typeface="PF Din Text Comp Pro" pitchFamily="2" charset="0"/>
              </a:rPr>
              <a:t>все крупнейшие точки притяжения населения, </a:t>
            </a:r>
            <a:r>
              <a:rPr lang="ru-RU" sz="1100" kern="0" spc="15" dirty="0">
                <a:solidFill>
                  <a:schemeClr val="tx1">
                    <a:lumMod val="75000"/>
                    <a:lumOff val="25000"/>
                  </a:schemeClr>
                </a:solidFill>
                <a:latin typeface="PF Din Text Comp Pro" pitchFamily="2" charset="0"/>
              </a:rPr>
              <a:t>прерываясь лишь в редких случаях</a:t>
            </a:r>
            <a:r>
              <a:rPr lang="ru-RU" sz="1100" kern="0" spc="15" dirty="0" smtClean="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Если рассматривать эту часть города обособленно – ситуация более чем </a:t>
            </a:r>
            <a:r>
              <a:rPr lang="ru-RU" sz="1100" kern="0" spc="15" dirty="0" smtClean="0">
                <a:solidFill>
                  <a:schemeClr val="tx1">
                    <a:lumMod val="75000"/>
                    <a:lumOff val="25000"/>
                  </a:schemeClr>
                </a:solidFill>
                <a:latin typeface="PF Din Text Comp Pro" pitchFamily="2" charset="0"/>
              </a:rPr>
              <a:t>хорошая. Однако его жителям также важны связи с соседними районами, прежде всего с левым берегом. Сегодня, </a:t>
            </a:r>
            <a:r>
              <a:rPr lang="ru-RU" sz="1100" kern="0" spc="15" dirty="0">
                <a:solidFill>
                  <a:schemeClr val="tx1">
                    <a:lumMod val="75000"/>
                    <a:lumOff val="25000"/>
                  </a:schemeClr>
                </a:solidFill>
                <a:latin typeface="PF Din Text Comp Pro" pitchFamily="2" charset="0"/>
              </a:rPr>
              <a:t>при движении от жилых районов на север, </a:t>
            </a:r>
            <a:r>
              <a:rPr lang="ru-RU" sz="1100" kern="0" spc="15" dirty="0" smtClean="0">
                <a:solidFill>
                  <a:schemeClr val="tx1">
                    <a:lumMod val="75000"/>
                    <a:lumOff val="25000"/>
                  </a:schemeClr>
                </a:solidFill>
                <a:latin typeface="PF Din Text Comp Pro" pitchFamily="2" charset="0"/>
              </a:rPr>
              <a:t>сначала резко снижается качество пешеходных путей, а затем на подходах к мостам они на отдельных участках полностью исчезают. </a:t>
            </a:r>
          </a:p>
          <a:p>
            <a:pPr algn="just"/>
            <a:endParaRPr lang="ru-RU" sz="1100" kern="0" spc="15" dirty="0" smtClean="0">
              <a:solidFill>
                <a:schemeClr val="tx1">
                  <a:lumMod val="75000"/>
                  <a:lumOff val="25000"/>
                </a:schemeClr>
              </a:solidFill>
              <a:latin typeface="PF Din Text Comp Pro" pitchFamily="2" charset="0"/>
            </a:endParaRPr>
          </a:p>
          <a:p>
            <a:pPr algn="just"/>
            <a:r>
              <a:rPr lang="ru-RU" sz="1100" kern="0" spc="15" dirty="0" smtClean="0">
                <a:solidFill>
                  <a:schemeClr val="tx1">
                    <a:lumMod val="75000"/>
                    <a:lumOff val="25000"/>
                  </a:schemeClr>
                </a:solidFill>
                <a:latin typeface="PF Din Text Comp Pro" pitchFamily="2" charset="0"/>
              </a:rPr>
              <a:t>Отдельно </a:t>
            </a:r>
            <a:r>
              <a:rPr lang="ru-RU" sz="1100" kern="0" spc="15" dirty="0">
                <a:solidFill>
                  <a:schemeClr val="tx1">
                    <a:lumMod val="75000"/>
                    <a:lumOff val="25000"/>
                  </a:schemeClr>
                </a:solidFill>
                <a:latin typeface="PF Din Text Comp Pro" pitchFamily="2" charset="0"/>
              </a:rPr>
              <a:t>стоит выделить </a:t>
            </a:r>
            <a:r>
              <a:rPr lang="ru-RU" sz="1100" kern="0" spc="15" dirty="0" smtClean="0">
                <a:solidFill>
                  <a:schemeClr val="tx1">
                    <a:lumMod val="75000"/>
                    <a:lumOff val="25000"/>
                  </a:schemeClr>
                </a:solidFill>
                <a:latin typeface="PF Din Text Comp Pro" pitchFamily="2" charset="0"/>
              </a:rPr>
              <a:t>районы </a:t>
            </a:r>
            <a:r>
              <a:rPr lang="ru-RU" sz="1100" kern="0" spc="15" dirty="0">
                <a:solidFill>
                  <a:schemeClr val="tx1">
                    <a:lumMod val="75000"/>
                    <a:lumOff val="25000"/>
                  </a:schemeClr>
                </a:solidFill>
                <a:latin typeface="PF Din Text Comp Pro" pitchFamily="2" charset="0"/>
              </a:rPr>
              <a:t>с усадебной застройкой, </a:t>
            </a:r>
            <a:r>
              <a:rPr lang="ru-RU" sz="1100" kern="0" spc="15" dirty="0" smtClean="0">
                <a:solidFill>
                  <a:schemeClr val="tx1">
                    <a:lumMod val="75000"/>
                    <a:lumOff val="25000"/>
                  </a:schemeClr>
                </a:solidFill>
                <a:latin typeface="PF Din Text Comp Pro" pitchFamily="2" charset="0"/>
              </a:rPr>
              <a:t>расположенные </a:t>
            </a:r>
            <a:r>
              <a:rPr lang="ru-RU" sz="1100" kern="0" spc="15" dirty="0">
                <a:solidFill>
                  <a:schemeClr val="tx1">
                    <a:lumMod val="75000"/>
                    <a:lumOff val="25000"/>
                  </a:schemeClr>
                </a:solidFill>
                <a:latin typeface="PF Din Text Comp Pro" pitchFamily="2" charset="0"/>
              </a:rPr>
              <a:t>вдоль Октябрьской набережной к югу от мостов. </a:t>
            </a:r>
            <a:r>
              <a:rPr lang="ru-RU" sz="1100" kern="0" spc="15" dirty="0" smtClean="0">
                <a:solidFill>
                  <a:schemeClr val="tx1">
                    <a:lumMod val="75000"/>
                    <a:lumOff val="25000"/>
                  </a:schemeClr>
                </a:solidFill>
                <a:latin typeface="PF Din Text Comp Pro" pitchFamily="2" charset="0"/>
              </a:rPr>
              <a:t>Они </a:t>
            </a:r>
            <a:r>
              <a:rPr lang="ru-RU" sz="1100" kern="0" spc="15" dirty="0">
                <a:solidFill>
                  <a:schemeClr val="tx1">
                    <a:lumMod val="75000"/>
                    <a:lumOff val="25000"/>
                  </a:schemeClr>
                </a:solidFill>
                <a:latin typeface="PF Din Text Comp Pro" pitchFamily="2" charset="0"/>
              </a:rPr>
              <a:t>полностью </a:t>
            </a:r>
            <a:r>
              <a:rPr lang="ru-RU" sz="1100" kern="0" spc="15" dirty="0" smtClean="0">
                <a:solidFill>
                  <a:schemeClr val="tx1">
                    <a:lumMod val="75000"/>
                    <a:lumOff val="25000"/>
                  </a:schemeClr>
                </a:solidFill>
                <a:latin typeface="PF Din Text Comp Pro" pitchFamily="2" charset="0"/>
              </a:rPr>
              <a:t>лишены </a:t>
            </a:r>
            <a:r>
              <a:rPr lang="ru-RU" sz="1100" kern="0" spc="15" dirty="0">
                <a:solidFill>
                  <a:schemeClr val="tx1">
                    <a:lumMod val="75000"/>
                    <a:lumOff val="25000"/>
                  </a:schemeClr>
                </a:solidFill>
                <a:latin typeface="PF Din Text Comp Pro" pitchFamily="2" charset="0"/>
              </a:rPr>
              <a:t>пешеходной </a:t>
            </a:r>
            <a:r>
              <a:rPr lang="ru-RU" sz="1100" kern="0" spc="15" dirty="0" smtClean="0">
                <a:solidFill>
                  <a:schemeClr val="tx1">
                    <a:lumMod val="75000"/>
                    <a:lumOff val="25000"/>
                  </a:schemeClr>
                </a:solidFill>
                <a:latin typeface="PF Din Text Comp Pro" pitchFamily="2" charset="0"/>
              </a:rPr>
              <a:t>инфраструктуры и фактически отрезаны </a:t>
            </a:r>
            <a:r>
              <a:rPr lang="ru-RU" sz="1100" kern="0" spc="15" dirty="0">
                <a:solidFill>
                  <a:schemeClr val="tx1">
                    <a:lumMod val="75000"/>
                    <a:lumOff val="25000"/>
                  </a:schemeClr>
                </a:solidFill>
                <a:latin typeface="PF Din Text Comp Pro" pitchFamily="2" charset="0"/>
              </a:rPr>
              <a:t>от  города. Безопасная связь с </a:t>
            </a:r>
            <a:r>
              <a:rPr lang="ru-RU" sz="1100" kern="0" spc="15" dirty="0" smtClean="0">
                <a:solidFill>
                  <a:schemeClr val="tx1">
                    <a:lumMod val="75000"/>
                    <a:lumOff val="25000"/>
                  </a:schemeClr>
                </a:solidFill>
                <a:latin typeface="PF Din Text Comp Pro" pitchFamily="2" charset="0"/>
              </a:rPr>
              <a:t>этими районами сегодня невозможна, так как проход может осуществляться </a:t>
            </a:r>
            <a:r>
              <a:rPr lang="ru-RU" sz="1100" kern="0" spc="15" dirty="0">
                <a:solidFill>
                  <a:schemeClr val="tx1">
                    <a:lumMod val="75000"/>
                    <a:lumOff val="25000"/>
                  </a:schemeClr>
                </a:solidFill>
                <a:latin typeface="PF Din Text Comp Pro" pitchFamily="2" charset="0"/>
              </a:rPr>
              <a:t>или вдоль Октябрьской </a:t>
            </a:r>
            <a:r>
              <a:rPr lang="ru-RU" sz="1100" kern="0" spc="15" dirty="0" smtClean="0">
                <a:solidFill>
                  <a:schemeClr val="tx1">
                    <a:lumMod val="75000"/>
                    <a:lumOff val="25000"/>
                  </a:schemeClr>
                </a:solidFill>
                <a:latin typeface="PF Din Text Comp Pro" pitchFamily="2" charset="0"/>
              </a:rPr>
              <a:t>набережной по частично разрушенным тротуарам и обочинам (что усугубляется наличием транзитного движения по этой магистрали), или по тропам от улицы Красных Зорь в направлении </a:t>
            </a:r>
            <a:r>
              <a:rPr lang="ru-RU" sz="1100" kern="0" spc="15" dirty="0" err="1" smtClean="0">
                <a:solidFill>
                  <a:schemeClr val="tx1">
                    <a:lumMod val="75000"/>
                    <a:lumOff val="25000"/>
                  </a:schemeClr>
                </a:solidFill>
                <a:latin typeface="PF Din Text Comp Pro" pitchFamily="2" charset="0"/>
              </a:rPr>
              <a:t>Новоладожского</a:t>
            </a:r>
            <a:r>
              <a:rPr lang="ru-RU" sz="1100" kern="0" spc="15" dirty="0" smtClean="0">
                <a:solidFill>
                  <a:schemeClr val="tx1">
                    <a:lumMod val="75000"/>
                    <a:lumOff val="25000"/>
                  </a:schemeClr>
                </a:solidFill>
                <a:latin typeface="PF Din Text Comp Pro" pitchFamily="2" charset="0"/>
              </a:rPr>
              <a:t> шоссе, дважды пересекающих железнодорожные пути в несанкционированных местах.</a:t>
            </a:r>
          </a:p>
          <a:p>
            <a:pPr algn="just"/>
            <a:endParaRPr lang="ru-RU" sz="1100" kern="0" spc="15" dirty="0">
              <a:solidFill>
                <a:schemeClr val="tx1">
                  <a:lumMod val="75000"/>
                  <a:lumOff val="25000"/>
                </a:schemeClr>
              </a:solidFill>
              <a:latin typeface="PF Din Text Comp Pro" pitchFamily="2" charset="0"/>
            </a:endParaRPr>
          </a:p>
          <a:p>
            <a:pPr algn="just"/>
            <a:r>
              <a:rPr lang="ru-RU" sz="1100" b="1" kern="0" spc="15" dirty="0" smtClean="0">
                <a:solidFill>
                  <a:schemeClr val="tx1">
                    <a:lumMod val="75000"/>
                    <a:lumOff val="25000"/>
                  </a:schemeClr>
                </a:solidFill>
                <a:latin typeface="PF Din Text Comp Pro" pitchFamily="2" charset="0"/>
              </a:rPr>
              <a:t>Общий </a:t>
            </a:r>
            <a:r>
              <a:rPr lang="ru-RU" sz="1100" b="1" kern="0" spc="15" dirty="0">
                <a:solidFill>
                  <a:schemeClr val="tx1">
                    <a:lumMod val="75000"/>
                    <a:lumOff val="25000"/>
                  </a:schemeClr>
                </a:solidFill>
                <a:latin typeface="PF Din Text Comp Pro" pitchFamily="2" charset="0"/>
              </a:rPr>
              <a:t>вывод </a:t>
            </a:r>
            <a:r>
              <a:rPr lang="ru-RU" sz="1100" kern="0" spc="15" dirty="0">
                <a:solidFill>
                  <a:schemeClr val="tx1">
                    <a:lumMod val="75000"/>
                    <a:lumOff val="25000"/>
                  </a:schemeClr>
                </a:solidFill>
                <a:latin typeface="PF Din Text Comp Pro" pitchFamily="2" charset="0"/>
              </a:rPr>
              <a:t>– сеть пешеходной инфраструктуры города Волхов в достаточной степени развита в пределах отдельных очагов </a:t>
            </a:r>
            <a:r>
              <a:rPr lang="ru-RU" sz="1100" kern="0" spc="15" dirty="0" smtClean="0">
                <a:solidFill>
                  <a:schemeClr val="tx1">
                    <a:lumMod val="75000"/>
                    <a:lumOff val="25000"/>
                  </a:schemeClr>
                </a:solidFill>
                <a:latin typeface="PF Din Text Comp Pro" pitchFamily="2" charset="0"/>
              </a:rPr>
              <a:t>благоустройства в районах с многоквартирной застройкой. При этом в городе не развиты пешеходные связи </a:t>
            </a:r>
            <a:r>
              <a:rPr lang="ru-RU" sz="1100" kern="0" spc="15" dirty="0">
                <a:solidFill>
                  <a:schemeClr val="tx1">
                    <a:lumMod val="75000"/>
                    <a:lumOff val="25000"/>
                  </a:schemeClr>
                </a:solidFill>
                <a:latin typeface="PF Din Text Comp Pro" pitchFamily="2" charset="0"/>
              </a:rPr>
              <a:t>между </a:t>
            </a:r>
            <a:r>
              <a:rPr lang="ru-RU" sz="1100" kern="0" spc="15" dirty="0" smtClean="0">
                <a:solidFill>
                  <a:schemeClr val="tx1">
                    <a:lumMod val="75000"/>
                    <a:lumOff val="25000"/>
                  </a:schemeClr>
                </a:solidFill>
                <a:latin typeface="PF Din Text Comp Pro" pitchFamily="2" charset="0"/>
              </a:rPr>
              <a:t>отдаленными районами, в томи числе расположенными на каждом из берегов.</a:t>
            </a:r>
          </a:p>
          <a:p>
            <a:pPr algn="just"/>
            <a:endParaRPr lang="ru-RU" sz="1100" kern="0" spc="15" dirty="0">
              <a:solidFill>
                <a:schemeClr val="tx1">
                  <a:lumMod val="75000"/>
                  <a:lumOff val="25000"/>
                </a:schemeClr>
              </a:solidFill>
              <a:latin typeface="PF Din Text Comp Pro" pitchFamily="2" charset="0"/>
            </a:endParaRPr>
          </a:p>
          <a:p>
            <a:pPr algn="just"/>
            <a:r>
              <a:rPr lang="ru-RU" sz="1100" kern="0" spc="15" dirty="0" smtClean="0">
                <a:solidFill>
                  <a:schemeClr val="tx1">
                    <a:lumMod val="75000"/>
                    <a:lumOff val="25000"/>
                  </a:schemeClr>
                </a:solidFill>
                <a:latin typeface="PF Din Text Comp Pro" pitchFamily="2" charset="0"/>
              </a:rPr>
              <a:t>В крупных районах города дополнительно </a:t>
            </a:r>
            <a:r>
              <a:rPr lang="ru-RU" sz="1100" kern="0" spc="15" dirty="0">
                <a:solidFill>
                  <a:schemeClr val="tx1">
                    <a:lumMod val="75000"/>
                    <a:lumOff val="25000"/>
                  </a:schemeClr>
                </a:solidFill>
                <a:latin typeface="PF Din Text Comp Pro" pitchFamily="2" charset="0"/>
              </a:rPr>
              <a:t>имеются проблемы связности </a:t>
            </a:r>
            <a:r>
              <a:rPr lang="ru-RU" sz="1100" kern="0" spc="15" dirty="0" smtClean="0">
                <a:solidFill>
                  <a:schemeClr val="tx1">
                    <a:lumMod val="75000"/>
                    <a:lumOff val="25000"/>
                  </a:schemeClr>
                </a:solidFill>
                <a:latin typeface="PF Din Text Comp Pro" pitchFamily="2" charset="0"/>
              </a:rPr>
              <a:t>периферийных кварталов, прерывистости пешеходных </a:t>
            </a:r>
            <a:r>
              <a:rPr lang="ru-RU" sz="1100" kern="0" spc="15" dirty="0">
                <a:solidFill>
                  <a:schemeClr val="tx1">
                    <a:lumMod val="75000"/>
                    <a:lumOff val="25000"/>
                  </a:schemeClr>
                </a:solidFill>
                <a:latin typeface="PF Din Text Comp Pro" pitchFamily="2" charset="0"/>
              </a:rPr>
              <a:t>путей. В перспективе необходимо </a:t>
            </a:r>
            <a:r>
              <a:rPr lang="ru-RU" sz="1100" kern="0" spc="15" dirty="0" smtClean="0">
                <a:solidFill>
                  <a:schemeClr val="tx1">
                    <a:lumMod val="75000"/>
                    <a:lumOff val="25000"/>
                  </a:schemeClr>
                </a:solidFill>
                <a:latin typeface="PF Din Text Comp Pro" pitchFamily="2" charset="0"/>
              </a:rPr>
              <a:t>соединять </a:t>
            </a:r>
            <a:r>
              <a:rPr lang="ru-RU" sz="1100" kern="0" spc="15" dirty="0">
                <a:solidFill>
                  <a:schemeClr val="tx1">
                    <a:lumMod val="75000"/>
                    <a:lumOff val="25000"/>
                  </a:schemeClr>
                </a:solidFill>
                <a:latin typeface="PF Din Text Comp Pro" pitchFamily="2" charset="0"/>
              </a:rPr>
              <a:t>благоустроенной и удобной пешеходной сетью все районы города между собой, благоустраивать </a:t>
            </a:r>
            <a:r>
              <a:rPr lang="ru-RU" sz="1100" kern="0" spc="15" dirty="0" smtClean="0">
                <a:solidFill>
                  <a:schemeClr val="tx1">
                    <a:lumMod val="75000"/>
                    <a:lumOff val="25000"/>
                  </a:schemeClr>
                </a:solidFill>
                <a:latin typeface="PF Din Text Comp Pro" pitchFamily="2" charset="0"/>
              </a:rPr>
              <a:t>уже сложившиеся </a:t>
            </a:r>
            <a:r>
              <a:rPr lang="ru-RU" sz="1100" kern="0" spc="15" dirty="0">
                <a:solidFill>
                  <a:schemeClr val="tx1">
                    <a:lumMod val="75000"/>
                    <a:lumOff val="25000"/>
                  </a:schemeClr>
                </a:solidFill>
                <a:latin typeface="PF Din Text Comp Pro" pitchFamily="2" charset="0"/>
              </a:rPr>
              <a:t>востребованные пешеходные пути и тропы. Обязательно необходимо построить тротуары вдоль всех магистральных улиц.</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ПЕШЕХОДНАЯ ИНФРАСТРУКТУРА</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47</a:t>
            </a:fld>
            <a:endParaRPr lang="ru-RU" dirty="0"/>
          </a:p>
        </p:txBody>
      </p:sp>
      <p:pic>
        <p:nvPicPr>
          <p:cNvPr id="2" name="Рисунок 1"/>
          <p:cNvPicPr>
            <a:picLocks noChangeAspect="1"/>
          </p:cNvPicPr>
          <p:nvPr/>
        </p:nvPicPr>
        <p:blipFill>
          <a:blip r:embed="rId3" cstate="print"/>
          <a:stretch>
            <a:fillRect/>
          </a:stretch>
        </p:blipFill>
        <p:spPr>
          <a:xfrm>
            <a:off x="4698629" y="219291"/>
            <a:ext cx="5720167" cy="6759198"/>
          </a:xfrm>
          <a:prstGeom prst="rect">
            <a:avLst/>
          </a:prstGeom>
        </p:spPr>
      </p:pic>
      <p:pic>
        <p:nvPicPr>
          <p:cNvPr id="9" name="Рисунок 8"/>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10437038" y="7483"/>
            <a:ext cx="256362" cy="252507"/>
          </a:xfrm>
          <a:prstGeom prst="rect">
            <a:avLst/>
          </a:prstGeom>
        </p:spPr>
      </p:pic>
      <p:sp>
        <p:nvSpPr>
          <p:cNvPr id="10" name="Прямоугольник 9"/>
          <p:cNvSpPr/>
          <p:nvPr/>
        </p:nvSpPr>
        <p:spPr>
          <a:xfrm>
            <a:off x="-1" y="-1"/>
            <a:ext cx="882205" cy="395289"/>
          </a:xfrm>
          <a:prstGeom prst="rect">
            <a:avLst/>
          </a:prstGeom>
          <a:solidFill>
            <a:srgbClr val="770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Прямоугольник 10"/>
          <p:cNvSpPr/>
          <p:nvPr/>
        </p:nvSpPr>
        <p:spPr>
          <a:xfrm>
            <a:off x="355774" y="-21331"/>
            <a:ext cx="699230" cy="553998"/>
          </a:xfrm>
          <a:prstGeom prst="rect">
            <a:avLst/>
          </a:prstGeom>
        </p:spPr>
        <p:txBody>
          <a:bodyPr wrap="none">
            <a:spAutoFit/>
          </a:bodyPr>
          <a:lstStyle/>
          <a:p>
            <a:r>
              <a:rPr lang="ru-RU" altLang="ru-RU" sz="3000" dirty="0" smtClean="0">
                <a:solidFill>
                  <a:schemeClr val="bg1"/>
                </a:solidFill>
                <a:latin typeface="PF Din Text Comp Pro" pitchFamily="2" charset="0"/>
              </a:rPr>
              <a:t>4.4. </a:t>
            </a:r>
            <a:endParaRPr lang="ru-RU" sz="3000" dirty="0">
              <a:solidFill>
                <a:schemeClr val="bg1"/>
              </a:solidFill>
            </a:endParaRPr>
          </a:p>
        </p:txBody>
      </p:sp>
    </p:spTree>
    <p:extLst>
      <p:ext uri="{BB962C8B-B14F-4D97-AF65-F5344CB8AC3E}">
        <p14:creationId xmlns:p14="http://schemas.microsoft.com/office/powerpoint/2010/main" xmlns="" val="21259453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248" t="2113" r="20170" b="6471"/>
          <a:stretch/>
        </p:blipFill>
        <p:spPr bwMode="auto">
          <a:xfrm>
            <a:off x="7218909" y="611188"/>
            <a:ext cx="3168350" cy="243660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t="21280" b="13543"/>
          <a:stretch/>
        </p:blipFill>
        <p:spPr bwMode="auto">
          <a:xfrm>
            <a:off x="3834532" y="611188"/>
            <a:ext cx="3168352" cy="24412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l="25843" t="16769" r="11983" b="13815"/>
          <a:stretch/>
        </p:blipFill>
        <p:spPr bwMode="auto">
          <a:xfrm>
            <a:off x="3834533" y="3923557"/>
            <a:ext cx="3168351" cy="236825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t="4172"/>
          <a:stretch/>
        </p:blipFill>
        <p:spPr bwMode="auto">
          <a:xfrm>
            <a:off x="453657" y="3922839"/>
            <a:ext cx="3178741" cy="237698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rotWithShape="1">
          <a:blip r:embed="rId7" cstate="print">
            <a:extLst>
              <a:ext uri="{28A0092B-C50C-407E-A947-70E740481C1C}">
                <a14:useLocalDpi xmlns:a14="http://schemas.microsoft.com/office/drawing/2010/main" xmlns="" val="0"/>
              </a:ext>
            </a:extLst>
          </a:blip>
          <a:srcRect r="12315"/>
          <a:stretch/>
        </p:blipFill>
        <p:spPr bwMode="auto">
          <a:xfrm>
            <a:off x="441101" y="611188"/>
            <a:ext cx="3191297" cy="243660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1" name="Прямоугольник 20"/>
          <p:cNvSpPr/>
          <p:nvPr/>
        </p:nvSpPr>
        <p:spPr>
          <a:xfrm>
            <a:off x="-1" y="-1"/>
            <a:ext cx="882205" cy="395289"/>
          </a:xfrm>
          <a:prstGeom prst="rect">
            <a:avLst/>
          </a:prstGeom>
          <a:solidFill>
            <a:srgbClr val="770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ПЕШЕХОДНЫЕ ПУТИ – ТИПИЧНЫЕ ПРОБЛЕМЫ</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smtClean="0">
                <a:solidFill>
                  <a:schemeClr val="bg1"/>
                </a:solidFill>
                <a:latin typeface="PF Din Text Comp Pro" pitchFamily="2" charset="0"/>
              </a:rPr>
              <a:t>4.4.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48</a:t>
            </a:fld>
            <a:endParaRPr lang="ru-RU" dirty="0"/>
          </a:p>
        </p:txBody>
      </p:sp>
      <p:sp>
        <p:nvSpPr>
          <p:cNvPr id="15" name="Прямоугольник 14"/>
          <p:cNvSpPr/>
          <p:nvPr/>
        </p:nvSpPr>
        <p:spPr>
          <a:xfrm>
            <a:off x="309906" y="6299821"/>
            <a:ext cx="3316560" cy="581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Улица </a:t>
            </a:r>
            <a:r>
              <a:rPr lang="ru-RU" sz="1100" kern="0" spc="15" dirty="0" err="1">
                <a:solidFill>
                  <a:schemeClr val="tx1">
                    <a:lumMod val="75000"/>
                    <a:lumOff val="25000"/>
                  </a:schemeClr>
                </a:solidFill>
                <a:latin typeface="PF Din Text Comp Pro" pitchFamily="2" charset="0"/>
                <a:cs typeface="Arial" charset="0"/>
              </a:rPr>
              <a:t>Борисогорское</a:t>
            </a:r>
            <a:r>
              <a:rPr lang="ru-RU" sz="1100" kern="0" spc="15" dirty="0">
                <a:solidFill>
                  <a:schemeClr val="tx1">
                    <a:lumMod val="75000"/>
                    <a:lumOff val="25000"/>
                  </a:schemeClr>
                </a:solidFill>
                <a:latin typeface="PF Din Text Comp Pro" pitchFamily="2" charset="0"/>
                <a:cs typeface="Arial" charset="0"/>
              </a:rPr>
              <a:t> Поле – относительно нетипичный пример отсутствия тротуаров на улице в кварталах многоквартирной застройки Волхова.</a:t>
            </a:r>
          </a:p>
        </p:txBody>
      </p:sp>
      <p:sp>
        <p:nvSpPr>
          <p:cNvPr id="16" name="Прямоугольник 15"/>
          <p:cNvSpPr/>
          <p:nvPr/>
        </p:nvSpPr>
        <p:spPr>
          <a:xfrm>
            <a:off x="3691806" y="6299822"/>
            <a:ext cx="3294577" cy="4374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Отсутствие тротуара с восточной стороны Привокзальной площади – пример внезапного и плохо объяснимого </a:t>
            </a:r>
            <a:r>
              <a:rPr lang="ru-RU" sz="1100" kern="0" spc="15">
                <a:solidFill>
                  <a:schemeClr val="tx1">
                    <a:lumMod val="75000"/>
                    <a:lumOff val="25000"/>
                  </a:schemeClr>
                </a:solidFill>
                <a:latin typeface="PF Din Text Comp Pro" pitchFamily="2" charset="0"/>
                <a:cs typeface="Arial" charset="0"/>
              </a:rPr>
              <a:t>разрыва </a:t>
            </a:r>
            <a:r>
              <a:rPr lang="ru-RU" sz="1100" kern="0" spc="15" smtClean="0">
                <a:solidFill>
                  <a:schemeClr val="tx1">
                    <a:lumMod val="75000"/>
                    <a:lumOff val="25000"/>
                  </a:schemeClr>
                </a:solidFill>
                <a:latin typeface="PF Din Text Comp Pro" pitchFamily="2" charset="0"/>
                <a:cs typeface="Arial" charset="0"/>
              </a:rPr>
              <a:t>в благоустроенной </a:t>
            </a:r>
            <a:r>
              <a:rPr lang="ru-RU" sz="1100" kern="0" spc="15" dirty="0">
                <a:solidFill>
                  <a:schemeClr val="tx1">
                    <a:lumMod val="75000"/>
                    <a:lumOff val="25000"/>
                  </a:schemeClr>
                </a:solidFill>
                <a:latin typeface="PF Din Text Comp Pro" pitchFamily="2" charset="0"/>
                <a:cs typeface="Arial" charset="0"/>
              </a:rPr>
              <a:t>пешеходной </a:t>
            </a:r>
            <a:r>
              <a:rPr lang="ru-RU" sz="1100" kern="0" spc="15" dirty="0" smtClean="0">
                <a:solidFill>
                  <a:schemeClr val="tx1">
                    <a:lumMod val="75000"/>
                    <a:lumOff val="25000"/>
                  </a:schemeClr>
                </a:solidFill>
                <a:latin typeface="PF Din Text Comp Pro" pitchFamily="2" charset="0"/>
                <a:cs typeface="Arial" charset="0"/>
              </a:rPr>
              <a:t>сети.</a:t>
            </a:r>
            <a:endParaRPr lang="ru-RU" sz="1100" kern="0" spc="15" dirty="0">
              <a:solidFill>
                <a:schemeClr val="tx1">
                  <a:lumMod val="75000"/>
                  <a:lumOff val="25000"/>
                </a:schemeClr>
              </a:solidFill>
              <a:latin typeface="PF Din Text Comp Pro" pitchFamily="2" charset="0"/>
              <a:cs typeface="Arial" charset="0"/>
            </a:endParaRPr>
          </a:p>
        </p:txBody>
      </p:sp>
      <p:sp>
        <p:nvSpPr>
          <p:cNvPr id="17" name="Прямоугольник 16"/>
          <p:cNvSpPr/>
          <p:nvPr/>
        </p:nvSpPr>
        <p:spPr>
          <a:xfrm>
            <a:off x="3691805" y="3084110"/>
            <a:ext cx="3294577" cy="58087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Тротуар вдоль Октябрьской набережной в районе </a:t>
            </a:r>
            <a:r>
              <a:rPr lang="ru-RU" sz="1100" kern="0" spc="15" dirty="0" err="1">
                <a:solidFill>
                  <a:schemeClr val="tx1">
                    <a:lumMod val="75000"/>
                    <a:lumOff val="25000"/>
                  </a:schemeClr>
                </a:solidFill>
                <a:latin typeface="PF Din Text Comp Pro" pitchFamily="2" charset="0"/>
                <a:cs typeface="Arial" charset="0"/>
              </a:rPr>
              <a:t>Валимского</a:t>
            </a:r>
            <a:r>
              <a:rPr lang="ru-RU" sz="1100" kern="0" spc="15" dirty="0">
                <a:solidFill>
                  <a:schemeClr val="tx1">
                    <a:lumMod val="75000"/>
                    <a:lumOff val="25000"/>
                  </a:schemeClr>
                </a:solidFill>
                <a:latin typeface="PF Din Text Comp Pro" pitchFamily="2" charset="0"/>
                <a:cs typeface="Arial" charset="0"/>
              </a:rPr>
              <a:t> переулка – пример наличия тротуаров в периферийных районах с усадебной застройкой. Пример пешеходного пути низкого качества, требующего ремонта.</a:t>
            </a:r>
          </a:p>
        </p:txBody>
      </p:sp>
      <p:sp>
        <p:nvSpPr>
          <p:cNvPr id="18" name="Прямоугольник 17"/>
          <p:cNvSpPr/>
          <p:nvPr/>
        </p:nvSpPr>
        <p:spPr>
          <a:xfrm>
            <a:off x="380613" y="3084073"/>
            <a:ext cx="3315632" cy="64125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Тротуар вдоль улицы Коммунаров – пример сравнительно качественной пешеходной инфраструктуры </a:t>
            </a:r>
            <a:r>
              <a:rPr lang="ru-RU" sz="1100" kern="0" spc="15" dirty="0" smtClean="0">
                <a:solidFill>
                  <a:schemeClr val="tx1">
                    <a:lumMod val="75000"/>
                    <a:lumOff val="25000"/>
                  </a:schemeClr>
                </a:solidFill>
                <a:latin typeface="PF Din Text Comp Pro" pitchFamily="2" charset="0"/>
                <a:cs typeface="Arial" charset="0"/>
              </a:rPr>
              <a:t>одного из городских </a:t>
            </a:r>
            <a:r>
              <a:rPr lang="ru-RU" sz="1100" kern="0" spc="15" dirty="0" err="1">
                <a:solidFill>
                  <a:schemeClr val="tx1">
                    <a:lumMod val="75000"/>
                    <a:lumOff val="25000"/>
                  </a:schemeClr>
                </a:solidFill>
                <a:latin typeface="PF Din Text Comp Pro" pitchFamily="2" charset="0"/>
                <a:cs typeface="Arial" charset="0"/>
              </a:rPr>
              <a:t>подцентров</a:t>
            </a:r>
            <a:endParaRPr lang="ru-RU" sz="1100" kern="0" spc="15" dirty="0">
              <a:solidFill>
                <a:schemeClr val="tx1">
                  <a:lumMod val="75000"/>
                  <a:lumOff val="25000"/>
                </a:schemeClr>
              </a:solidFill>
              <a:latin typeface="PF Din Text Comp Pro" pitchFamily="2" charset="0"/>
              <a:cs typeface="Arial" charset="0"/>
            </a:endParaRPr>
          </a:p>
        </p:txBody>
      </p:sp>
      <p:pic>
        <p:nvPicPr>
          <p:cNvPr id="24" name="Picture 7" descr="D:\Главное подразделение\ГРуппа1 многое\Для работы\Урбаника\ЛО Волхов\данные\фото Волхов\DSC_5319.JPG"/>
          <p:cNvPicPr>
            <a:picLocks noChangeAspect="1" noChangeArrowheads="1"/>
          </p:cNvPicPr>
          <p:nvPr/>
        </p:nvPicPr>
        <p:blipFill rotWithShape="1">
          <a:blip r:embed="rId8" cstate="print">
            <a:extLst>
              <a:ext uri="{28A0092B-C50C-407E-A947-70E740481C1C}">
                <a14:useLocalDpi xmlns:a14="http://schemas.microsoft.com/office/drawing/2010/main" xmlns="" val="0"/>
              </a:ext>
            </a:extLst>
          </a:blip>
          <a:srcRect t="3009"/>
          <a:stretch/>
        </p:blipFill>
        <p:spPr bwMode="auto">
          <a:xfrm>
            <a:off x="7218908" y="3924647"/>
            <a:ext cx="3168351" cy="2368251"/>
          </a:xfrm>
          <a:prstGeom prst="rect">
            <a:avLst/>
          </a:prstGeom>
          <a:noFill/>
          <a:extLst>
            <a:ext uri="{909E8E84-426E-40DD-AFC4-6F175D3DCCD1}">
              <a14:hiddenFill xmlns:a14="http://schemas.microsoft.com/office/drawing/2010/main" xmlns="">
                <a:solidFill>
                  <a:srgbClr val="FFFFFF"/>
                </a:solidFill>
              </a14:hiddenFill>
            </a:ext>
          </a:extLst>
        </p:spPr>
      </p:pic>
      <p:sp>
        <p:nvSpPr>
          <p:cNvPr id="26" name="Прямоугольник 25"/>
          <p:cNvSpPr/>
          <p:nvPr/>
        </p:nvSpPr>
        <p:spPr>
          <a:xfrm>
            <a:off x="7142461" y="6299992"/>
            <a:ext cx="3294577" cy="64899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Пешеходный мост через Волхов. В 2020 году здесь был проведён  ремонт  покрытий, но подходы к нему всё ещё не благоустроены должным </a:t>
            </a:r>
            <a:r>
              <a:rPr lang="ru-RU" sz="1100" kern="0" spc="15" dirty="0" smtClean="0">
                <a:solidFill>
                  <a:schemeClr val="tx1">
                    <a:lumMod val="75000"/>
                    <a:lumOff val="25000"/>
                  </a:schemeClr>
                </a:solidFill>
                <a:latin typeface="PF Din Text Comp Pro" pitchFamily="2" charset="0"/>
                <a:cs typeface="Arial" charset="0"/>
              </a:rPr>
              <a:t>образом.</a:t>
            </a:r>
            <a:endParaRPr lang="ru-RU" sz="1100" kern="0" spc="15" dirty="0">
              <a:solidFill>
                <a:schemeClr val="tx1">
                  <a:lumMod val="75000"/>
                  <a:lumOff val="25000"/>
                </a:schemeClr>
              </a:solidFill>
              <a:latin typeface="PF Din Text Comp Pro" pitchFamily="2" charset="0"/>
              <a:cs typeface="Arial" charset="0"/>
            </a:endParaRPr>
          </a:p>
        </p:txBody>
      </p:sp>
      <p:sp>
        <p:nvSpPr>
          <p:cNvPr id="27" name="Прямоугольник 26"/>
          <p:cNvSpPr/>
          <p:nvPr/>
        </p:nvSpPr>
        <p:spPr>
          <a:xfrm>
            <a:off x="7142460" y="3085200"/>
            <a:ext cx="3294577" cy="58087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smtClean="0">
                <a:solidFill>
                  <a:schemeClr val="tx1">
                    <a:lumMod val="75000"/>
                    <a:lumOff val="25000"/>
                  </a:schemeClr>
                </a:solidFill>
                <a:latin typeface="PF Din Text Comp Pro" pitchFamily="2" charset="0"/>
                <a:cs typeface="Arial" charset="0"/>
              </a:rPr>
              <a:t>Продолжение проспекта Державина (западнее пересечения с улицей Юрия Гагарина) – пример отсутствия тротуара вдоль основной улицы среди усадебной жилой застройки.</a:t>
            </a:r>
            <a:endParaRPr lang="ru-RU" sz="1100" kern="0" spc="15" dirty="0">
              <a:solidFill>
                <a:schemeClr val="tx1">
                  <a:lumMod val="75000"/>
                  <a:lumOff val="25000"/>
                </a:schemeClr>
              </a:solidFill>
              <a:latin typeface="PF Din Text Comp Pro" pitchFamily="2" charset="0"/>
              <a:cs typeface="Arial" charset="0"/>
            </a:endParaRPr>
          </a:p>
        </p:txBody>
      </p:sp>
      <p:pic>
        <p:nvPicPr>
          <p:cNvPr id="1027" name="Picture 3"/>
          <p:cNvPicPr>
            <a:picLocks noChangeAspect="1" noChangeArrowheads="1"/>
          </p:cNvPicPr>
          <p:nvPr/>
        </p:nvPicPr>
        <p:blipFill rotWithShape="1">
          <a:blip r:embed="rId9" cstate="print">
            <a:extLst>
              <a:ext uri="{28A0092B-C50C-407E-A947-70E740481C1C}">
                <a14:useLocalDpi xmlns:a14="http://schemas.microsoft.com/office/drawing/2010/main" xmlns="" val="0"/>
              </a:ext>
            </a:extLst>
          </a:blip>
          <a:srcRect l="8567" t="3858" r="25267" b="22246"/>
          <a:stretch/>
        </p:blipFill>
        <p:spPr bwMode="auto">
          <a:xfrm>
            <a:off x="7218908" y="3922838"/>
            <a:ext cx="3168351" cy="236897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78483302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rgbClr val="1737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1170236" y="4571661"/>
            <a:ext cx="2868456"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a:solidFill>
                  <a:schemeClr val="bg1"/>
                </a:solidFill>
                <a:latin typeface="PF Din Text Comp Pro" panose="02000506020000020004" pitchFamily="2" charset="0"/>
              </a:rPr>
              <a:t>5</a:t>
            </a:r>
          </a:p>
        </p:txBody>
      </p:sp>
      <p:sp>
        <p:nvSpPr>
          <p:cNvPr id="29" name="TextBox 28"/>
          <p:cNvSpPr txBox="1"/>
          <p:nvPr/>
        </p:nvSpPr>
        <p:spPr>
          <a:xfrm>
            <a:off x="3811588" y="5884976"/>
            <a:ext cx="3916050" cy="1208023"/>
          </a:xfrm>
          <a:prstGeom prst="rect">
            <a:avLst/>
          </a:prstGeom>
          <a:noFill/>
        </p:spPr>
        <p:txBody>
          <a:bodyPr wrap="square" rtlCol="0">
            <a:spAutoFit/>
          </a:bodyPr>
          <a:lstStyle/>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5.1. Электроснабжение</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5.2. Теплоснабжение</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5.3. Газоснабжение</a:t>
            </a:r>
          </a:p>
          <a:p>
            <a:pPr>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5.4. Водоснабжение</a:t>
            </a:r>
          </a:p>
          <a:p>
            <a:pPr>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5.5. Водоотведение</a:t>
            </a:r>
          </a:p>
        </p:txBody>
      </p:sp>
      <p:sp>
        <p:nvSpPr>
          <p:cNvPr id="17" name="TextBox 16"/>
          <p:cNvSpPr txBox="1"/>
          <p:nvPr/>
        </p:nvSpPr>
        <p:spPr>
          <a:xfrm>
            <a:off x="3811588" y="4655439"/>
            <a:ext cx="6480175" cy="1015663"/>
          </a:xfrm>
          <a:prstGeom prst="rect">
            <a:avLst/>
          </a:prstGeom>
          <a:noFill/>
        </p:spPr>
        <p:txBody>
          <a:bodyPr wrap="square" rtlCol="0">
            <a:spAutoFit/>
          </a:bodyPr>
          <a:lstStyle/>
          <a:p>
            <a:pPr>
              <a:spcAft>
                <a:spcPts val="600"/>
              </a:spcAft>
            </a:pPr>
            <a:r>
              <a:rPr lang="ru-RU" sz="3000" b="1" dirty="0">
                <a:solidFill>
                  <a:srgbClr val="17375E"/>
                </a:solidFill>
                <a:latin typeface="PF Din Text Cond Pro Light" panose="02000000000000000000" pitchFamily="2" charset="0"/>
              </a:rPr>
              <a:t>ОЦЕНКА ОБЕСПЕЧЕННОСТИ ИНЖЕНЕРНОЙ ИНФРАСТРУКТУРОЙ</a:t>
            </a: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49</a:t>
            </a:fld>
            <a:endParaRPr lang="ru-RU" dirty="0"/>
          </a:p>
        </p:txBody>
      </p:sp>
    </p:spTree>
    <p:extLst>
      <p:ext uri="{BB962C8B-B14F-4D97-AF65-F5344CB8AC3E}">
        <p14:creationId xmlns:p14="http://schemas.microsoft.com/office/powerpoint/2010/main" xmlns="" val="49408037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1737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ЭЛЕКТРОСНАБЖЕНИЕ</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5.1.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50</a:t>
            </a:fld>
            <a:endParaRPr lang="ru-RU" dirty="0"/>
          </a:p>
        </p:txBody>
      </p:sp>
      <p:sp>
        <p:nvSpPr>
          <p:cNvPr id="27" name="TextBox 26"/>
          <p:cNvSpPr txBox="1"/>
          <p:nvPr/>
        </p:nvSpPr>
        <p:spPr>
          <a:xfrm>
            <a:off x="355774" y="540271"/>
            <a:ext cx="3520896" cy="2769989"/>
          </a:xfrm>
          <a:prstGeom prst="rect">
            <a:avLst/>
          </a:prstGeom>
          <a:noFill/>
        </p:spPr>
        <p:txBody>
          <a:bodyPr wrap="square" rtlCol="0">
            <a:spAutoFit/>
          </a:bodyPr>
          <a:lstStyle/>
          <a:p>
            <a:pPr marL="228600" indent="-228600" algn="just" defTabSz="1422637" fontAlgn="auto">
              <a:spcBef>
                <a:spcPts val="0"/>
              </a:spcBef>
              <a:spcAft>
                <a:spcPts val="600"/>
              </a:spcAft>
              <a:buFont typeface="Arial" panose="020B0604020202020204" pitchFamily="34" charset="0"/>
              <a:buAutoNum type="arabicPeriod"/>
            </a:pPr>
            <a:r>
              <a:rPr lang="ru-RU" sz="1100" kern="0" spc="15" dirty="0">
                <a:solidFill>
                  <a:schemeClr val="tx1">
                    <a:lumMod val="75000"/>
                    <a:lumOff val="25000"/>
                  </a:schemeClr>
                </a:solidFill>
                <a:latin typeface="PF Din Text Comp Pro" pitchFamily="2" charset="0"/>
              </a:rPr>
              <a:t>Вся территория города обеспечена централизованным электроснабжением.</a:t>
            </a:r>
          </a:p>
          <a:p>
            <a:pPr marL="228600" indent="-228600" algn="just" defTabSz="1422637" fontAlgn="auto">
              <a:spcBef>
                <a:spcPts val="0"/>
              </a:spcBef>
              <a:spcAft>
                <a:spcPts val="600"/>
              </a:spcAft>
              <a:buFont typeface="Arial" panose="020B0604020202020204" pitchFamily="34" charset="0"/>
              <a:buAutoNum type="arabicPeriod"/>
            </a:pPr>
            <a:r>
              <a:rPr lang="ru-RU" sz="1100" kern="0" spc="15" dirty="0">
                <a:solidFill>
                  <a:schemeClr val="tx1">
                    <a:lumMod val="75000"/>
                    <a:lumOff val="25000"/>
                  </a:schemeClr>
                </a:solidFill>
                <a:latin typeface="PF Din Text Comp Pro" pitchFamily="2" charset="0"/>
              </a:rPr>
              <a:t>Резерв подстанций ПС 110/10 </a:t>
            </a:r>
            <a:r>
              <a:rPr lang="ru-RU" sz="1100" kern="0" spc="15" dirty="0" err="1">
                <a:solidFill>
                  <a:schemeClr val="tx1">
                    <a:lumMod val="75000"/>
                    <a:lumOff val="25000"/>
                  </a:schemeClr>
                </a:solidFill>
                <a:latin typeface="PF Din Text Comp Pro" pitchFamily="2" charset="0"/>
              </a:rPr>
              <a:t>кВ</a:t>
            </a:r>
            <a:r>
              <a:rPr lang="ru-RU" sz="1100" kern="0" spc="15" dirty="0">
                <a:solidFill>
                  <a:schemeClr val="tx1">
                    <a:lumMod val="75000"/>
                    <a:lumOff val="25000"/>
                  </a:schemeClr>
                </a:solidFill>
                <a:latin typeface="PF Din Text Comp Pro" pitchFamily="2" charset="0"/>
              </a:rPr>
              <a:t> № 378 «Обитай» и ПС 110/10 № 393 «Волхов» практически полностью исчерпан, отсутствует возможность подключения новых потребителей. </a:t>
            </a:r>
          </a:p>
          <a:p>
            <a:pPr marL="228600" indent="-228600" algn="just" defTabSz="1422637" fontAlgn="auto">
              <a:spcBef>
                <a:spcPts val="0"/>
              </a:spcBef>
              <a:spcAft>
                <a:spcPts val="600"/>
              </a:spcAft>
              <a:buFont typeface="Arial" panose="020B0604020202020204" pitchFamily="34" charset="0"/>
              <a:buAutoNum type="arabicPeriod"/>
            </a:pPr>
            <a:r>
              <a:rPr lang="ru-RU" sz="1100" kern="0" spc="15" dirty="0">
                <a:solidFill>
                  <a:schemeClr val="tx1">
                    <a:lumMod val="75000"/>
                    <a:lumOff val="25000"/>
                  </a:schemeClr>
                </a:solidFill>
                <a:latin typeface="PF Din Text Comp Pro" pitchFamily="2" charset="0"/>
              </a:rPr>
              <a:t>Высокий износ оборудования ряда подстанций (ПС 110 </a:t>
            </a:r>
            <a:r>
              <a:rPr lang="ru-RU" sz="1100" kern="0" spc="15" dirty="0" err="1">
                <a:solidFill>
                  <a:schemeClr val="tx1">
                    <a:lumMod val="75000"/>
                    <a:lumOff val="25000"/>
                  </a:schemeClr>
                </a:solidFill>
                <a:latin typeface="PF Din Text Comp Pro" pitchFamily="2" charset="0"/>
              </a:rPr>
              <a:t>кВ</a:t>
            </a:r>
            <a:r>
              <a:rPr lang="ru-RU" sz="1100" kern="0" spc="15" dirty="0">
                <a:solidFill>
                  <a:schemeClr val="tx1">
                    <a:lumMod val="75000"/>
                    <a:lumOff val="25000"/>
                  </a:schemeClr>
                </a:solidFill>
                <a:latin typeface="PF Din Text Comp Pro" pitchFamily="2" charset="0"/>
              </a:rPr>
              <a:t> № 378 «Обитай», ПС 110/10 </a:t>
            </a:r>
            <a:r>
              <a:rPr lang="ru-RU" sz="1100" kern="0" spc="15" dirty="0" err="1">
                <a:solidFill>
                  <a:schemeClr val="tx1">
                    <a:lumMod val="75000"/>
                    <a:lumOff val="25000"/>
                  </a:schemeClr>
                </a:solidFill>
                <a:latin typeface="PF Din Text Comp Pro" pitchFamily="2" charset="0"/>
              </a:rPr>
              <a:t>кВ</a:t>
            </a:r>
            <a:r>
              <a:rPr lang="ru-RU" sz="1100" kern="0" spc="15" dirty="0">
                <a:solidFill>
                  <a:schemeClr val="tx1">
                    <a:lumMod val="75000"/>
                    <a:lumOff val="25000"/>
                  </a:schemeClr>
                </a:solidFill>
                <a:latin typeface="PF Din Text Comp Pro" pitchFamily="2" charset="0"/>
              </a:rPr>
              <a:t> № 393 «Волхов», ПС 110/10 </a:t>
            </a:r>
            <a:r>
              <a:rPr lang="ru-RU" sz="1100" kern="0" spc="15" dirty="0" err="1">
                <a:solidFill>
                  <a:schemeClr val="tx1">
                    <a:lumMod val="75000"/>
                    <a:lumOff val="25000"/>
                  </a:schemeClr>
                </a:solidFill>
                <a:latin typeface="PF Din Text Comp Pro" pitchFamily="2" charset="0"/>
              </a:rPr>
              <a:t>кВ</a:t>
            </a:r>
            <a:r>
              <a:rPr lang="ru-RU" sz="1100" kern="0" spc="15" dirty="0">
                <a:solidFill>
                  <a:schemeClr val="tx1">
                    <a:lumMod val="75000"/>
                    <a:lumOff val="25000"/>
                  </a:schemeClr>
                </a:solidFill>
                <a:latin typeface="PF Din Text Comp Pro" pitchFamily="2" charset="0"/>
              </a:rPr>
              <a:t> № 499 «Волховстрой-тяговая»), находятся в эксплуатации более 30 лет.</a:t>
            </a:r>
          </a:p>
          <a:p>
            <a:pPr marL="228600" indent="-228600" algn="just" defTabSz="1422637" fontAlgn="auto">
              <a:spcBef>
                <a:spcPts val="0"/>
              </a:spcBef>
              <a:spcAft>
                <a:spcPts val="600"/>
              </a:spcAft>
              <a:buFont typeface="Arial" panose="020B0604020202020204" pitchFamily="34" charset="0"/>
              <a:buAutoNum type="arabicPeriod"/>
            </a:pPr>
            <a:r>
              <a:rPr lang="ru-RU" sz="1100" kern="0" spc="15" dirty="0">
                <a:solidFill>
                  <a:schemeClr val="tx1">
                    <a:lumMod val="75000"/>
                    <a:lumOff val="25000"/>
                  </a:schemeClr>
                </a:solidFill>
                <a:latin typeface="PF Din Text Comp Pro" pitchFamily="2" charset="0"/>
              </a:rPr>
              <a:t>Неравномерное распределение электрических нагрузок на подстанциях города, одни подстанции </a:t>
            </a:r>
            <a:r>
              <a:rPr lang="ru-RU" sz="1100" kern="0" spc="15" dirty="0" err="1">
                <a:solidFill>
                  <a:schemeClr val="tx1">
                    <a:lumMod val="75000"/>
                    <a:lumOff val="25000"/>
                  </a:schemeClr>
                </a:solidFill>
                <a:latin typeface="PF Din Text Comp Pro" pitchFamily="2" charset="0"/>
              </a:rPr>
              <a:t>недозагружены</a:t>
            </a:r>
            <a:r>
              <a:rPr lang="ru-RU" sz="1100" kern="0" spc="15" dirty="0">
                <a:solidFill>
                  <a:schemeClr val="tx1">
                    <a:lumMod val="75000"/>
                    <a:lumOff val="25000"/>
                  </a:schemeClr>
                </a:solidFill>
                <a:latin typeface="PF Din Text Comp Pro" pitchFamily="2" charset="0"/>
              </a:rPr>
              <a:t>, в то время как другие перегружены. </a:t>
            </a:r>
          </a:p>
          <a:p>
            <a:pPr marL="228600" indent="-228600" algn="just" defTabSz="1422637" fontAlgn="auto">
              <a:spcBef>
                <a:spcPts val="0"/>
              </a:spcBef>
              <a:spcAft>
                <a:spcPts val="600"/>
              </a:spcAft>
              <a:buFont typeface="Arial" panose="020B0604020202020204" pitchFamily="34" charset="0"/>
              <a:buAutoNum type="arabicPeriod"/>
            </a:pPr>
            <a:r>
              <a:rPr lang="ru-RU" sz="1100" kern="0" spc="15" dirty="0">
                <a:solidFill>
                  <a:schemeClr val="tx1">
                    <a:lumMod val="75000"/>
                    <a:lumOff val="25000"/>
                  </a:schemeClr>
                </a:solidFill>
                <a:latin typeface="PF Din Text Comp Pro" pitchFamily="2" charset="0"/>
              </a:rPr>
              <a:t>Высокий физический и моральный износ оборудования распределительной сети электроснабжения 10 </a:t>
            </a:r>
            <a:r>
              <a:rPr lang="ru-RU" sz="1100" kern="0" spc="15" dirty="0" err="1">
                <a:solidFill>
                  <a:schemeClr val="tx1">
                    <a:lumMod val="75000"/>
                    <a:lumOff val="25000"/>
                  </a:schemeClr>
                </a:solidFill>
                <a:latin typeface="PF Din Text Comp Pro" pitchFamily="2" charset="0"/>
              </a:rPr>
              <a:t>кВ</a:t>
            </a:r>
            <a:r>
              <a:rPr lang="ru-RU" sz="1100" kern="0" spc="15" dirty="0">
                <a:solidFill>
                  <a:schemeClr val="tx1">
                    <a:lumMod val="75000"/>
                    <a:lumOff val="25000"/>
                  </a:schemeClr>
                </a:solidFill>
                <a:latin typeface="PF Din Text Comp Pro" pitchFamily="2" charset="0"/>
              </a:rPr>
              <a:t> (ВЛ 10 </a:t>
            </a:r>
            <a:r>
              <a:rPr lang="ru-RU" sz="1100" kern="0" spc="15" dirty="0" err="1">
                <a:solidFill>
                  <a:schemeClr val="tx1">
                    <a:lumMod val="75000"/>
                    <a:lumOff val="25000"/>
                  </a:schemeClr>
                </a:solidFill>
                <a:latin typeface="PF Din Text Comp Pro" pitchFamily="2" charset="0"/>
              </a:rPr>
              <a:t>кВ</a:t>
            </a:r>
            <a:r>
              <a:rPr lang="ru-RU" sz="1100" kern="0" spc="15" dirty="0">
                <a:solidFill>
                  <a:schemeClr val="tx1">
                    <a:lumMod val="75000"/>
                    <a:lumOff val="25000"/>
                  </a:schemeClr>
                </a:solidFill>
                <a:latin typeface="PF Din Text Comp Pro" pitchFamily="2" charset="0"/>
              </a:rPr>
              <a:t> и ТП 10/0,4 </a:t>
            </a:r>
            <a:r>
              <a:rPr lang="ru-RU" sz="1100" kern="0" spc="15" dirty="0" err="1">
                <a:solidFill>
                  <a:schemeClr val="tx1">
                    <a:lumMod val="75000"/>
                    <a:lumOff val="25000"/>
                  </a:schemeClr>
                </a:solidFill>
                <a:latin typeface="PF Din Text Comp Pro" pitchFamily="2" charset="0"/>
              </a:rPr>
              <a:t>кВ</a:t>
            </a:r>
            <a:r>
              <a:rPr lang="ru-RU" sz="1100" kern="0" spc="15" dirty="0">
                <a:solidFill>
                  <a:schemeClr val="tx1">
                    <a:lumMod val="75000"/>
                    <a:lumOff val="25000"/>
                  </a:schemeClr>
                </a:solidFill>
                <a:latin typeface="PF Din Text Comp Pro" pitchFamily="2" charset="0"/>
              </a:rPr>
              <a:t>). </a:t>
            </a:r>
          </a:p>
        </p:txBody>
      </p:sp>
      <p:graphicFrame>
        <p:nvGraphicFramePr>
          <p:cNvPr id="28" name="Диаграмма 27"/>
          <p:cNvGraphicFramePr>
            <a:graphicFrameLocks/>
          </p:cNvGraphicFramePr>
          <p:nvPr>
            <p:extLst>
              <p:ext uri="{D42A27DB-BD31-4B8C-83A1-F6EECF244321}">
                <p14:modId xmlns:p14="http://schemas.microsoft.com/office/powerpoint/2010/main" xmlns="" val="4100496804"/>
              </p:ext>
            </p:extLst>
          </p:nvPr>
        </p:nvGraphicFramePr>
        <p:xfrm>
          <a:off x="276162" y="4049392"/>
          <a:ext cx="3680120" cy="2367014"/>
        </p:xfrm>
        <a:graphic>
          <a:graphicData uri="http://schemas.openxmlformats.org/drawingml/2006/chart">
            <c:chart xmlns:c="http://schemas.openxmlformats.org/drawingml/2006/chart" xmlns:r="http://schemas.openxmlformats.org/officeDocument/2006/relationships" r:id="rId3"/>
          </a:graphicData>
        </a:graphic>
      </p:graphicFrame>
      <p:sp>
        <p:nvSpPr>
          <p:cNvPr id="29" name="TextBox 28"/>
          <p:cNvSpPr txBox="1"/>
          <p:nvPr/>
        </p:nvSpPr>
        <p:spPr>
          <a:xfrm>
            <a:off x="385104" y="6317015"/>
            <a:ext cx="3382254" cy="559960"/>
          </a:xfrm>
          <a:prstGeom prst="rect">
            <a:avLst/>
          </a:prstGeom>
          <a:noFill/>
        </p:spPr>
        <p:txBody>
          <a:bodyPr wrap="square" rtlCol="0">
            <a:spAutoFit/>
          </a:bodyPr>
          <a:lstStyle/>
          <a:p>
            <a:pPr algn="just" defTabSz="1422637" fontAlgn="auto">
              <a:spcBef>
                <a:spcPts val="0"/>
              </a:spcBef>
            </a:pPr>
            <a:r>
              <a:rPr lang="ru-RU" sz="1000" kern="0" spc="15" dirty="0">
                <a:solidFill>
                  <a:schemeClr val="tx1">
                    <a:lumMod val="75000"/>
                    <a:lumOff val="25000"/>
                  </a:schemeClr>
                </a:solidFill>
                <a:latin typeface="PF Din Text Comp Pro" pitchFamily="2" charset="0"/>
              </a:rPr>
              <a:t>*Свободная мощность ПС 110 </a:t>
            </a:r>
            <a:r>
              <a:rPr lang="ru-RU" sz="1000" kern="0" spc="15" dirty="0" err="1">
                <a:solidFill>
                  <a:schemeClr val="tx1">
                    <a:lumMod val="75000"/>
                    <a:lumOff val="25000"/>
                  </a:schemeClr>
                </a:solidFill>
                <a:latin typeface="PF Din Text Comp Pro" pitchFamily="2" charset="0"/>
              </a:rPr>
              <a:t>кВ</a:t>
            </a:r>
            <a:r>
              <a:rPr lang="ru-RU" sz="1000" kern="0" spc="15" dirty="0">
                <a:solidFill>
                  <a:schemeClr val="tx1">
                    <a:lumMod val="75000"/>
                    <a:lumOff val="25000"/>
                  </a:schemeClr>
                </a:solidFill>
                <a:latin typeface="PF Din Text Comp Pro" pitchFamily="2" charset="0"/>
              </a:rPr>
              <a:t> «ВАЗ» проектом не учитывается - подстанция абонентская, подключение сторонних потребителей не осуществляет.</a:t>
            </a:r>
          </a:p>
        </p:txBody>
      </p:sp>
      <p:sp>
        <p:nvSpPr>
          <p:cNvPr id="11" name="TextBox 10"/>
          <p:cNvSpPr txBox="1"/>
          <p:nvPr/>
        </p:nvSpPr>
        <p:spPr>
          <a:xfrm>
            <a:off x="5385680" y="3420591"/>
            <a:ext cx="3520901" cy="261610"/>
          </a:xfrm>
          <a:prstGeom prst="rect">
            <a:avLst/>
          </a:prstGeom>
          <a:noFill/>
        </p:spPr>
        <p:txBody>
          <a:bodyPr wrap="square" rtlCol="0">
            <a:spAutoFit/>
          </a:bodyPr>
          <a:lstStyle/>
          <a:p>
            <a:pPr algn="ctr"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СХЕМА</a:t>
            </a:r>
          </a:p>
        </p:txBody>
      </p:sp>
      <p:pic>
        <p:nvPicPr>
          <p:cNvPr id="12" name="Рисунок 11" descr="Волхов_электроснабжение2.png"/>
          <p:cNvPicPr>
            <a:picLocks noChangeAspect="1"/>
          </p:cNvPicPr>
          <p:nvPr/>
        </p:nvPicPr>
        <p:blipFill>
          <a:blip r:embed="rId4" cstate="print"/>
          <a:stretch>
            <a:fillRect/>
          </a:stretch>
        </p:blipFill>
        <p:spPr>
          <a:xfrm>
            <a:off x="3906000" y="608400"/>
            <a:ext cx="6480000" cy="6480000"/>
          </a:xfrm>
          <a:prstGeom prst="rect">
            <a:avLst/>
          </a:prstGeom>
        </p:spPr>
      </p:pic>
      <p:sp>
        <p:nvSpPr>
          <p:cNvPr id="13" name="TextBox 12"/>
          <p:cNvSpPr txBox="1"/>
          <p:nvPr/>
        </p:nvSpPr>
        <p:spPr>
          <a:xfrm>
            <a:off x="8561410" y="3768866"/>
            <a:ext cx="655949" cy="297517"/>
          </a:xfrm>
          <a:prstGeom prst="rect">
            <a:avLst/>
          </a:prstGeom>
          <a:noFill/>
        </p:spPr>
        <p:txBody>
          <a:bodyPr wrap="none" rtlCol="0">
            <a:spAutoFit/>
          </a:bodyPr>
          <a:lstStyle/>
          <a:p>
            <a:pPr>
              <a:lnSpc>
                <a:spcPts val="1600"/>
              </a:lnSpc>
              <a:spcBef>
                <a:spcPts val="0"/>
              </a:spcBef>
              <a:spcAft>
                <a:spcPts val="0"/>
              </a:spcAft>
            </a:pPr>
            <a:r>
              <a:rPr lang="ru-RU" sz="1200" dirty="0">
                <a:solidFill>
                  <a:schemeClr val="tx1">
                    <a:lumMod val="75000"/>
                    <a:lumOff val="25000"/>
                  </a:schemeClr>
                </a:solidFill>
                <a:latin typeface="PF Din Text Comp Pro" panose="02000506020000020004" pitchFamily="2" charset="0"/>
              </a:rPr>
              <a:t>ПС «ВАЗ»</a:t>
            </a:r>
          </a:p>
        </p:txBody>
      </p:sp>
      <p:sp>
        <p:nvSpPr>
          <p:cNvPr id="15" name="TextBox 14"/>
          <p:cNvSpPr txBox="1"/>
          <p:nvPr/>
        </p:nvSpPr>
        <p:spPr>
          <a:xfrm>
            <a:off x="9132914" y="6709589"/>
            <a:ext cx="1125629" cy="297517"/>
          </a:xfrm>
          <a:prstGeom prst="rect">
            <a:avLst/>
          </a:prstGeom>
          <a:noFill/>
        </p:spPr>
        <p:txBody>
          <a:bodyPr wrap="none" rtlCol="0">
            <a:spAutoFit/>
          </a:bodyPr>
          <a:lstStyle/>
          <a:p>
            <a:pPr>
              <a:lnSpc>
                <a:spcPts val="1600"/>
              </a:lnSpc>
              <a:spcBef>
                <a:spcPts val="0"/>
              </a:spcBef>
              <a:spcAft>
                <a:spcPts val="0"/>
              </a:spcAft>
            </a:pPr>
            <a:r>
              <a:rPr lang="ru-RU" sz="1200" dirty="0">
                <a:solidFill>
                  <a:schemeClr val="tx1">
                    <a:lumMod val="75000"/>
                    <a:lumOff val="25000"/>
                  </a:schemeClr>
                </a:solidFill>
                <a:latin typeface="PF Din Text Comp Pro" panose="02000506020000020004" pitchFamily="2" charset="0"/>
              </a:rPr>
              <a:t>ПС № 553 «Валим»</a:t>
            </a:r>
          </a:p>
        </p:txBody>
      </p:sp>
      <p:sp>
        <p:nvSpPr>
          <p:cNvPr id="16" name="TextBox 15"/>
          <p:cNvSpPr txBox="1"/>
          <p:nvPr/>
        </p:nvSpPr>
        <p:spPr>
          <a:xfrm>
            <a:off x="8355789" y="1606181"/>
            <a:ext cx="1188146" cy="280654"/>
          </a:xfrm>
          <a:prstGeom prst="rect">
            <a:avLst/>
          </a:prstGeom>
          <a:noFill/>
        </p:spPr>
        <p:txBody>
          <a:bodyPr wrap="none" rtlCol="0">
            <a:spAutoFit/>
          </a:bodyPr>
          <a:lstStyle/>
          <a:p>
            <a:pPr>
              <a:lnSpc>
                <a:spcPts val="1600"/>
              </a:lnSpc>
              <a:spcBef>
                <a:spcPts val="0"/>
              </a:spcBef>
              <a:spcAft>
                <a:spcPts val="0"/>
              </a:spcAft>
            </a:pPr>
            <a:r>
              <a:rPr lang="ru-RU" sz="1100" dirty="0">
                <a:solidFill>
                  <a:schemeClr val="tx1">
                    <a:lumMod val="75000"/>
                    <a:lumOff val="25000"/>
                  </a:schemeClr>
                </a:solidFill>
                <a:latin typeface="PF Din Text Comp Pro" panose="02000506020000020004" pitchFamily="2" charset="0"/>
              </a:rPr>
              <a:t> </a:t>
            </a:r>
            <a:r>
              <a:rPr lang="ru-RU" sz="1200" dirty="0">
                <a:solidFill>
                  <a:schemeClr val="tx1">
                    <a:lumMod val="75000"/>
                    <a:lumOff val="25000"/>
                  </a:schemeClr>
                </a:solidFill>
                <a:latin typeface="PF Din Text Comp Pro" panose="02000506020000020004" pitchFamily="2" charset="0"/>
              </a:rPr>
              <a:t>ПС № 393 «Волхов»</a:t>
            </a:r>
          </a:p>
        </p:txBody>
      </p:sp>
      <p:sp>
        <p:nvSpPr>
          <p:cNvPr id="17" name="TextBox 16"/>
          <p:cNvSpPr txBox="1"/>
          <p:nvPr/>
        </p:nvSpPr>
        <p:spPr>
          <a:xfrm>
            <a:off x="6932721" y="2084011"/>
            <a:ext cx="1209242" cy="280654"/>
          </a:xfrm>
          <a:prstGeom prst="rect">
            <a:avLst/>
          </a:prstGeom>
          <a:noFill/>
        </p:spPr>
        <p:txBody>
          <a:bodyPr wrap="none" rtlCol="0">
            <a:spAutoFit/>
          </a:bodyPr>
          <a:lstStyle/>
          <a:p>
            <a:pPr>
              <a:lnSpc>
                <a:spcPts val="1600"/>
              </a:lnSpc>
              <a:spcBef>
                <a:spcPts val="0"/>
              </a:spcBef>
              <a:spcAft>
                <a:spcPts val="0"/>
              </a:spcAft>
            </a:pPr>
            <a:r>
              <a:rPr lang="ru-RU" sz="1100" dirty="0">
                <a:solidFill>
                  <a:schemeClr val="tx1">
                    <a:lumMod val="75000"/>
                    <a:lumOff val="25000"/>
                  </a:schemeClr>
                </a:solidFill>
                <a:latin typeface="PF Din Text Comp Pro" pitchFamily="2" charset="0"/>
              </a:rPr>
              <a:t>  </a:t>
            </a:r>
            <a:r>
              <a:rPr lang="ru-RU" sz="1200" dirty="0">
                <a:solidFill>
                  <a:schemeClr val="tx1">
                    <a:lumMod val="75000"/>
                    <a:lumOff val="25000"/>
                  </a:schemeClr>
                </a:solidFill>
                <a:latin typeface="PF Din Text Comp Pro" panose="02000506020000020004" pitchFamily="2" charset="0"/>
              </a:rPr>
              <a:t>ПС № 378 «Обитай»</a:t>
            </a:r>
          </a:p>
        </p:txBody>
      </p:sp>
      <p:sp>
        <p:nvSpPr>
          <p:cNvPr id="18" name="TextBox 17"/>
          <p:cNvSpPr txBox="1"/>
          <p:nvPr/>
        </p:nvSpPr>
        <p:spPr>
          <a:xfrm>
            <a:off x="3846502" y="3994945"/>
            <a:ext cx="1911357" cy="280654"/>
          </a:xfrm>
          <a:prstGeom prst="rect">
            <a:avLst/>
          </a:prstGeom>
          <a:noFill/>
        </p:spPr>
        <p:txBody>
          <a:bodyPr wrap="none" rtlCol="0">
            <a:spAutoFit/>
          </a:bodyPr>
          <a:lstStyle/>
          <a:p>
            <a:pPr>
              <a:lnSpc>
                <a:spcPts val="1600"/>
              </a:lnSpc>
              <a:spcBef>
                <a:spcPts val="0"/>
              </a:spcBef>
              <a:spcAft>
                <a:spcPts val="0"/>
              </a:spcAft>
            </a:pPr>
            <a:r>
              <a:rPr lang="ru-RU" sz="1100" dirty="0">
                <a:solidFill>
                  <a:schemeClr val="tx1">
                    <a:lumMod val="75000"/>
                    <a:lumOff val="25000"/>
                  </a:schemeClr>
                </a:solidFill>
                <a:latin typeface="PF Din Text Comp Pro" panose="02000506020000020004" pitchFamily="2" charset="0"/>
              </a:rPr>
              <a:t>  </a:t>
            </a:r>
            <a:r>
              <a:rPr lang="ru-RU" sz="1200" dirty="0">
                <a:solidFill>
                  <a:schemeClr val="tx1">
                    <a:lumMod val="75000"/>
                    <a:lumOff val="25000"/>
                  </a:schemeClr>
                </a:solidFill>
                <a:latin typeface="PF Din Text Comp Pro" panose="02000506020000020004" pitchFamily="2" charset="0"/>
              </a:rPr>
              <a:t>ПС № 499 «</a:t>
            </a:r>
            <a:r>
              <a:rPr lang="ru-RU" sz="1200" dirty="0" err="1">
                <a:solidFill>
                  <a:schemeClr val="tx1">
                    <a:lumMod val="75000"/>
                    <a:lumOff val="25000"/>
                  </a:schemeClr>
                </a:solidFill>
                <a:latin typeface="PF Din Text Comp Pro" panose="02000506020000020004" pitchFamily="2" charset="0"/>
              </a:rPr>
              <a:t>Волховстрой-тяговая</a:t>
            </a:r>
            <a:r>
              <a:rPr lang="ru-RU" sz="1200" dirty="0">
                <a:solidFill>
                  <a:schemeClr val="tx1">
                    <a:lumMod val="75000"/>
                    <a:lumOff val="25000"/>
                  </a:schemeClr>
                </a:solidFill>
                <a:latin typeface="PF Din Text Comp Pro" panose="02000506020000020004" pitchFamily="2" charset="0"/>
              </a:rPr>
              <a:t>»</a:t>
            </a:r>
          </a:p>
        </p:txBody>
      </p:sp>
    </p:spTree>
    <p:extLst>
      <p:ext uri="{BB962C8B-B14F-4D97-AF65-F5344CB8AC3E}">
        <p14:creationId xmlns:p14="http://schemas.microsoft.com/office/powerpoint/2010/main" xmlns="" val="21745414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1737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ТЕПЛОСНАБЖЕНИЕ</a:t>
            </a:r>
          </a:p>
        </p:txBody>
      </p:sp>
      <p:sp>
        <p:nvSpPr>
          <p:cNvPr id="3" name="Прямоугольник 2"/>
          <p:cNvSpPr/>
          <p:nvPr/>
        </p:nvSpPr>
        <p:spPr>
          <a:xfrm>
            <a:off x="355774" y="-21331"/>
            <a:ext cx="870751" cy="553998"/>
          </a:xfrm>
          <a:prstGeom prst="rect">
            <a:avLst/>
          </a:prstGeom>
        </p:spPr>
        <p:txBody>
          <a:bodyPr wrap="none">
            <a:spAutoFit/>
          </a:bodyPr>
          <a:lstStyle/>
          <a:p>
            <a:r>
              <a:rPr lang="ru-RU" altLang="ru-RU" sz="3000" dirty="0">
                <a:solidFill>
                  <a:schemeClr val="bg1"/>
                </a:solidFill>
                <a:latin typeface="PF Din Text Comp Pro" pitchFamily="2" charset="0"/>
              </a:rPr>
              <a:t>5.2.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51</a:t>
            </a:fld>
            <a:endParaRPr lang="ru-RU" dirty="0"/>
          </a:p>
        </p:txBody>
      </p:sp>
      <p:sp>
        <p:nvSpPr>
          <p:cNvPr id="9" name="TextBox 8"/>
          <p:cNvSpPr txBox="1"/>
          <p:nvPr/>
        </p:nvSpPr>
        <p:spPr>
          <a:xfrm>
            <a:off x="353184" y="532667"/>
            <a:ext cx="3520901" cy="6047809"/>
          </a:xfrm>
          <a:prstGeom prst="rect">
            <a:avLst/>
          </a:prstGeom>
          <a:noFill/>
        </p:spPr>
        <p:txBody>
          <a:bodyPr wrap="square" rtlCol="0">
            <a:spAutoFit/>
          </a:bodyPr>
          <a:lstStyle/>
          <a:p>
            <a:pPr marL="180000" indent="-180000" algn="just" defTabSz="1422637" fontAlgn="auto">
              <a:spcBef>
                <a:spcPts val="0"/>
              </a:spcBef>
              <a:spcAft>
                <a:spcPts val="600"/>
              </a:spcAft>
              <a:buFont typeface="Arial" panose="020B0604020202020204" pitchFamily="34" charset="0"/>
              <a:buAutoNum type="arabicPeriod"/>
            </a:pPr>
            <a:r>
              <a:rPr lang="ru-RU" sz="1100" kern="0" spc="15" dirty="0">
                <a:solidFill>
                  <a:schemeClr val="tx1">
                    <a:lumMod val="75000"/>
                    <a:lumOff val="25000"/>
                  </a:schemeClr>
                </a:solidFill>
                <a:latin typeface="PF Din Text Comp Pro" pitchFamily="2" charset="0"/>
              </a:rPr>
              <a:t>Вся жилая капитальная застройка города обеспечивается тепловой энергией от централизованных или автономных источников теплоснабжения.  </a:t>
            </a:r>
          </a:p>
          <a:p>
            <a:pPr marL="180000" indent="-180000" algn="just" defTabSz="1422637" fontAlgn="auto">
              <a:spcBef>
                <a:spcPts val="0"/>
              </a:spcBef>
              <a:spcAft>
                <a:spcPts val="600"/>
              </a:spcAft>
              <a:buFont typeface="Arial" panose="020B0604020202020204" pitchFamily="34" charset="0"/>
              <a:buAutoNum type="arabicPeriod"/>
            </a:pPr>
            <a:r>
              <a:rPr lang="ru-RU" sz="1100" kern="0" spc="15" dirty="0">
                <a:solidFill>
                  <a:schemeClr val="tx1">
                    <a:lumMod val="75000"/>
                    <a:lumOff val="25000"/>
                  </a:schemeClr>
                </a:solidFill>
                <a:latin typeface="PF Din Text Comp Pro" pitchFamily="2" charset="0"/>
              </a:rPr>
              <a:t>На централизованных источниках теплоснабжения города имеется резерв тепловой мощности. </a:t>
            </a:r>
          </a:p>
          <a:p>
            <a:pPr marL="180000" indent="-180000" algn="just" defTabSz="1422637" fontAlgn="auto">
              <a:spcBef>
                <a:spcPts val="0"/>
              </a:spcBef>
              <a:spcAft>
                <a:spcPts val="600"/>
              </a:spcAft>
              <a:buFont typeface="Arial" panose="020B0604020202020204" pitchFamily="34" charset="0"/>
              <a:buAutoNum type="arabicPeriod"/>
            </a:pPr>
            <a:r>
              <a:rPr lang="ru-RU" sz="1100" kern="0" spc="15" dirty="0">
                <a:solidFill>
                  <a:schemeClr val="tx1">
                    <a:lumMod val="75000"/>
                    <a:lumOff val="25000"/>
                  </a:schemeClr>
                </a:solidFill>
                <a:latin typeface="PF Din Text Comp Pro" pitchFamily="2" charset="0"/>
              </a:rPr>
              <a:t>Оборудование </a:t>
            </a:r>
            <a:r>
              <a:rPr lang="ru-RU" sz="1100" kern="0" spc="15" dirty="0" err="1">
                <a:solidFill>
                  <a:schemeClr val="tx1">
                    <a:lumMod val="75000"/>
                    <a:lumOff val="25000"/>
                  </a:schemeClr>
                </a:solidFill>
                <a:latin typeface="PF Din Text Comp Pro" pitchFamily="2" charset="0"/>
              </a:rPr>
              <a:t>Волховской</a:t>
            </a:r>
            <a:r>
              <a:rPr lang="ru-RU" sz="1100" kern="0" spc="15" dirty="0">
                <a:solidFill>
                  <a:schemeClr val="tx1">
                    <a:lumMod val="75000"/>
                    <a:lumOff val="25000"/>
                  </a:schemeClr>
                </a:solidFill>
                <a:latin typeface="PF Din Text Comp Pro" pitchFamily="2" charset="0"/>
              </a:rPr>
              <a:t> ТЭЦ АО «ЛОТЭК» морально и физически устарело, износ составляет 65 %, необходимо проведение модернизации и технического переоснащения ТЭЦ. </a:t>
            </a:r>
          </a:p>
          <a:p>
            <a:pPr marL="180000" indent="-180000" algn="just" defTabSz="1422637" fontAlgn="auto">
              <a:spcBef>
                <a:spcPts val="0"/>
              </a:spcBef>
              <a:spcAft>
                <a:spcPts val="600"/>
              </a:spcAft>
              <a:buFont typeface="Arial" panose="020B0604020202020204" pitchFamily="34" charset="0"/>
              <a:buAutoNum type="arabicPeriod"/>
            </a:pPr>
            <a:r>
              <a:rPr lang="ru-RU" sz="1100" kern="0" spc="15" dirty="0">
                <a:solidFill>
                  <a:schemeClr val="tx1">
                    <a:lumMod val="75000"/>
                    <a:lumOff val="25000"/>
                  </a:schemeClr>
                </a:solidFill>
                <a:latin typeface="PF Din Text Comp Pro" pitchFamily="2" charset="0"/>
              </a:rPr>
              <a:t>Неудовлетворительное физическое и моральное состояние котельных, износ оборудования составляет 50 % и более, выработаны нормативные сроки его эксплуатации. </a:t>
            </a:r>
          </a:p>
          <a:p>
            <a:pPr marL="180000" indent="-180000" algn="just" defTabSz="1422637" fontAlgn="auto">
              <a:spcBef>
                <a:spcPts val="0"/>
              </a:spcBef>
              <a:spcAft>
                <a:spcPts val="600"/>
              </a:spcAft>
              <a:buFont typeface="Arial" panose="020B0604020202020204" pitchFamily="34" charset="0"/>
              <a:buAutoNum type="arabicPeriod"/>
            </a:pPr>
            <a:r>
              <a:rPr lang="ru-RU" sz="1100" kern="0" spc="15" dirty="0">
                <a:solidFill>
                  <a:schemeClr val="tx1">
                    <a:lumMod val="75000"/>
                    <a:lumOff val="25000"/>
                  </a:schemeClr>
                </a:solidFill>
                <a:latin typeface="PF Din Text Comp Pro" pitchFamily="2" charset="0"/>
              </a:rPr>
              <a:t>Большая часть котельных города в качестве топлива использует уголь или мазут. </a:t>
            </a:r>
          </a:p>
          <a:p>
            <a:pPr marL="180000" indent="-180000" algn="just" defTabSz="1422637" fontAlgn="auto">
              <a:spcBef>
                <a:spcPts val="0"/>
              </a:spcBef>
              <a:spcAft>
                <a:spcPts val="600"/>
              </a:spcAft>
              <a:buFont typeface="Arial" panose="020B0604020202020204" pitchFamily="34" charset="0"/>
              <a:buAutoNum type="arabicPeriod"/>
            </a:pPr>
            <a:r>
              <a:rPr lang="ru-RU" sz="1100" kern="0" spc="15" dirty="0">
                <a:solidFill>
                  <a:schemeClr val="tx1">
                    <a:lumMod val="75000"/>
                    <a:lumOff val="25000"/>
                  </a:schemeClr>
                </a:solidFill>
                <a:latin typeface="PF Din Text Comp Pro" pitchFamily="2" charset="0"/>
              </a:rPr>
              <a:t>Средний срок эксплуатации тепловых сетей 40 лет, износ составляет от 60 до 90 %, требуется реконструкция ветхих участков сетей. </a:t>
            </a:r>
          </a:p>
          <a:p>
            <a:pPr marL="180000" indent="-180000" algn="just" defTabSz="1422637" fontAlgn="auto">
              <a:spcBef>
                <a:spcPts val="0"/>
              </a:spcBef>
              <a:spcAft>
                <a:spcPts val="600"/>
              </a:spcAft>
              <a:buFont typeface="Arial" panose="020B0604020202020204" pitchFamily="34" charset="0"/>
              <a:buAutoNum type="arabicPeriod"/>
            </a:pPr>
            <a:r>
              <a:rPr lang="ru-RU" sz="1100" kern="0" spc="15" dirty="0">
                <a:solidFill>
                  <a:schemeClr val="tx1">
                    <a:lumMod val="75000"/>
                    <a:lumOff val="25000"/>
                  </a:schemeClr>
                </a:solidFill>
                <a:latin typeface="PF Din Text Comp Pro" pitchFamily="2" charset="0"/>
              </a:rPr>
              <a:t>Система теплоснабжения города преимущественно открытая, к 2025 году необходимо перевести всех потребителей на закрытую схему присоединения систем горячего водоснабжения. </a:t>
            </a:r>
          </a:p>
          <a:p>
            <a:pPr marL="180000" indent="-180000" algn="just" defTabSz="1422637" fontAlgn="auto">
              <a:spcBef>
                <a:spcPts val="0"/>
              </a:spcBef>
              <a:spcAft>
                <a:spcPts val="600"/>
              </a:spcAft>
              <a:buFont typeface="Arial" panose="020B0604020202020204" pitchFamily="34" charset="0"/>
              <a:buAutoNum type="arabicPeriod"/>
            </a:pPr>
            <a:r>
              <a:rPr lang="ru-RU" sz="1100" kern="0" spc="15" dirty="0">
                <a:solidFill>
                  <a:schemeClr val="tx1">
                    <a:lumMod val="75000"/>
                    <a:lumOff val="25000"/>
                  </a:schemeClr>
                </a:solidFill>
                <a:latin typeface="PF Din Text Comp Pro" pitchFamily="2" charset="0"/>
              </a:rPr>
              <a:t>Трудности с подключением новых объектов к системе теплоснабжения города из-за ограничений пропускной способности трубопроводов тепловой сети и располагаемых напоров у конечных потребителей. </a:t>
            </a:r>
          </a:p>
        </p:txBody>
      </p:sp>
      <p:pic>
        <p:nvPicPr>
          <p:cNvPr id="10" name="Рисунок 9" descr="Волхов_электроснабжение2.png"/>
          <p:cNvPicPr>
            <a:picLocks noChangeAspect="1"/>
          </p:cNvPicPr>
          <p:nvPr/>
        </p:nvPicPr>
        <p:blipFill>
          <a:blip r:embed="rId3" cstate="print"/>
          <a:stretch>
            <a:fillRect/>
          </a:stretch>
        </p:blipFill>
        <p:spPr>
          <a:xfrm>
            <a:off x="3906000" y="608400"/>
            <a:ext cx="6480000" cy="6480000"/>
          </a:xfrm>
          <a:prstGeom prst="rect">
            <a:avLst/>
          </a:prstGeom>
        </p:spPr>
      </p:pic>
      <p:sp>
        <p:nvSpPr>
          <p:cNvPr id="11" name="TextBox 10"/>
          <p:cNvSpPr txBox="1"/>
          <p:nvPr/>
        </p:nvSpPr>
        <p:spPr>
          <a:xfrm>
            <a:off x="8418534" y="3852069"/>
            <a:ext cx="955711" cy="280654"/>
          </a:xfrm>
          <a:prstGeom prst="rect">
            <a:avLst/>
          </a:prstGeom>
          <a:noFill/>
        </p:spPr>
        <p:txBody>
          <a:bodyPr wrap="none" rtlCol="0">
            <a:spAutoFit/>
          </a:bodyPr>
          <a:lstStyle/>
          <a:p>
            <a:pPr>
              <a:lnSpc>
                <a:spcPts val="1600"/>
              </a:lnSpc>
              <a:spcBef>
                <a:spcPts val="0"/>
              </a:spcBef>
              <a:spcAft>
                <a:spcPts val="0"/>
              </a:spcAft>
            </a:pPr>
            <a:r>
              <a:rPr lang="ru-RU" sz="1200" dirty="0" err="1">
                <a:solidFill>
                  <a:schemeClr val="tx1">
                    <a:lumMod val="75000"/>
                    <a:lumOff val="25000"/>
                  </a:schemeClr>
                </a:solidFill>
                <a:latin typeface="PF Din Text Comp Pro" panose="02000506020000020004" pitchFamily="2" charset="0"/>
              </a:rPr>
              <a:t>Волховская</a:t>
            </a:r>
            <a:r>
              <a:rPr lang="ru-RU" sz="1200" dirty="0">
                <a:solidFill>
                  <a:schemeClr val="tx1">
                    <a:lumMod val="75000"/>
                    <a:lumOff val="25000"/>
                  </a:schemeClr>
                </a:solidFill>
                <a:latin typeface="PF Din Text Comp Pro" panose="02000506020000020004" pitchFamily="2" charset="0"/>
              </a:rPr>
              <a:t> ТЭЦ</a:t>
            </a:r>
          </a:p>
        </p:txBody>
      </p:sp>
    </p:spTree>
    <p:extLst>
      <p:ext uri="{BB962C8B-B14F-4D97-AF65-F5344CB8AC3E}">
        <p14:creationId xmlns:p14="http://schemas.microsoft.com/office/powerpoint/2010/main" xmlns="" val="8261560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1737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ГАЗОСНАБЖЕНИЕ</a:t>
            </a:r>
          </a:p>
        </p:txBody>
      </p:sp>
      <p:sp>
        <p:nvSpPr>
          <p:cNvPr id="3" name="Прямоугольник 2"/>
          <p:cNvSpPr/>
          <p:nvPr/>
        </p:nvSpPr>
        <p:spPr>
          <a:xfrm>
            <a:off x="355774" y="-21331"/>
            <a:ext cx="870751" cy="553998"/>
          </a:xfrm>
          <a:prstGeom prst="rect">
            <a:avLst/>
          </a:prstGeom>
        </p:spPr>
        <p:txBody>
          <a:bodyPr wrap="none">
            <a:spAutoFit/>
          </a:bodyPr>
          <a:lstStyle/>
          <a:p>
            <a:r>
              <a:rPr lang="ru-RU" altLang="ru-RU" sz="3000" dirty="0">
                <a:solidFill>
                  <a:schemeClr val="bg1"/>
                </a:solidFill>
                <a:latin typeface="PF Din Text Comp Pro" pitchFamily="2" charset="0"/>
              </a:rPr>
              <a:t>5.3.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52</a:t>
            </a:fld>
            <a:endParaRPr lang="ru-RU" dirty="0"/>
          </a:p>
        </p:txBody>
      </p:sp>
      <p:sp>
        <p:nvSpPr>
          <p:cNvPr id="9" name="TextBox 8"/>
          <p:cNvSpPr txBox="1"/>
          <p:nvPr/>
        </p:nvSpPr>
        <p:spPr>
          <a:xfrm>
            <a:off x="348099" y="548860"/>
            <a:ext cx="3520901" cy="2616101"/>
          </a:xfrm>
          <a:prstGeom prst="rect">
            <a:avLst/>
          </a:prstGeom>
          <a:noFill/>
        </p:spPr>
        <p:txBody>
          <a:bodyPr wrap="square" rtlCol="0">
            <a:spAutoFit/>
          </a:bodyPr>
          <a:lstStyle/>
          <a:p>
            <a:pPr marL="180000" lvl="0" indent="-180000" algn="just" defTabSz="1422637" fontAlgn="auto">
              <a:spcBef>
                <a:spcPts val="0"/>
              </a:spcBef>
              <a:spcAft>
                <a:spcPts val="600"/>
              </a:spcAft>
              <a:buFont typeface="Arial" panose="020B0604020202020204" pitchFamily="34" charset="0"/>
              <a:buAutoNum type="arabicPeriod"/>
            </a:pPr>
            <a:r>
              <a:rPr lang="ru-RU" sz="1100" kern="0" spc="15" dirty="0">
                <a:solidFill>
                  <a:schemeClr val="tx1">
                    <a:lumMod val="75000"/>
                    <a:lumOff val="25000"/>
                  </a:schemeClr>
                </a:solidFill>
                <a:latin typeface="PF Din Text Comp Pro" pitchFamily="2" charset="0"/>
              </a:rPr>
              <a:t>На источниках газоснабжения (газораспределительные станции Волхов-1 и Волхов-2) имеется значительный резерв свободной пропускной способности. </a:t>
            </a:r>
          </a:p>
          <a:p>
            <a:pPr marL="180000" lvl="0" indent="-180000" algn="just" defTabSz="1422637" fontAlgn="auto">
              <a:spcBef>
                <a:spcPts val="0"/>
              </a:spcBef>
              <a:spcAft>
                <a:spcPts val="600"/>
              </a:spcAft>
              <a:buFont typeface="Arial" panose="020B0604020202020204" pitchFamily="34" charset="0"/>
              <a:buAutoNum type="arabicPeriod"/>
            </a:pPr>
            <a:r>
              <a:rPr lang="ru-RU" sz="1100" kern="0" spc="15" dirty="0">
                <a:solidFill>
                  <a:schemeClr val="tx1">
                    <a:lumMod val="75000"/>
                    <a:lumOff val="25000"/>
                  </a:schemeClr>
                </a:solidFill>
                <a:latin typeface="PF Din Text Comp Pro" pitchFamily="2" charset="0"/>
              </a:rPr>
              <a:t>На территории города имеется система централизованного газоснабжения природным газом.</a:t>
            </a:r>
          </a:p>
          <a:p>
            <a:pPr marL="180000" lvl="0" indent="-180000" algn="just" defTabSz="1422637" fontAlgn="auto">
              <a:spcBef>
                <a:spcPts val="0"/>
              </a:spcBef>
              <a:spcAft>
                <a:spcPts val="600"/>
              </a:spcAft>
              <a:buFont typeface="Arial" panose="020B0604020202020204" pitchFamily="34" charset="0"/>
              <a:buAutoNum type="arabicPeriod"/>
            </a:pPr>
            <a:r>
              <a:rPr lang="ru-RU" sz="1100" kern="0" spc="15" dirty="0">
                <a:solidFill>
                  <a:schemeClr val="tx1">
                    <a:lumMod val="75000"/>
                    <a:lumOff val="25000"/>
                  </a:schemeClr>
                </a:solidFill>
                <a:latin typeface="PF Din Text Comp Pro" pitchFamily="2" charset="0"/>
              </a:rPr>
              <a:t>Недостаточный уровень охвата системой газоснабжения индивидуальной жилой застройки, в основном,  газифицирована капитальная застройка в левобережной и правобережной частях города (микрорайоны Волхов-1, Обитай, Волхов-2), а также часть промышленных территорий.</a:t>
            </a:r>
          </a:p>
        </p:txBody>
      </p:sp>
      <p:pic>
        <p:nvPicPr>
          <p:cNvPr id="8" name="Рисунок 7" descr="Волхов_электроснабжение2.png"/>
          <p:cNvPicPr>
            <a:picLocks noChangeAspect="1"/>
          </p:cNvPicPr>
          <p:nvPr/>
        </p:nvPicPr>
        <p:blipFill>
          <a:blip r:embed="rId3" cstate="print"/>
          <a:stretch>
            <a:fillRect/>
          </a:stretch>
        </p:blipFill>
        <p:spPr>
          <a:xfrm>
            <a:off x="3906000" y="608400"/>
            <a:ext cx="6480000" cy="6480000"/>
          </a:xfrm>
          <a:prstGeom prst="rect">
            <a:avLst/>
          </a:prstGeom>
        </p:spPr>
      </p:pic>
      <p:sp>
        <p:nvSpPr>
          <p:cNvPr id="10" name="TextBox 9"/>
          <p:cNvSpPr txBox="1"/>
          <p:nvPr/>
        </p:nvSpPr>
        <p:spPr>
          <a:xfrm>
            <a:off x="9347228" y="6423837"/>
            <a:ext cx="978153" cy="297517"/>
          </a:xfrm>
          <a:prstGeom prst="rect">
            <a:avLst/>
          </a:prstGeom>
          <a:noFill/>
        </p:spPr>
        <p:txBody>
          <a:bodyPr wrap="none" rtlCol="0">
            <a:spAutoFit/>
          </a:bodyPr>
          <a:lstStyle/>
          <a:p>
            <a:pPr>
              <a:lnSpc>
                <a:spcPts val="1600"/>
              </a:lnSpc>
              <a:spcBef>
                <a:spcPts val="0"/>
              </a:spcBef>
              <a:spcAft>
                <a:spcPts val="0"/>
              </a:spcAft>
            </a:pPr>
            <a:r>
              <a:rPr lang="ru-RU" sz="1200" dirty="0">
                <a:solidFill>
                  <a:schemeClr val="tx1">
                    <a:lumMod val="75000"/>
                    <a:lumOff val="25000"/>
                  </a:schemeClr>
                </a:solidFill>
                <a:latin typeface="PF Din Text Comp Pro" panose="02000506020000020004" pitchFamily="2" charset="0"/>
              </a:rPr>
              <a:t>ГРС «Волхов-2»</a:t>
            </a:r>
          </a:p>
        </p:txBody>
      </p:sp>
      <p:sp>
        <p:nvSpPr>
          <p:cNvPr id="11" name="Прямоугольник 10"/>
          <p:cNvSpPr/>
          <p:nvPr/>
        </p:nvSpPr>
        <p:spPr>
          <a:xfrm>
            <a:off x="4158000" y="6423837"/>
            <a:ext cx="306000" cy="142876"/>
          </a:xfrm>
          <a:prstGeom prst="rect">
            <a:avLst/>
          </a:prstGeom>
          <a:solidFill>
            <a:srgbClr val="F57AB6">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graphicFrame>
        <p:nvGraphicFramePr>
          <p:cNvPr id="12" name="Диаграмма 11"/>
          <p:cNvGraphicFramePr>
            <a:graphicFrameLocks/>
          </p:cNvGraphicFramePr>
          <p:nvPr>
            <p:extLst>
              <p:ext uri="{D42A27DB-BD31-4B8C-83A1-F6EECF244321}">
                <p14:modId xmlns:p14="http://schemas.microsoft.com/office/powerpoint/2010/main" xmlns="" val="4242668482"/>
              </p:ext>
            </p:extLst>
          </p:nvPr>
        </p:nvGraphicFramePr>
        <p:xfrm>
          <a:off x="287419" y="3309384"/>
          <a:ext cx="3642259" cy="2327669"/>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xmlns="" val="4208374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1737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3520901" cy="6463308"/>
          </a:xfrm>
          <a:prstGeom prst="rect">
            <a:avLst/>
          </a:prstGeom>
          <a:noFill/>
        </p:spPr>
        <p:txBody>
          <a:bodyPr wrap="square" rtlCol="0">
            <a:spAutoFit/>
          </a:bodyPr>
          <a:lstStyle/>
          <a:p>
            <a:pPr marL="228600" indent="-228600" algn="just" defTabSz="1422637" fontAlgn="auto">
              <a:spcBef>
                <a:spcPts val="0"/>
              </a:spcBef>
              <a:spcAft>
                <a:spcPts val="600"/>
              </a:spcAft>
              <a:buAutoNum type="arabicPeriod"/>
            </a:pPr>
            <a:r>
              <a:rPr lang="ru-RU" sz="1100" kern="0" spc="15" dirty="0">
                <a:solidFill>
                  <a:schemeClr val="tx1">
                    <a:lumMod val="75000"/>
                    <a:lumOff val="25000"/>
                  </a:schemeClr>
                </a:solidFill>
                <a:latin typeface="PF Din Text Comp Pro" pitchFamily="2" charset="0"/>
              </a:rPr>
              <a:t>Обеспеченность многоквартирного жилого фонда централизованным водоснабжением высока и составляет 98,2%.</a:t>
            </a:r>
          </a:p>
          <a:p>
            <a:pPr marL="228600" indent="-228600" algn="just" defTabSz="1422637" fontAlgn="auto">
              <a:spcBef>
                <a:spcPts val="0"/>
              </a:spcBef>
              <a:spcAft>
                <a:spcPts val="600"/>
              </a:spcAft>
              <a:buAutoNum type="arabicPeriod"/>
            </a:pPr>
            <a:r>
              <a:rPr lang="ru-RU" sz="1100" kern="0" spc="15" dirty="0">
                <a:solidFill>
                  <a:schemeClr val="tx1">
                    <a:lumMod val="75000"/>
                    <a:lumOff val="25000"/>
                  </a:schemeClr>
                </a:solidFill>
                <a:latin typeface="PF Din Text Comp Pro" pitchFamily="2" charset="0"/>
              </a:rPr>
              <a:t>Централизованная подача воды в районы индивидуальной жилой застройки на окраине города практически не осуществляется.</a:t>
            </a:r>
          </a:p>
          <a:p>
            <a:pPr marL="228600" indent="-228600" algn="just" defTabSz="1422637" fontAlgn="auto">
              <a:spcBef>
                <a:spcPts val="0"/>
              </a:spcBef>
              <a:spcAft>
                <a:spcPts val="600"/>
              </a:spcAft>
              <a:buAutoNum type="arabicPeriod"/>
            </a:pPr>
            <a:r>
              <a:rPr lang="ru-RU" sz="1100" kern="0" spc="15" dirty="0">
                <a:solidFill>
                  <a:schemeClr val="tx1">
                    <a:lumMod val="75000"/>
                    <a:lumOff val="25000"/>
                  </a:schemeClr>
                </a:solidFill>
                <a:latin typeface="PF Din Text Comp Pro" pitchFamily="2" charset="0"/>
              </a:rPr>
              <a:t>Суммарная проектная производительность действующих водозаборных сооружений достаточна для покрытия потребных расходов. </a:t>
            </a:r>
          </a:p>
          <a:p>
            <a:pPr marL="228600" indent="-228600" algn="just" defTabSz="1422637" fontAlgn="auto">
              <a:spcBef>
                <a:spcPts val="0"/>
              </a:spcBef>
              <a:spcAft>
                <a:spcPts val="600"/>
              </a:spcAft>
              <a:buFontTx/>
              <a:buAutoNum type="arabicPeriod"/>
            </a:pPr>
            <a:r>
              <a:rPr lang="ru-RU" sz="1100" kern="0" spc="15" dirty="0">
                <a:solidFill>
                  <a:schemeClr val="tx1">
                    <a:lumMod val="75000"/>
                    <a:lumOff val="25000"/>
                  </a:schemeClr>
                </a:solidFill>
                <a:latin typeface="PF Din Text Comp Pro" pitchFamily="2" charset="0"/>
              </a:rPr>
              <a:t>Степень очистки воды на выходе из водопроводных очистных сооружений соответствует СанПиН 2.1.4.1074-01</a:t>
            </a:r>
          </a:p>
          <a:p>
            <a:pPr marL="228600" indent="-228600" algn="just" defTabSz="1422637" fontAlgn="auto">
              <a:spcBef>
                <a:spcPts val="0"/>
              </a:spcBef>
              <a:spcAft>
                <a:spcPts val="600"/>
              </a:spcAft>
              <a:buAutoNum type="arabicPeriod"/>
            </a:pPr>
            <a:r>
              <a:rPr lang="ru-RU" sz="1100" kern="0" spc="15" dirty="0">
                <a:solidFill>
                  <a:schemeClr val="tx1">
                    <a:lumMod val="75000"/>
                    <a:lumOff val="25000"/>
                  </a:schemeClr>
                </a:solidFill>
                <a:latin typeface="PF Din Text Comp Pro" pitchFamily="2" charset="0"/>
              </a:rPr>
              <a:t>Разработан и согласован проект зон санитарной охраны источников водоснабжения. Первый пояс ЗСО установлен и соблюдается.</a:t>
            </a:r>
          </a:p>
          <a:p>
            <a:pPr marL="228600" indent="-228600" algn="just" defTabSz="1422637" fontAlgn="auto">
              <a:spcBef>
                <a:spcPts val="0"/>
              </a:spcBef>
              <a:spcAft>
                <a:spcPts val="600"/>
              </a:spcAft>
              <a:buAutoNum type="arabicPeriod"/>
            </a:pPr>
            <a:r>
              <a:rPr lang="ru-RU" sz="1100" kern="0" spc="15" dirty="0">
                <a:solidFill>
                  <a:schemeClr val="tx1">
                    <a:lumMod val="75000"/>
                    <a:lumOff val="25000"/>
                  </a:schemeClr>
                </a:solidFill>
                <a:latin typeface="PF Din Text Comp Pro" pitchFamily="2" charset="0"/>
              </a:rPr>
              <a:t>Режим второго пояса ЗСО не соблюдается - часть районов индивидуальной жилой застройки города и небольших населенных пунктов, попадающих в зону второго пояса санитарной охраны, не имеют централизованной канализации.</a:t>
            </a:r>
          </a:p>
          <a:p>
            <a:pPr marL="228600" indent="-228600" algn="just" defTabSz="1422637" fontAlgn="auto">
              <a:spcBef>
                <a:spcPts val="0"/>
              </a:spcBef>
              <a:spcAft>
                <a:spcPts val="600"/>
              </a:spcAft>
              <a:buAutoNum type="arabicPeriod"/>
            </a:pPr>
            <a:r>
              <a:rPr lang="ru-RU" sz="1100" kern="0" spc="15" dirty="0">
                <a:solidFill>
                  <a:schemeClr val="tx1">
                    <a:lumMod val="75000"/>
                    <a:lumOff val="25000"/>
                  </a:schemeClr>
                </a:solidFill>
                <a:latin typeface="PF Din Text Comp Pro" pitchFamily="2" charset="0"/>
              </a:rPr>
              <a:t>Городские водоочистные сооружения требуют проведения работ по реконструкции.</a:t>
            </a:r>
          </a:p>
          <a:p>
            <a:pPr marL="228600" indent="-228600" algn="just" defTabSz="1422637" fontAlgn="auto">
              <a:spcBef>
                <a:spcPts val="0"/>
              </a:spcBef>
              <a:spcAft>
                <a:spcPts val="600"/>
              </a:spcAft>
              <a:buAutoNum type="arabicPeriod"/>
            </a:pPr>
            <a:r>
              <a:rPr lang="ru-RU" sz="1100" kern="0" spc="15" dirty="0">
                <a:solidFill>
                  <a:schemeClr val="tx1">
                    <a:lumMod val="75000"/>
                    <a:lumOff val="25000"/>
                  </a:schemeClr>
                </a:solidFill>
                <a:latin typeface="PF Din Text Comp Pro" pitchFamily="2" charset="0"/>
              </a:rPr>
              <a:t>Износ сетей водоснабжения высок и достигает 70%. Требуется замена отдельных участков сетей.</a:t>
            </a:r>
          </a:p>
          <a:p>
            <a:pPr marL="228600" indent="-228600" algn="just" defTabSz="1422637" fontAlgn="auto">
              <a:spcBef>
                <a:spcPts val="0"/>
              </a:spcBef>
              <a:spcAft>
                <a:spcPts val="600"/>
              </a:spcAft>
              <a:buAutoNum type="arabicPeriod"/>
            </a:pPr>
            <a:r>
              <a:rPr lang="ru-RU" sz="1100" kern="0" spc="15" dirty="0">
                <a:solidFill>
                  <a:schemeClr val="tx1">
                    <a:lumMod val="75000"/>
                    <a:lumOff val="25000"/>
                  </a:schemeClr>
                </a:solidFill>
                <a:latin typeface="PF Din Text Comp Pro" pitchFamily="2" charset="0"/>
              </a:rPr>
              <a:t> Возможность подключения новых потребителей связана с необходимостью мероприятий по модернизации сетей и расширению мощности станции третьего подъема, выстраиванию системы автоматической диспетчеризации сетей. </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ВОДОСНАБЖЕНИЕ</a:t>
            </a:r>
          </a:p>
        </p:txBody>
      </p:sp>
      <p:sp>
        <p:nvSpPr>
          <p:cNvPr id="3" name="Прямоугольник 2"/>
          <p:cNvSpPr/>
          <p:nvPr/>
        </p:nvSpPr>
        <p:spPr>
          <a:xfrm>
            <a:off x="355774" y="-21331"/>
            <a:ext cx="870751" cy="553998"/>
          </a:xfrm>
          <a:prstGeom prst="rect">
            <a:avLst/>
          </a:prstGeom>
        </p:spPr>
        <p:txBody>
          <a:bodyPr wrap="none">
            <a:spAutoFit/>
          </a:bodyPr>
          <a:lstStyle/>
          <a:p>
            <a:r>
              <a:rPr lang="ru-RU" altLang="ru-RU" sz="3000" dirty="0">
                <a:solidFill>
                  <a:schemeClr val="bg1"/>
                </a:solidFill>
                <a:latin typeface="PF Din Text Comp Pro" pitchFamily="2" charset="0"/>
              </a:rPr>
              <a:t>5.4.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53</a:t>
            </a:fld>
            <a:endParaRPr lang="ru-RU" dirty="0"/>
          </a:p>
        </p:txBody>
      </p:sp>
      <p:sp>
        <p:nvSpPr>
          <p:cNvPr id="10" name="TextBox 9"/>
          <p:cNvSpPr txBox="1"/>
          <p:nvPr/>
        </p:nvSpPr>
        <p:spPr>
          <a:xfrm>
            <a:off x="5385680" y="3420591"/>
            <a:ext cx="3520901" cy="261610"/>
          </a:xfrm>
          <a:prstGeom prst="rect">
            <a:avLst/>
          </a:prstGeom>
          <a:noFill/>
        </p:spPr>
        <p:txBody>
          <a:bodyPr wrap="square" rtlCol="0">
            <a:spAutoFit/>
          </a:bodyPr>
          <a:lstStyle/>
          <a:p>
            <a:pPr algn="ctr"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СХЕМА</a:t>
            </a:r>
          </a:p>
        </p:txBody>
      </p:sp>
      <p:pic>
        <p:nvPicPr>
          <p:cNvPr id="11" name="Рисунок 10" descr="Волхов_электроснабжение2.png"/>
          <p:cNvPicPr>
            <a:picLocks noChangeAspect="1"/>
          </p:cNvPicPr>
          <p:nvPr/>
        </p:nvPicPr>
        <p:blipFill>
          <a:blip r:embed="rId3" cstate="print"/>
          <a:stretch>
            <a:fillRect/>
          </a:stretch>
        </p:blipFill>
        <p:spPr>
          <a:xfrm>
            <a:off x="3906000" y="608400"/>
            <a:ext cx="6480000" cy="6480000"/>
          </a:xfrm>
          <a:prstGeom prst="rect">
            <a:avLst/>
          </a:prstGeom>
        </p:spPr>
      </p:pic>
      <p:sp>
        <p:nvSpPr>
          <p:cNvPr id="12" name="Прямоугольник 11"/>
          <p:cNvSpPr/>
          <p:nvPr/>
        </p:nvSpPr>
        <p:spPr>
          <a:xfrm>
            <a:off x="4132254" y="6566713"/>
            <a:ext cx="331746" cy="142876"/>
          </a:xfrm>
          <a:prstGeom prst="rect">
            <a:avLst/>
          </a:prstGeom>
          <a:solidFill>
            <a:srgbClr val="E46C0A">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Tree>
    <p:extLst>
      <p:ext uri="{BB962C8B-B14F-4D97-AF65-F5344CB8AC3E}">
        <p14:creationId xmlns:p14="http://schemas.microsoft.com/office/powerpoint/2010/main" xmlns="" val="287260564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1737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3520901" cy="6294031"/>
          </a:xfrm>
          <a:prstGeom prst="rect">
            <a:avLst/>
          </a:prstGeom>
          <a:noFill/>
        </p:spPr>
        <p:txBody>
          <a:bodyPr wrap="square" rtlCol="0">
            <a:spAutoFit/>
          </a:bodyPr>
          <a:lstStyle/>
          <a:p>
            <a:pPr marL="228600" indent="-228600" algn="just" defTabSz="1422637" fontAlgn="auto">
              <a:spcBef>
                <a:spcPts val="0"/>
              </a:spcBef>
              <a:spcAft>
                <a:spcPts val="600"/>
              </a:spcAft>
              <a:buAutoNum type="arabicPeriod"/>
            </a:pPr>
            <a:r>
              <a:rPr lang="ru-RU" sz="1100" kern="0" spc="15" dirty="0">
                <a:solidFill>
                  <a:schemeClr val="tx1">
                    <a:lumMod val="75000"/>
                    <a:lumOff val="25000"/>
                  </a:schemeClr>
                </a:solidFill>
                <a:latin typeface="PF Din Text Comp Pro" pitchFamily="2" charset="0"/>
              </a:rPr>
              <a:t>Обеспеченность многоквартирного жилого фонда централизованным водоотведением высока и составляет 98%, в целом по поселению (из расчета всего объема жилого фонда) – 78,7%.</a:t>
            </a:r>
          </a:p>
          <a:p>
            <a:pPr marL="228600" indent="-228600" algn="just" defTabSz="1422637" fontAlgn="auto">
              <a:spcBef>
                <a:spcPts val="0"/>
              </a:spcBef>
              <a:spcAft>
                <a:spcPts val="600"/>
              </a:spcAft>
              <a:buAutoNum type="arabicPeriod"/>
            </a:pPr>
            <a:r>
              <a:rPr lang="ru-RU" sz="1100" kern="0" spc="15" dirty="0">
                <a:solidFill>
                  <a:schemeClr val="tx1">
                    <a:lumMod val="75000"/>
                    <a:lumOff val="25000"/>
                  </a:schemeClr>
                </a:solidFill>
                <a:latin typeface="PF Din Text Comp Pro" pitchFamily="2" charset="0"/>
              </a:rPr>
              <a:t>Районы индивидуальной жилой застройки на окраине города не канализованы.</a:t>
            </a:r>
          </a:p>
          <a:p>
            <a:pPr marL="228600" indent="-228600" algn="just" defTabSz="1422637" fontAlgn="auto">
              <a:spcBef>
                <a:spcPts val="0"/>
              </a:spcBef>
              <a:spcAft>
                <a:spcPts val="600"/>
              </a:spcAft>
              <a:buAutoNum type="arabicPeriod"/>
            </a:pPr>
            <a:r>
              <a:rPr lang="ru-RU" sz="1100" kern="0" spc="15" dirty="0">
                <a:solidFill>
                  <a:schemeClr val="tx1">
                    <a:lumMod val="75000"/>
                    <a:lumOff val="25000"/>
                  </a:schemeClr>
                </a:solidFill>
                <a:latin typeface="PF Din Text Comp Pro" pitchFamily="2" charset="0"/>
              </a:rPr>
              <a:t>Канализационные очистные сооружения (КОС) работают с превышением проектной мощности.</a:t>
            </a:r>
          </a:p>
          <a:p>
            <a:pPr marL="228600" indent="-228600" algn="just" defTabSz="1422637" fontAlgn="auto">
              <a:spcBef>
                <a:spcPts val="0"/>
              </a:spcBef>
              <a:spcAft>
                <a:spcPts val="600"/>
              </a:spcAft>
              <a:buFontTx/>
              <a:buAutoNum type="arabicPeriod"/>
            </a:pPr>
            <a:r>
              <a:rPr lang="ru-RU" sz="1100" kern="0" spc="15" dirty="0">
                <a:solidFill>
                  <a:schemeClr val="tx1">
                    <a:lumMod val="75000"/>
                    <a:lumOff val="25000"/>
                  </a:schemeClr>
                </a:solidFill>
                <a:latin typeface="PF Din Text Comp Pro" pitchFamily="2" charset="0"/>
              </a:rPr>
              <a:t>Износ КОС достигает 90%, требования нормативов к сбросу очищенных стоков в водоемы </a:t>
            </a:r>
            <a:r>
              <a:rPr lang="ru-RU" sz="1100" kern="0" spc="15" dirty="0" err="1">
                <a:solidFill>
                  <a:schemeClr val="tx1">
                    <a:lumMod val="75000"/>
                    <a:lumOff val="25000"/>
                  </a:schemeClr>
                </a:solidFill>
                <a:latin typeface="PF Din Text Comp Pro" pitchFamily="2" charset="0"/>
              </a:rPr>
              <a:t>рыбохозяйственного</a:t>
            </a:r>
            <a:r>
              <a:rPr lang="ru-RU" sz="1100" kern="0" spc="15" dirty="0">
                <a:solidFill>
                  <a:schemeClr val="tx1">
                    <a:lumMod val="75000"/>
                    <a:lumOff val="25000"/>
                  </a:schemeClr>
                </a:solidFill>
                <a:latin typeface="PF Din Text Comp Pro" pitchFamily="2" charset="0"/>
              </a:rPr>
              <a:t> назначения не соблюдаются, необходимо проведение мероприятий по реконструкции и расширению КОС.</a:t>
            </a:r>
          </a:p>
          <a:p>
            <a:pPr marL="228600" indent="-228600" algn="just" defTabSz="1422637" fontAlgn="auto">
              <a:spcBef>
                <a:spcPts val="0"/>
              </a:spcBef>
              <a:spcAft>
                <a:spcPts val="600"/>
              </a:spcAft>
              <a:buAutoNum type="arabicPeriod"/>
            </a:pPr>
            <a:r>
              <a:rPr lang="ru-RU" sz="1100" kern="0" spc="15" dirty="0">
                <a:solidFill>
                  <a:schemeClr val="tx1">
                    <a:lumMod val="75000"/>
                    <a:lumOff val="25000"/>
                  </a:schemeClr>
                </a:solidFill>
                <a:latin typeface="PF Din Text Comp Pro" pitchFamily="2" charset="0"/>
              </a:rPr>
              <a:t> Износ канализационных сетей высок и достигает 70-80%. Требуется замена отдельных участков сетей.</a:t>
            </a:r>
          </a:p>
          <a:p>
            <a:pPr marL="228600" indent="-228600" algn="just" defTabSz="1422637" fontAlgn="auto">
              <a:spcBef>
                <a:spcPts val="0"/>
              </a:spcBef>
              <a:spcAft>
                <a:spcPts val="600"/>
              </a:spcAft>
              <a:buAutoNum type="arabicPeriod"/>
            </a:pPr>
            <a:r>
              <a:rPr lang="ru-RU" sz="1100" kern="0" spc="15" dirty="0">
                <a:solidFill>
                  <a:schemeClr val="tx1">
                    <a:lumMod val="75000"/>
                    <a:lumOff val="25000"/>
                  </a:schemeClr>
                </a:solidFill>
                <a:latin typeface="PF Din Text Comp Pro" pitchFamily="2" charset="0"/>
              </a:rPr>
              <a:t>В системе функционирует 16 канализационных насосных станций, 14 из которых требуют реконструкции.</a:t>
            </a:r>
          </a:p>
          <a:p>
            <a:pPr marL="228600" indent="-228600" algn="just" defTabSz="1422637" fontAlgn="auto">
              <a:spcBef>
                <a:spcPts val="0"/>
              </a:spcBef>
              <a:spcAft>
                <a:spcPts val="600"/>
              </a:spcAft>
              <a:buAutoNum type="arabicPeriod"/>
            </a:pPr>
            <a:r>
              <a:rPr lang="ru-RU" sz="1100" kern="0" spc="15" dirty="0">
                <a:solidFill>
                  <a:schemeClr val="tx1">
                    <a:lumMod val="75000"/>
                    <a:lumOff val="25000"/>
                  </a:schemeClr>
                </a:solidFill>
                <a:latin typeface="PF Din Text Comp Pro" pitchFamily="2" charset="0"/>
              </a:rPr>
              <a:t>Дождевая канализация устроена по типу полной раздельной, представлена преимущественно самотечными закрытыми коллекторами, сброс осуществляется без очистки.</a:t>
            </a:r>
          </a:p>
          <a:p>
            <a:pPr marL="228600" indent="-228600" algn="just" defTabSz="1422637" fontAlgn="auto">
              <a:spcBef>
                <a:spcPts val="0"/>
              </a:spcBef>
              <a:spcAft>
                <a:spcPts val="600"/>
              </a:spcAft>
              <a:buAutoNum type="arabicPeriod"/>
            </a:pPr>
            <a:r>
              <a:rPr lang="ru-RU" sz="1100" kern="0" spc="15" dirty="0">
                <a:solidFill>
                  <a:schemeClr val="tx1">
                    <a:lumMod val="75000"/>
                    <a:lumOff val="25000"/>
                  </a:schemeClr>
                </a:solidFill>
                <a:latin typeface="PF Din Text Comp Pro" pitchFamily="2" charset="0"/>
              </a:rPr>
              <a:t>Насосные станции дождевого стока в составе двух требуют реконструкции (одна полностью не функционирует).</a:t>
            </a:r>
          </a:p>
          <a:p>
            <a:pPr marL="228600" indent="-228600" algn="just" defTabSz="1422637" fontAlgn="auto">
              <a:spcBef>
                <a:spcPts val="0"/>
              </a:spcBef>
              <a:spcAft>
                <a:spcPts val="600"/>
              </a:spcAft>
              <a:buAutoNum type="arabicPeriod"/>
            </a:pPr>
            <a:r>
              <a:rPr lang="ru-RU" sz="1100" kern="0" spc="15" dirty="0">
                <a:solidFill>
                  <a:schemeClr val="tx1">
                    <a:lumMod val="75000"/>
                    <a:lumOff val="25000"/>
                  </a:schemeClr>
                </a:solidFill>
                <a:latin typeface="PF Din Text Comp Pro" pitchFamily="2" charset="0"/>
              </a:rPr>
              <a:t>Износ сетей дождевой канализации достигает 90%, требуется замена участков сетей большой протяженности.</a:t>
            </a:r>
          </a:p>
        </p:txBody>
      </p:sp>
      <p:sp>
        <p:nvSpPr>
          <p:cNvPr id="24" name="TextBox 23"/>
          <p:cNvSpPr txBox="1"/>
          <p:nvPr/>
        </p:nvSpPr>
        <p:spPr>
          <a:xfrm>
            <a:off x="856854" y="33098"/>
            <a:ext cx="701012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ВОДООТВЕДЕНИЕ И ДОЖДЕВАЯ КАНАЛИЗАЦИЯ</a:t>
            </a:r>
          </a:p>
        </p:txBody>
      </p:sp>
      <p:sp>
        <p:nvSpPr>
          <p:cNvPr id="3" name="Прямоугольник 2"/>
          <p:cNvSpPr/>
          <p:nvPr/>
        </p:nvSpPr>
        <p:spPr>
          <a:xfrm>
            <a:off x="355774" y="-21331"/>
            <a:ext cx="870751" cy="553998"/>
          </a:xfrm>
          <a:prstGeom prst="rect">
            <a:avLst/>
          </a:prstGeom>
        </p:spPr>
        <p:txBody>
          <a:bodyPr wrap="none">
            <a:spAutoFit/>
          </a:bodyPr>
          <a:lstStyle/>
          <a:p>
            <a:r>
              <a:rPr lang="ru-RU" altLang="ru-RU" sz="3000" dirty="0">
                <a:solidFill>
                  <a:schemeClr val="bg1"/>
                </a:solidFill>
                <a:latin typeface="PF Din Text Comp Pro" pitchFamily="2" charset="0"/>
              </a:rPr>
              <a:t>5.5.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54</a:t>
            </a:fld>
            <a:endParaRPr lang="ru-RU" dirty="0"/>
          </a:p>
        </p:txBody>
      </p:sp>
      <p:pic>
        <p:nvPicPr>
          <p:cNvPr id="10" name="Рисунок 9" descr="Волхов_электроснабжение2.png"/>
          <p:cNvPicPr>
            <a:picLocks noChangeAspect="1"/>
          </p:cNvPicPr>
          <p:nvPr/>
        </p:nvPicPr>
        <p:blipFill>
          <a:blip r:embed="rId3" cstate="print"/>
          <a:stretch>
            <a:fillRect/>
          </a:stretch>
        </p:blipFill>
        <p:spPr>
          <a:xfrm>
            <a:off x="3906000" y="608400"/>
            <a:ext cx="6480000" cy="6480000"/>
          </a:xfrm>
          <a:prstGeom prst="rect">
            <a:avLst/>
          </a:prstGeom>
        </p:spPr>
      </p:pic>
      <p:sp>
        <p:nvSpPr>
          <p:cNvPr id="11" name="Прямоугольник 10"/>
          <p:cNvSpPr/>
          <p:nvPr/>
        </p:nvSpPr>
        <p:spPr>
          <a:xfrm>
            <a:off x="4132254" y="6566713"/>
            <a:ext cx="331746" cy="142876"/>
          </a:xfrm>
          <a:prstGeom prst="rect">
            <a:avLst/>
          </a:prstGeom>
          <a:solidFill>
            <a:srgbClr val="DD2A1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Tree>
    <p:extLst>
      <p:ext uri="{BB962C8B-B14F-4D97-AF65-F5344CB8AC3E}">
        <p14:creationId xmlns:p14="http://schemas.microsoft.com/office/powerpoint/2010/main" xmlns="" val="38612020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1170236" y="4571661"/>
            <a:ext cx="2868456"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a:solidFill>
                  <a:schemeClr val="bg1"/>
                </a:solidFill>
                <a:latin typeface="PF Din Text Comp Pro" panose="02000506020000020004" pitchFamily="2" charset="0"/>
              </a:rPr>
              <a:t>6</a:t>
            </a:r>
          </a:p>
        </p:txBody>
      </p:sp>
      <p:sp>
        <p:nvSpPr>
          <p:cNvPr id="29" name="TextBox 28"/>
          <p:cNvSpPr txBox="1"/>
          <p:nvPr/>
        </p:nvSpPr>
        <p:spPr>
          <a:xfrm>
            <a:off x="3811588" y="6346641"/>
            <a:ext cx="3916050" cy="746358"/>
          </a:xfrm>
          <a:prstGeom prst="rect">
            <a:avLst/>
          </a:prstGeom>
          <a:noFill/>
        </p:spPr>
        <p:txBody>
          <a:bodyPr wrap="square" rtlCol="0">
            <a:spAutoFit/>
          </a:bodyPr>
          <a:lstStyle/>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6.1. Результаты социологического исследования жителей</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6.2. Результаты социологического исследования бизнеса</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6.3. Стратегическая сессия «Волхов::векторы развития»</a:t>
            </a:r>
          </a:p>
        </p:txBody>
      </p:sp>
      <p:sp>
        <p:nvSpPr>
          <p:cNvPr id="17" name="TextBox 16"/>
          <p:cNvSpPr txBox="1"/>
          <p:nvPr/>
        </p:nvSpPr>
        <p:spPr>
          <a:xfrm>
            <a:off x="3811588" y="4655439"/>
            <a:ext cx="6480175" cy="553998"/>
          </a:xfrm>
          <a:prstGeom prst="rect">
            <a:avLst/>
          </a:prstGeom>
          <a:noFill/>
        </p:spPr>
        <p:txBody>
          <a:bodyPr wrap="square" rtlCol="0">
            <a:spAutoFit/>
          </a:bodyPr>
          <a:lstStyle/>
          <a:p>
            <a:pPr>
              <a:spcAft>
                <a:spcPts val="600"/>
              </a:spcAft>
            </a:pPr>
            <a:r>
              <a:rPr lang="ru-RU" sz="3000" b="1" dirty="0">
                <a:solidFill>
                  <a:srgbClr val="3D6AA1"/>
                </a:solidFill>
                <a:latin typeface="PF Din Text Cond Pro Light" panose="02000000000000000000" pitchFamily="2" charset="0"/>
              </a:rPr>
              <a:t>СОЦИОЛОГИЧЕСКОЕ ИССЛЕДОВАНИЕ</a:t>
            </a: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55</a:t>
            </a:fld>
            <a:endParaRPr lang="ru-RU" dirty="0"/>
          </a:p>
        </p:txBody>
      </p:sp>
    </p:spTree>
    <p:extLst>
      <p:ext uri="{BB962C8B-B14F-4D97-AF65-F5344CB8AC3E}">
        <p14:creationId xmlns:p14="http://schemas.microsoft.com/office/powerpoint/2010/main" xmlns="" val="1491380645"/>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Прямоугольник 20"/>
          <p:cNvSpPr/>
          <p:nvPr/>
        </p:nvSpPr>
        <p:spPr>
          <a:xfrm>
            <a:off x="-1" y="-1"/>
            <a:ext cx="882205" cy="395289"/>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РЕЗУЛЬТАТЫ СОЦИОЛОГИЧЕСКОГО ИССЛЕДОВАНИЯ ЖИТЕЛЕЙ</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6.1.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56</a:t>
            </a:fld>
            <a:endParaRPr lang="ru-RU" dirty="0"/>
          </a:p>
        </p:txBody>
      </p:sp>
      <p:sp>
        <p:nvSpPr>
          <p:cNvPr id="10" name="TextBox 9"/>
          <p:cNvSpPr txBox="1"/>
          <p:nvPr/>
        </p:nvSpPr>
        <p:spPr>
          <a:xfrm>
            <a:off x="3762350" y="2002632"/>
            <a:ext cx="3297212" cy="135421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ЭНЕРГИЯ ПАДАЮЩЕЙ ВОДЫ, ГЭС И ИНДУСТРИАЛИЗАЦИЯ</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 рубеже ХIХ – ХХ вв. </a:t>
            </a:r>
            <a:r>
              <a:rPr lang="ru-RU" sz="1100" kern="0" spc="15" dirty="0" err="1">
                <a:solidFill>
                  <a:schemeClr val="tx1">
                    <a:lumMod val="75000"/>
                    <a:lumOff val="25000"/>
                  </a:schemeClr>
                </a:solidFill>
                <a:latin typeface="PF Din Text Comp Pro" pitchFamily="2" charset="0"/>
              </a:rPr>
              <a:t>Волховские</a:t>
            </a:r>
            <a:r>
              <a:rPr lang="ru-RU" sz="1100" kern="0" spc="15" dirty="0">
                <a:solidFill>
                  <a:schemeClr val="tx1">
                    <a:lumMod val="75000"/>
                    <a:lumOff val="25000"/>
                  </a:schemeClr>
                </a:solidFill>
                <a:latin typeface="PF Din Text Comp Pro" pitchFamily="2" charset="0"/>
              </a:rPr>
              <a:t> пороги привлекли к себе внимание инженеров возможностью выработки гидроэнергии. Имя Генриха </a:t>
            </a:r>
            <a:r>
              <a:rPr lang="ru-RU" sz="1100" kern="0" spc="15" dirty="0" err="1">
                <a:solidFill>
                  <a:schemeClr val="tx1">
                    <a:lumMod val="75000"/>
                    <a:lumOff val="25000"/>
                  </a:schemeClr>
                </a:solidFill>
                <a:latin typeface="PF Din Text Comp Pro" pitchFamily="2" charset="0"/>
              </a:rPr>
              <a:t>Графтио</a:t>
            </a:r>
            <a:r>
              <a:rPr lang="ru-RU" sz="1100" kern="0" spc="15" dirty="0">
                <a:solidFill>
                  <a:schemeClr val="tx1">
                    <a:lumMod val="75000"/>
                    <a:lumOff val="25000"/>
                  </a:schemeClr>
                </a:solidFill>
                <a:latin typeface="PF Din Text Comp Pro" pitchFamily="2" charset="0"/>
              </a:rPr>
              <a:t>, инженера и создателя Волховской ГЭС знают все жители города. Именно с появлением ГЭС и наличием ЖД горожане связывают начало индустриализации и появление заводов.</a:t>
            </a:r>
          </a:p>
        </p:txBody>
      </p:sp>
      <p:sp>
        <p:nvSpPr>
          <p:cNvPr id="11" name="TextBox 10"/>
          <p:cNvSpPr txBox="1"/>
          <p:nvPr/>
        </p:nvSpPr>
        <p:spPr>
          <a:xfrm>
            <a:off x="355775" y="553997"/>
            <a:ext cx="3342104" cy="1261884"/>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ПУТЬ «ИЗ ВАРЯГ В ГРЕКИ»</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Город появился в XX веке, но жители помнят древнюю историю местности. Известный путь «из варяг в греки» по реке Волхов. Начало русского государства, соседство со Старой Ладогой, откуда княжил Рюрик и Олег Вещий.</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pic>
        <p:nvPicPr>
          <p:cNvPr id="12" name="Google Shape;78;p15"/>
          <p:cNvPicPr preferRelativeResize="0">
            <a:picLocks noChangeAspect="1"/>
          </p:cNvPicPr>
          <p:nvPr/>
        </p:nvPicPr>
        <p:blipFill rotWithShape="1">
          <a:blip r:embed="rId3" cstate="print">
            <a:alphaModFix/>
          </a:blip>
          <a:srcRect t="7727" b="12676"/>
          <a:stretch/>
        </p:blipFill>
        <p:spPr>
          <a:xfrm>
            <a:off x="450851" y="1593015"/>
            <a:ext cx="3167062" cy="2043600"/>
          </a:xfrm>
          <a:prstGeom prst="rect">
            <a:avLst/>
          </a:prstGeom>
          <a:noFill/>
          <a:ln>
            <a:noFill/>
          </a:ln>
        </p:spPr>
      </p:pic>
      <p:pic>
        <p:nvPicPr>
          <p:cNvPr id="15" name="Google Shape;76;p15"/>
          <p:cNvPicPr preferRelativeResize="0"/>
          <p:nvPr/>
        </p:nvPicPr>
        <p:blipFill rotWithShape="1">
          <a:blip r:embed="rId4" cstate="print">
            <a:alphaModFix/>
          </a:blip>
          <a:srcRect l="5293" t="22348" r="5425" b="11202"/>
          <a:stretch/>
        </p:blipFill>
        <p:spPr>
          <a:xfrm>
            <a:off x="450155" y="5076775"/>
            <a:ext cx="3167757" cy="1944216"/>
          </a:xfrm>
          <a:prstGeom prst="rect">
            <a:avLst/>
          </a:prstGeom>
          <a:noFill/>
          <a:ln>
            <a:noFill/>
          </a:ln>
        </p:spPr>
      </p:pic>
      <p:sp>
        <p:nvSpPr>
          <p:cNvPr id="16" name="TextBox 15"/>
          <p:cNvSpPr txBox="1"/>
          <p:nvPr/>
        </p:nvSpPr>
        <p:spPr>
          <a:xfrm>
            <a:off x="371978" y="3708623"/>
            <a:ext cx="3319776" cy="135421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ВОЛХОВСКИЕ ПОРОГИ И ЛОЦМАНЫ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 реке располагались опасные для судоходства пороги. Подходя к </a:t>
            </a:r>
            <a:r>
              <a:rPr lang="ru-RU" sz="1100" kern="0" spc="15" dirty="0" err="1">
                <a:solidFill>
                  <a:schemeClr val="tx1">
                    <a:lumMod val="75000"/>
                    <a:lumOff val="25000"/>
                  </a:schemeClr>
                </a:solidFill>
                <a:latin typeface="PF Din Text Comp Pro" pitchFamily="2" charset="0"/>
              </a:rPr>
              <a:t>Волховским</a:t>
            </a:r>
            <a:r>
              <a:rPr lang="ru-RU" sz="1100" kern="0" spc="15" dirty="0">
                <a:solidFill>
                  <a:schemeClr val="tx1">
                    <a:lumMod val="75000"/>
                    <a:lumOff val="25000"/>
                  </a:schemeClr>
                </a:solidFill>
                <a:latin typeface="PF Din Text Comp Pro" pitchFamily="2" charset="0"/>
              </a:rPr>
              <a:t> порогам, купцы нанимали местных лоцманов, которые по фарватерам проводили торговые суда. Лоцманы играли ключевую роль в обеспечении судоходства по реке вплоть до конца XIX века. Труднопроходимость реки обеспечивала занятость местному населению. </a:t>
            </a:r>
          </a:p>
        </p:txBody>
      </p:sp>
      <p:sp>
        <p:nvSpPr>
          <p:cNvPr id="17" name="TextBox 16"/>
          <p:cNvSpPr txBox="1"/>
          <p:nvPr/>
        </p:nvSpPr>
        <p:spPr>
          <a:xfrm>
            <a:off x="3766398" y="540271"/>
            <a:ext cx="3297212" cy="118494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ЖЕЛЕЗНАЯ ДОРОГА</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Строительство сортировочной станции Волховстрой (</a:t>
            </a:r>
            <a:r>
              <a:rPr lang="ru-RU" sz="1100" kern="0" spc="15" dirty="0" err="1">
                <a:solidFill>
                  <a:schemeClr val="tx1">
                    <a:lumMod val="75000"/>
                    <a:lumOff val="25000"/>
                  </a:schemeClr>
                </a:solidFill>
                <a:latin typeface="PF Din Text Comp Pro" pitchFamily="2" charset="0"/>
              </a:rPr>
              <a:t>Званка</a:t>
            </a:r>
            <a:r>
              <a:rPr lang="ru-RU" sz="1100" kern="0" spc="15" dirty="0">
                <a:solidFill>
                  <a:schemeClr val="tx1">
                    <a:lumMod val="75000"/>
                    <a:lumOff val="25000"/>
                  </a:schemeClr>
                </a:solidFill>
                <a:latin typeface="PF Din Text Comp Pro" pitchFamily="2" charset="0"/>
              </a:rPr>
              <a:t>) в 1904 году у многих жителей ассоциируется с появлением города. ЖД станция дала толчок городу для его дальнейшего развития в XX веке. На станции находится паровоз-памятник, который первым прибыл в Ленинград после прорыва блокады. </a:t>
            </a:r>
          </a:p>
        </p:txBody>
      </p:sp>
      <p:sp>
        <p:nvSpPr>
          <p:cNvPr id="18" name="TextBox 17"/>
          <p:cNvSpPr txBox="1"/>
          <p:nvPr/>
        </p:nvSpPr>
        <p:spPr>
          <a:xfrm>
            <a:off x="7146899" y="4853200"/>
            <a:ext cx="3315283" cy="1015663"/>
          </a:xfrm>
          <a:prstGeom prst="rect">
            <a:avLst/>
          </a:prstGeom>
          <a:noFill/>
        </p:spPr>
        <p:txBody>
          <a:bodyPr wrap="square" rtlCol="0">
            <a:spAutoFit/>
          </a:bodyPr>
          <a:lstStyle>
            <a:defPPr>
              <a:defRPr lang="ru-RU"/>
            </a:defPPr>
            <a:lvl1pPr algn="just" defTabSz="1422637" fontAlgn="auto">
              <a:spcBef>
                <a:spcPts val="0"/>
              </a:spcBef>
              <a:spcAft>
                <a:spcPts val="600"/>
              </a:spcAft>
              <a:defRPr sz="1100" kern="0" spc="15">
                <a:solidFill>
                  <a:schemeClr val="tx1">
                    <a:lumMod val="75000"/>
                    <a:lumOff val="25000"/>
                  </a:schemeClr>
                </a:solidFill>
                <a:latin typeface="PF Din Text Comp Pro" pitchFamily="2" charset="0"/>
              </a:defRPr>
            </a:lvl1pPr>
          </a:lstStyle>
          <a:p>
            <a:r>
              <a:rPr lang="ru-RU" dirty="0"/>
              <a:t>ОБРАЗ ГОРОДА ГЛАЗАМИ ЖИТЕЛЕЙ</a:t>
            </a:r>
          </a:p>
          <a:p>
            <a:r>
              <a:rPr lang="ru-RU" dirty="0"/>
              <a:t>Советский промышленный город XX века с древнерусскими корнями, возникший благодаря энергии реки Волхов. Город «первенцев»: первая гидроэлектростанция и алюминиевый завод в стране. </a:t>
            </a:r>
          </a:p>
        </p:txBody>
      </p:sp>
      <p:pic>
        <p:nvPicPr>
          <p:cNvPr id="19" name="Google Shape;74;p15"/>
          <p:cNvPicPr preferRelativeResize="0"/>
          <p:nvPr/>
        </p:nvPicPr>
        <p:blipFill rotWithShape="1">
          <a:blip r:embed="rId5" cstate="print">
            <a:alphaModFix/>
          </a:blip>
          <a:srcRect t="10952" b="9112"/>
          <a:stretch/>
        </p:blipFill>
        <p:spPr>
          <a:xfrm>
            <a:off x="3833813" y="4029747"/>
            <a:ext cx="3168650" cy="1767108"/>
          </a:xfrm>
          <a:prstGeom prst="rect">
            <a:avLst/>
          </a:prstGeom>
          <a:noFill/>
          <a:ln>
            <a:noFill/>
          </a:ln>
        </p:spPr>
      </p:pic>
      <p:sp>
        <p:nvSpPr>
          <p:cNvPr id="24" name="TextBox 23"/>
          <p:cNvSpPr txBox="1"/>
          <p:nvPr/>
        </p:nvSpPr>
        <p:spPr>
          <a:xfrm>
            <a:off x="3762348" y="3587969"/>
            <a:ext cx="3315285" cy="43088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Символом города жители называют гидроэлектростанцию. Здание ГЭС — дворец и памятник науки и техники.</a:t>
            </a:r>
          </a:p>
        </p:txBody>
      </p:sp>
      <p:pic>
        <p:nvPicPr>
          <p:cNvPr id="26" name="Google Shape;75;p15"/>
          <p:cNvPicPr preferRelativeResize="0"/>
          <p:nvPr/>
        </p:nvPicPr>
        <p:blipFill>
          <a:blip r:embed="rId6" cstate="print">
            <a:alphaModFix/>
          </a:blip>
          <a:stretch>
            <a:fillRect/>
          </a:stretch>
        </p:blipFill>
        <p:spPr>
          <a:xfrm>
            <a:off x="7219073" y="1243520"/>
            <a:ext cx="3174147" cy="2115136"/>
          </a:xfrm>
          <a:prstGeom prst="rect">
            <a:avLst/>
          </a:prstGeom>
          <a:noFill/>
          <a:ln>
            <a:noFill/>
          </a:ln>
        </p:spPr>
      </p:pic>
      <p:sp>
        <p:nvSpPr>
          <p:cNvPr id="27" name="TextBox 26"/>
          <p:cNvSpPr txBox="1"/>
          <p:nvPr/>
        </p:nvSpPr>
        <p:spPr>
          <a:xfrm>
            <a:off x="7145129" y="756295"/>
            <a:ext cx="3317054" cy="43088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Вторым по </a:t>
            </a:r>
            <a:r>
              <a:rPr lang="ru-RU" sz="1100" kern="0" spc="15" dirty="0" err="1">
                <a:solidFill>
                  <a:schemeClr val="tx1">
                    <a:lumMod val="75000"/>
                    <a:lumOff val="25000"/>
                  </a:schemeClr>
                </a:solidFill>
                <a:latin typeface="PF Din Text Comp Pro" pitchFamily="2" charset="0"/>
              </a:rPr>
              <a:t>упоминаемости</a:t>
            </a:r>
            <a:r>
              <a:rPr lang="ru-RU" sz="1100" kern="0" spc="15" dirty="0">
                <a:solidFill>
                  <a:schemeClr val="tx1">
                    <a:lumMod val="75000"/>
                    <a:lumOff val="25000"/>
                  </a:schemeClr>
                </a:solidFill>
                <a:latin typeface="PF Din Text Comp Pro" pitchFamily="2" charset="0"/>
              </a:rPr>
              <a:t> символом города называют уже отреставрированный в послевоенное время ЖД Вокзала.</a:t>
            </a:r>
          </a:p>
        </p:txBody>
      </p:sp>
      <p:sp>
        <p:nvSpPr>
          <p:cNvPr id="28" name="TextBox 27"/>
          <p:cNvSpPr txBox="1"/>
          <p:nvPr/>
        </p:nvSpPr>
        <p:spPr>
          <a:xfrm>
            <a:off x="7146900" y="3541116"/>
            <a:ext cx="3317055" cy="984885"/>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СПОРТИВНАЯ СТОЛИЦА ЛЕНИНГРАДСКОЙ ОБЛАСТИ</a:t>
            </a:r>
          </a:p>
          <a:p>
            <a:pPr algn="just" defTabSz="1422637" fontAlgn="auto">
              <a:spcBef>
                <a:spcPts val="0"/>
              </a:spcBef>
              <a:spcAft>
                <a:spcPts val="600"/>
              </a:spcAft>
            </a:pPr>
            <a:r>
              <a:rPr lang="ru-RU" sz="1050" kern="0" spc="15" dirty="0">
                <a:solidFill>
                  <a:schemeClr val="tx1">
                    <a:lumMod val="75000"/>
                    <a:lumOff val="25000"/>
                  </a:schemeClr>
                </a:solidFill>
                <a:latin typeface="PF Din Text Comp Pro" pitchFamily="2" charset="0"/>
              </a:rPr>
              <a:t>Современный Волхов воспринимается как два разных города. На одном берегу</a:t>
            </a:r>
            <a:r>
              <a:rPr lang="en-US" sz="1050" kern="0" spc="15" dirty="0">
                <a:solidFill>
                  <a:schemeClr val="tx1">
                    <a:lumMod val="75000"/>
                    <a:lumOff val="25000"/>
                  </a:schemeClr>
                </a:solidFill>
                <a:latin typeface="PF Din Text Comp Pro" pitchFamily="2" charset="0"/>
              </a:rPr>
              <a:t> </a:t>
            </a:r>
            <a:r>
              <a:rPr lang="ru-RU" sz="1050" kern="0" spc="15" dirty="0">
                <a:solidFill>
                  <a:schemeClr val="tx1">
                    <a:lumMod val="75000"/>
                    <a:lumOff val="25000"/>
                  </a:schemeClr>
                </a:solidFill>
                <a:latin typeface="PF Din Text Comp Pro" pitchFamily="2" charset="0"/>
              </a:rPr>
              <a:t>живут железнодорожники. На другом — заводчане. Их объединяет неспешность провинциального города и неофициальное звание спортивной столицы Ленинградской области.</a:t>
            </a:r>
            <a:endParaRPr lang="ru-RU" sz="1100" kern="0" spc="15" dirty="0">
              <a:solidFill>
                <a:schemeClr val="tx1">
                  <a:lumMod val="75000"/>
                  <a:lumOff val="25000"/>
                </a:schemeClr>
              </a:solidFill>
              <a:latin typeface="PF Din Text Comp Pro" pitchFamily="2" charset="0"/>
            </a:endParaRPr>
          </a:p>
        </p:txBody>
      </p:sp>
    </p:spTree>
    <p:extLst>
      <p:ext uri="{BB962C8B-B14F-4D97-AF65-F5344CB8AC3E}">
        <p14:creationId xmlns:p14="http://schemas.microsoft.com/office/powerpoint/2010/main" xmlns="" val="6849949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3348000" cy="1508105"/>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ЛОКАЛЬНЫЕ БРЕНДЫ ВОЛХОВА</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smtClean="0">
                <a:solidFill>
                  <a:schemeClr val="tx1">
                    <a:lumMod val="75000"/>
                    <a:lumOff val="25000"/>
                  </a:schemeClr>
                </a:solidFill>
                <a:latin typeface="PF Din Text Comp Pro" pitchFamily="2" charset="0"/>
              </a:rPr>
              <a:t>ВОЛХОВСКАЯ РОСПИСЬ</a:t>
            </a:r>
            <a:endParaRPr lang="ru-RU" sz="1100" kern="0" spc="15" dirty="0">
              <a:solidFill>
                <a:schemeClr val="tx1">
                  <a:lumMod val="75000"/>
                  <a:lumOff val="25000"/>
                </a:schemeClr>
              </a:solidFill>
              <a:latin typeface="PF Din Text Comp Pro" pitchFamily="2" charset="0"/>
            </a:endParaRPr>
          </a:p>
          <a:p>
            <a:r>
              <a:rPr lang="ru-RU" sz="1100" kern="0" spc="15" dirty="0">
                <a:solidFill>
                  <a:schemeClr val="tx1">
                    <a:lumMod val="75000"/>
                    <a:lumOff val="25000"/>
                  </a:schemeClr>
                </a:solidFill>
                <a:latin typeface="PF Din Text Comp Pro" pitchFamily="2" charset="0"/>
              </a:rPr>
              <a:t>Волховская художественная </a:t>
            </a:r>
            <a:r>
              <a:rPr lang="ru-RU" sz="1100" kern="0" spc="15" dirty="0" smtClean="0">
                <a:solidFill>
                  <a:schemeClr val="tx1">
                    <a:lumMod val="75000"/>
                    <a:lumOff val="25000"/>
                  </a:schemeClr>
                </a:solidFill>
                <a:latin typeface="PF Din Text Comp Pro" pitchFamily="2" charset="0"/>
              </a:rPr>
              <a:t>роспись появилась ещё в </a:t>
            </a:r>
            <a:r>
              <a:rPr lang="en-US" sz="1100" kern="0" spc="15" dirty="0" smtClean="0">
                <a:solidFill>
                  <a:schemeClr val="tx1">
                    <a:lumMod val="75000"/>
                    <a:lumOff val="25000"/>
                  </a:schemeClr>
                </a:solidFill>
                <a:latin typeface="PF Din Text Comp Pro" pitchFamily="2" charset="0"/>
              </a:rPr>
              <a:t>XVIII</a:t>
            </a:r>
            <a:r>
              <a:rPr lang="ru-RU" sz="1100" kern="0" spc="15" dirty="0" smtClean="0">
                <a:solidFill>
                  <a:schemeClr val="tx1">
                    <a:lumMod val="75000"/>
                    <a:lumOff val="25000"/>
                  </a:schemeClr>
                </a:solidFill>
                <a:latin typeface="PF Din Text Comp Pro" pitchFamily="2" charset="0"/>
              </a:rPr>
              <a:t> в.  </a:t>
            </a:r>
            <a:r>
              <a:rPr lang="ru-RU" sz="1100" kern="0" spc="15" dirty="0">
                <a:solidFill>
                  <a:schemeClr val="tx1">
                    <a:lumMod val="75000"/>
                    <a:lumOff val="25000"/>
                  </a:schemeClr>
                </a:solidFill>
                <a:latin typeface="PF Din Text Comp Pro" pitchFamily="2" charset="0"/>
              </a:rPr>
              <a:t>В Санкт-Петербурге расположена мастерская и магазин с изделиями с Волховской росписью</a:t>
            </a:r>
            <a:r>
              <a:rPr lang="ru-RU" sz="1100" kern="0" spc="15" dirty="0" smtClean="0">
                <a:solidFill>
                  <a:schemeClr val="tx1">
                    <a:lumMod val="75000"/>
                    <a:lumOff val="25000"/>
                  </a:schemeClr>
                </a:solidFill>
                <a:latin typeface="PF Din Text Comp Pro" pitchFamily="2" charset="0"/>
              </a:rPr>
              <a:t>. В Волхове также есть мастерская и по «</a:t>
            </a:r>
            <a:r>
              <a:rPr lang="ru-RU" sz="1100" kern="0" spc="15" dirty="0" err="1" smtClean="0">
                <a:solidFill>
                  <a:schemeClr val="tx1">
                    <a:lumMod val="75000"/>
                    <a:lumOff val="25000"/>
                  </a:schemeClr>
                </a:solidFill>
                <a:latin typeface="PF Din Text Comp Pro" pitchFamily="2" charset="0"/>
              </a:rPr>
              <a:t>Волховскому</a:t>
            </a:r>
            <a:r>
              <a:rPr lang="ru-RU" sz="1100" kern="0" spc="15" dirty="0" smtClean="0">
                <a:solidFill>
                  <a:schemeClr val="tx1">
                    <a:lumMod val="75000"/>
                    <a:lumOff val="25000"/>
                  </a:schemeClr>
                </a:solidFill>
                <a:latin typeface="PF Din Text Comp Pro" pitchFamily="2" charset="0"/>
              </a:rPr>
              <a:t> Розану», расположенная в КИЦ им. А.С. Пушкина.</a:t>
            </a:r>
            <a:endParaRPr lang="ru-RU" sz="1100" kern="0" spc="15" dirty="0">
              <a:solidFill>
                <a:schemeClr val="tx1">
                  <a:lumMod val="75000"/>
                  <a:lumOff val="25000"/>
                </a:schemeClr>
              </a:solidFill>
              <a:latin typeface="PF Din Text Comp Pro" pitchFamily="2" charset="0"/>
            </a:endParaRPr>
          </a:p>
        </p:txBody>
      </p:sp>
      <p:sp>
        <p:nvSpPr>
          <p:cNvPr id="21" name="Прямоугольник 20"/>
          <p:cNvSpPr/>
          <p:nvPr/>
        </p:nvSpPr>
        <p:spPr>
          <a:xfrm>
            <a:off x="-1" y="-1"/>
            <a:ext cx="882205" cy="395289"/>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РЕЗУЛЬТАТЫ СОЦИОЛОГИЧЕСКОГО ИССЛЕДОВАНИЯ ЖИТЕЛЕЙ</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6.1.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57</a:t>
            </a:fld>
            <a:endParaRPr lang="ru-RU" dirty="0"/>
          </a:p>
        </p:txBody>
      </p:sp>
      <p:sp>
        <p:nvSpPr>
          <p:cNvPr id="13" name="TextBox 12"/>
          <p:cNvSpPr txBox="1"/>
          <p:nvPr/>
        </p:nvSpPr>
        <p:spPr>
          <a:xfrm>
            <a:off x="3726892" y="540271"/>
            <a:ext cx="3348000" cy="1677382"/>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УТРАЧЕННЫЕ ЦЕННОСТИ</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ОЗЕЛЕНЕНИЕ ГОРОДА</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Среди воспоминаний о городе чаще всего встречается имя инженера Владимира Петровича </a:t>
            </a:r>
            <a:r>
              <a:rPr lang="ru-RU" sz="1100" kern="0" spc="15" dirty="0" err="1">
                <a:solidFill>
                  <a:schemeClr val="tx1">
                    <a:lumMod val="75000"/>
                    <a:lumOff val="25000"/>
                  </a:schemeClr>
                </a:solidFill>
                <a:latin typeface="PF Din Text Comp Pro" pitchFamily="2" charset="0"/>
              </a:rPr>
              <a:t>Почивалова</a:t>
            </a:r>
            <a:r>
              <a:rPr lang="ru-RU" sz="1100" kern="0" spc="15" dirty="0">
                <a:solidFill>
                  <a:schemeClr val="tx1">
                    <a:lumMod val="75000"/>
                    <a:lumOff val="25000"/>
                  </a:schemeClr>
                </a:solidFill>
                <a:latin typeface="PF Din Text Comp Pro" pitchFamily="2" charset="0"/>
              </a:rPr>
              <a:t>, который разработал план озеленения города и вместе с заводчанами занимался посадкой растений и субботниками. Ровные аллеи лип и тополей составляли атмосферу города в прошлом. </a:t>
            </a:r>
          </a:p>
        </p:txBody>
      </p:sp>
      <p:sp>
        <p:nvSpPr>
          <p:cNvPr id="14" name="TextBox 13"/>
          <p:cNvSpPr txBox="1"/>
          <p:nvPr/>
        </p:nvSpPr>
        <p:spPr>
          <a:xfrm>
            <a:off x="7111268" y="540271"/>
            <a:ext cx="3348000" cy="1846659"/>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РЕКА ВОЛХОВ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Одной из визитных карточек города в прошлом жители называют лодочную/водную станцию на берегу реки Волхов. Здесь располагался «лягушатник», прокат лодок, байдарок. Жители занимались в секциях по водным видам спорта. Проходили соревнования по гребле и парусным видам. В современном Волхове жителям не хватает связи с рекой..</a:t>
            </a:r>
          </a:p>
        </p:txBody>
      </p:sp>
      <p:sp>
        <p:nvSpPr>
          <p:cNvPr id="11" name="TextBox 10"/>
          <p:cNvSpPr txBox="1"/>
          <p:nvPr/>
        </p:nvSpPr>
        <p:spPr>
          <a:xfrm>
            <a:off x="355774" y="4709325"/>
            <a:ext cx="3348000" cy="1049518"/>
          </a:xfrm>
          <a:prstGeom prst="rect">
            <a:avLst/>
          </a:prstGeom>
          <a:noFill/>
        </p:spPr>
        <p:txBody>
          <a:bodyPr wrap="square" rtlCol="0">
            <a:spAutoFit/>
          </a:bodyPr>
          <a:lstStyle/>
          <a:p>
            <a:pPr algn="just" defTabSz="1422637" fontAlgn="auto">
              <a:lnSpc>
                <a:spcPct val="130000"/>
              </a:lnSpc>
              <a:spcBef>
                <a:spcPts val="0"/>
              </a:spcBef>
              <a:spcAft>
                <a:spcPts val="600"/>
              </a:spcAft>
            </a:pPr>
            <a:r>
              <a:rPr lang="ru-RU" sz="1100" kern="0" spc="15" dirty="0">
                <a:solidFill>
                  <a:schemeClr val="tx1">
                    <a:lumMod val="75000"/>
                    <a:lumOff val="25000"/>
                  </a:schemeClr>
                </a:solidFill>
                <a:latin typeface="PF Din Text Comp Pro" pitchFamily="2" charset="0"/>
              </a:rPr>
              <a:t>ВОЛХОВСКИЙ СИГ</a:t>
            </a:r>
          </a:p>
          <a:p>
            <a:pPr algn="just" defTabSz="1422637" fontAlgn="auto">
              <a:lnSpc>
                <a:spcPct val="130000"/>
              </a:lnSpc>
              <a:spcBef>
                <a:spcPts val="0"/>
              </a:spcBef>
              <a:spcAft>
                <a:spcPts val="600"/>
              </a:spcAft>
            </a:pPr>
            <a:r>
              <a:rPr lang="ru-RU" sz="1100" kern="0" spc="15" dirty="0">
                <a:solidFill>
                  <a:schemeClr val="tx1">
                    <a:lumMod val="75000"/>
                    <a:lumOff val="25000"/>
                  </a:schemeClr>
                </a:solidFill>
                <a:latin typeface="PF Din Text Comp Pro" pitchFamily="2" charset="0"/>
              </a:rPr>
              <a:t>Нерест рыбы семейства лососевых находится в Волхове, под плотиной ГЭС. Бренд </a:t>
            </a:r>
            <a:r>
              <a:rPr lang="ru-RU" sz="1100" kern="0" spc="15" dirty="0" err="1">
                <a:solidFill>
                  <a:schemeClr val="tx1">
                    <a:lumMod val="75000"/>
                    <a:lumOff val="25000"/>
                  </a:schemeClr>
                </a:solidFill>
                <a:latin typeface="PF Din Text Comp Pro" pitchFamily="2" charset="0"/>
              </a:rPr>
              <a:t>Волховского</a:t>
            </a:r>
            <a:r>
              <a:rPr lang="ru-RU" sz="1100" kern="0" spc="15" dirty="0">
                <a:solidFill>
                  <a:schemeClr val="tx1">
                    <a:lumMod val="75000"/>
                    <a:lumOff val="25000"/>
                  </a:schemeClr>
                </a:solidFill>
                <a:latin typeface="PF Din Text Comp Pro" pitchFamily="2" charset="0"/>
              </a:rPr>
              <a:t> сига тесно связан с местной традицией рыболовства. </a:t>
            </a:r>
          </a:p>
        </p:txBody>
      </p:sp>
      <p:pic>
        <p:nvPicPr>
          <p:cNvPr id="12" name="Google Shape;86;p16"/>
          <p:cNvPicPr preferRelativeResize="0">
            <a:picLocks noChangeAspect="1"/>
          </p:cNvPicPr>
          <p:nvPr/>
        </p:nvPicPr>
        <p:blipFill>
          <a:blip r:embed="rId3" cstate="print"/>
          <a:srcRect l="12534" r="10626"/>
          <a:stretch>
            <a:fillRect/>
          </a:stretch>
        </p:blipFill>
        <p:spPr>
          <a:xfrm>
            <a:off x="450850" y="2417782"/>
            <a:ext cx="3167063" cy="2225655"/>
          </a:xfrm>
          <a:prstGeom prst="rect">
            <a:avLst/>
          </a:prstGeom>
          <a:noFill/>
          <a:ln>
            <a:noFill/>
          </a:ln>
        </p:spPr>
      </p:pic>
      <p:pic>
        <p:nvPicPr>
          <p:cNvPr id="15" name="Google Shape;87;p16"/>
          <p:cNvPicPr preferRelativeResize="0"/>
          <p:nvPr/>
        </p:nvPicPr>
        <p:blipFill>
          <a:blip r:embed="rId4" cstate="print">
            <a:alphaModFix/>
          </a:blip>
          <a:stretch>
            <a:fillRect/>
          </a:stretch>
        </p:blipFill>
        <p:spPr>
          <a:xfrm>
            <a:off x="450850" y="5598564"/>
            <a:ext cx="3167063" cy="1468215"/>
          </a:xfrm>
          <a:prstGeom prst="rect">
            <a:avLst/>
          </a:prstGeom>
          <a:noFill/>
          <a:ln>
            <a:noFill/>
          </a:ln>
        </p:spPr>
      </p:pic>
      <p:pic>
        <p:nvPicPr>
          <p:cNvPr id="16" name="Google Shape;94;p17"/>
          <p:cNvPicPr preferRelativeResize="0">
            <a:picLocks noChangeAspect="1"/>
          </p:cNvPicPr>
          <p:nvPr/>
        </p:nvPicPr>
        <p:blipFill rotWithShape="1">
          <a:blip r:embed="rId5" cstate="print">
            <a:alphaModFix/>
          </a:blip>
          <a:srcRect l="5982"/>
          <a:stretch/>
        </p:blipFill>
        <p:spPr>
          <a:xfrm>
            <a:off x="3833813" y="2398662"/>
            <a:ext cx="3168650" cy="2230300"/>
          </a:xfrm>
          <a:prstGeom prst="rect">
            <a:avLst/>
          </a:prstGeom>
          <a:noFill/>
          <a:ln>
            <a:noFill/>
          </a:ln>
        </p:spPr>
      </p:pic>
      <p:pic>
        <p:nvPicPr>
          <p:cNvPr id="17" name="Google Shape;96;p17"/>
          <p:cNvPicPr preferRelativeResize="0"/>
          <p:nvPr/>
        </p:nvPicPr>
        <p:blipFill>
          <a:blip r:embed="rId6" cstate="print">
            <a:alphaModFix/>
          </a:blip>
          <a:stretch>
            <a:fillRect/>
          </a:stretch>
        </p:blipFill>
        <p:spPr>
          <a:xfrm>
            <a:off x="7218363" y="2386930"/>
            <a:ext cx="3168651" cy="2225540"/>
          </a:xfrm>
          <a:prstGeom prst="rect">
            <a:avLst/>
          </a:prstGeom>
          <a:noFill/>
          <a:ln>
            <a:noFill/>
          </a:ln>
        </p:spPr>
      </p:pic>
      <p:pic>
        <p:nvPicPr>
          <p:cNvPr id="18" name="Google Shape;97;p17"/>
          <p:cNvPicPr preferRelativeResize="0"/>
          <p:nvPr/>
        </p:nvPicPr>
        <p:blipFill>
          <a:blip r:embed="rId7" cstate="print">
            <a:alphaModFix/>
          </a:blip>
          <a:stretch>
            <a:fillRect/>
          </a:stretch>
        </p:blipFill>
        <p:spPr>
          <a:xfrm>
            <a:off x="7222141" y="4794385"/>
            <a:ext cx="3171381" cy="2225540"/>
          </a:xfrm>
          <a:prstGeom prst="rect">
            <a:avLst/>
          </a:prstGeom>
          <a:noFill/>
          <a:ln>
            <a:noFill/>
          </a:ln>
        </p:spPr>
      </p:pic>
    </p:spTree>
    <p:extLst>
      <p:ext uri="{BB962C8B-B14F-4D97-AF65-F5344CB8AC3E}">
        <p14:creationId xmlns:p14="http://schemas.microsoft.com/office/powerpoint/2010/main" xmlns="" val="322058488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3348000" cy="4616648"/>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ВОСПРИЯТИЕ РАЙОНОВ И ЖИЛЬЯ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Ментально жители делят город на 2 крупных района, разделенных р. Волхов: 1-ый Волхов и 2-ой Волхов и небольшие </a:t>
            </a:r>
            <a:r>
              <a:rPr lang="ru-RU" sz="1100" kern="0" spc="15" dirty="0" err="1">
                <a:solidFill>
                  <a:schemeClr val="tx1">
                    <a:lumMod val="75000"/>
                    <a:lumOff val="25000"/>
                  </a:schemeClr>
                </a:solidFill>
                <a:latin typeface="PF Din Text Comp Pro" pitchFamily="2" charset="0"/>
              </a:rPr>
              <a:t>варнакулярные</a:t>
            </a:r>
            <a:r>
              <a:rPr lang="ru-RU" sz="1100" kern="0" spc="15" dirty="0">
                <a:solidFill>
                  <a:schemeClr val="tx1">
                    <a:lumMod val="75000"/>
                    <a:lumOff val="25000"/>
                  </a:schemeClr>
                </a:solidFill>
                <a:latin typeface="PF Din Text Comp Pro" pitchFamily="2" charset="0"/>
              </a:rPr>
              <a:t> районы (в основном, с частным сектором).</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1-ый Волхов. Историческая часть города с меньшей плотностью, более старыми домами. Много </a:t>
            </a:r>
            <a:r>
              <a:rPr lang="ru-RU" sz="1100" kern="0" spc="15" dirty="0" err="1">
                <a:solidFill>
                  <a:schemeClr val="tx1">
                    <a:lumMod val="75000"/>
                    <a:lumOff val="25000"/>
                  </a:schemeClr>
                </a:solidFill>
                <a:latin typeface="PF Din Text Comp Pro" pitchFamily="2" charset="0"/>
              </a:rPr>
              <a:t>хрущевок</a:t>
            </a:r>
            <a:r>
              <a:rPr lang="ru-RU" sz="1100" kern="0" spc="15" dirty="0">
                <a:solidFill>
                  <a:schemeClr val="tx1">
                    <a:lumMod val="75000"/>
                    <a:lumOff val="25000"/>
                  </a:schemeClr>
                </a:solidFill>
                <a:latin typeface="PF Din Text Comp Pro" pitchFamily="2" charset="0"/>
              </a:rPr>
              <a:t>, «в которых до сих пор нет горячей воды». Более депрессивная часть города. Недавно расселили и снесли несколько старых бараков. 1-ый Волхов — город Железнодорожников.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2-ой Волхов. Более молодая часть, лучше инфраструктура. Основной минус - там расположен Алюминиевый завод, загрязняющий воздух. Депрессивные улицы: Новгородская, </a:t>
            </a:r>
            <a:r>
              <a:rPr lang="ru-RU" sz="1100" kern="0" spc="15" dirty="0" err="1">
                <a:solidFill>
                  <a:schemeClr val="tx1">
                    <a:lumMod val="75000"/>
                    <a:lumOff val="25000"/>
                  </a:schemeClr>
                </a:solidFill>
                <a:latin typeface="PF Din Text Comp Pro" pitchFamily="2" charset="0"/>
              </a:rPr>
              <a:t>Ярвенпяя</a:t>
            </a:r>
            <a:r>
              <a:rPr lang="ru-RU" sz="1100" kern="0" spc="15" dirty="0">
                <a:solidFill>
                  <a:schemeClr val="tx1">
                    <a:lumMod val="75000"/>
                    <a:lumOff val="25000"/>
                  </a:schemeClr>
                </a:solidFill>
                <a:latin typeface="PF Din Text Comp Pro" pitchFamily="2" charset="0"/>
              </a:rPr>
              <a:t>, Авиационная (заброшенные дома). 2-ой Волхов — город Заводчан.</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a:t>
            </a:r>
            <a:r>
              <a:rPr lang="ru-RU" sz="1100" kern="0" spc="15" dirty="0" err="1">
                <a:solidFill>
                  <a:schemeClr val="tx1">
                    <a:lumMod val="75000"/>
                    <a:lumOff val="25000"/>
                  </a:schemeClr>
                </a:solidFill>
                <a:latin typeface="PF Din Text Comp Pro" pitchFamily="2" charset="0"/>
              </a:rPr>
              <a:t>Расстанка</a:t>
            </a:r>
            <a:r>
              <a:rPr lang="ru-RU" sz="1100" kern="0" spc="15" dirty="0">
                <a:solidFill>
                  <a:schemeClr val="tx1">
                    <a:lumMod val="75000"/>
                    <a:lumOff val="25000"/>
                  </a:schemeClr>
                </a:solidFill>
                <a:latin typeface="PF Din Text Comp Pro" pitchFamily="2" charset="0"/>
              </a:rPr>
              <a:t>» - обособленный м-н в 1-м Волхове. Более молодое жилье, а также </a:t>
            </a:r>
            <a:r>
              <a:rPr lang="ru-RU" sz="1100" kern="0" spc="15" dirty="0" err="1">
                <a:solidFill>
                  <a:schemeClr val="tx1">
                    <a:lumMod val="75000"/>
                    <a:lumOff val="25000"/>
                  </a:schemeClr>
                </a:solidFill>
                <a:latin typeface="PF Din Text Comp Pro" pitchFamily="2" charset="0"/>
              </a:rPr>
              <a:t>малоэтажки</a:t>
            </a:r>
            <a:r>
              <a:rPr lang="ru-RU" sz="1100" kern="0" spc="15" dirty="0">
                <a:solidFill>
                  <a:schemeClr val="tx1">
                    <a:lumMod val="75000"/>
                    <a:lumOff val="25000"/>
                  </a:schemeClr>
                </a:solidFill>
                <a:latin typeface="PF Din Text Comp Pro" pitchFamily="2" charset="0"/>
              </a:rPr>
              <a:t>, построенный для переселенцев из снесенных бараков.</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a:t>
            </a:r>
            <a:r>
              <a:rPr lang="ru-RU" sz="1100" kern="0" spc="15" dirty="0" err="1">
                <a:solidFill>
                  <a:schemeClr val="tx1">
                    <a:lumMod val="75000"/>
                    <a:lumOff val="25000"/>
                  </a:schemeClr>
                </a:solidFill>
                <a:latin typeface="PF Din Text Comp Pro" pitchFamily="2" charset="0"/>
              </a:rPr>
              <a:t>Халтурино</a:t>
            </a:r>
            <a:r>
              <a:rPr lang="ru-RU" sz="1100" kern="0" spc="15" dirty="0">
                <a:solidFill>
                  <a:schemeClr val="tx1">
                    <a:lumMod val="75000"/>
                    <a:lumOff val="25000"/>
                  </a:schemeClr>
                </a:solidFill>
                <a:latin typeface="PF Din Text Comp Pro" pitchFamily="2" charset="0"/>
              </a:rPr>
              <a:t>» - район элитных частных коттеджей вдоль берега Волхова. Самый престижный район ИЖС в городе. В народе называют местной Рублевкой.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a:t>
            </a:r>
            <a:r>
              <a:rPr lang="ru-RU" sz="1100" kern="0" spc="15" dirty="0" err="1">
                <a:solidFill>
                  <a:schemeClr val="tx1">
                    <a:lumMod val="75000"/>
                    <a:lumOff val="25000"/>
                  </a:schemeClr>
                </a:solidFill>
                <a:latin typeface="PF Din Text Comp Pro" pitchFamily="2" charset="0"/>
              </a:rPr>
              <a:t>Октябка</a:t>
            </a:r>
            <a:r>
              <a:rPr lang="ru-RU" sz="1100" kern="0" spc="15" dirty="0">
                <a:solidFill>
                  <a:schemeClr val="tx1">
                    <a:lumMod val="75000"/>
                    <a:lumOff val="25000"/>
                  </a:schemeClr>
                </a:solidFill>
                <a:latin typeface="PF Din Text Comp Pro" pitchFamily="2" charset="0"/>
              </a:rPr>
              <a:t>» (на Октябрьской наб. в районе Городского музея) и Новый Поселок (дорога на Санкт-Петербург) - районы с частными домами не такие элитные, попроще.</a:t>
            </a:r>
          </a:p>
        </p:txBody>
      </p:sp>
      <p:sp>
        <p:nvSpPr>
          <p:cNvPr id="21" name="Прямоугольник 20"/>
          <p:cNvSpPr/>
          <p:nvPr/>
        </p:nvSpPr>
        <p:spPr>
          <a:xfrm>
            <a:off x="-1" y="-1"/>
            <a:ext cx="882205" cy="395289"/>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РЕЗУЛЬТАТЫ СОЦИОЛОГИЧЕСКОГО ИССЛЕДОВАНИЯ ЖИТЕЛЕЙ</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6.1.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58</a:t>
            </a:fld>
            <a:endParaRPr lang="ru-RU" dirty="0"/>
          </a:p>
        </p:txBody>
      </p:sp>
      <p:sp>
        <p:nvSpPr>
          <p:cNvPr id="13" name="TextBox 12"/>
          <p:cNvSpPr txBox="1"/>
          <p:nvPr/>
        </p:nvSpPr>
        <p:spPr>
          <a:xfrm>
            <a:off x="3726892" y="540271"/>
            <a:ext cx="3348000" cy="4278094"/>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Депрессивные окраинные районы с частными домами: Лисички, Пороги, Валим, Шкурная горка, Мурманские ворота.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Многоэтажный жилой фонд в городе изношенный, плохо обслуживается. Престижными считаются более свежие советские серии и сталинские дома во 2-м Волхове.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Частные дома востребованы среди местных, по стоимости сопоставимы с квартирами. Но в частном секторе нет инфраструктуры для детей — школы и сады далеко. Район </a:t>
            </a:r>
            <a:r>
              <a:rPr lang="ru-RU" sz="1100" kern="0" spc="15" dirty="0" err="1">
                <a:solidFill>
                  <a:schemeClr val="tx1">
                    <a:lumMod val="75000"/>
                    <a:lumOff val="25000"/>
                  </a:schemeClr>
                </a:solidFill>
                <a:latin typeface="PF Din Text Comp Pro" pitchFamily="2" charset="0"/>
              </a:rPr>
              <a:t>Халтурино</a:t>
            </a:r>
            <a:r>
              <a:rPr lang="ru-RU" sz="1100" kern="0" spc="15" dirty="0">
                <a:solidFill>
                  <a:schemeClr val="tx1">
                    <a:lumMod val="75000"/>
                    <a:lumOff val="25000"/>
                  </a:schemeClr>
                </a:solidFill>
                <a:latin typeface="PF Din Text Comp Pro" pitchFamily="2" charset="0"/>
              </a:rPr>
              <a:t> активно заселяется не местными, обеспеченными «дачниками» из Санкт-Петербурга. По мнению некоторых бизнесменов, при снижении цены на землю Волхов мог бы привлекать больше таких платежеспособных жителей. Приезжают питерские пенсионеры, средний возраст строит дома выходного дня.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 связи с развитием Алюминиевого завода — высокий спрос на жилье, взлетели цены на аренду и покупку.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Горожане жалуются на отсутствие нового жилого строительства, то есть качественного многоэтажного жилья.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Компания «</a:t>
            </a:r>
            <a:r>
              <a:rPr lang="ru-RU" sz="1100" kern="0" spc="15" dirty="0" err="1">
                <a:solidFill>
                  <a:schemeClr val="tx1">
                    <a:lumMod val="75000"/>
                    <a:lumOff val="25000"/>
                  </a:schemeClr>
                </a:solidFill>
                <a:latin typeface="PF Din Text Comp Pro" pitchFamily="2" charset="0"/>
              </a:rPr>
              <a:t>Фосагро</a:t>
            </a:r>
            <a:r>
              <a:rPr lang="ru-RU" sz="1100" kern="0" spc="15" dirty="0">
                <a:solidFill>
                  <a:schemeClr val="tx1">
                    <a:lumMod val="75000"/>
                    <a:lumOff val="25000"/>
                  </a:schemeClr>
                </a:solidFill>
                <a:latin typeface="PF Din Text Comp Pro" pitchFamily="2" charset="0"/>
              </a:rPr>
              <a:t>» планирует строительство собственного жилого комплекса с социальной инфраструктурой для сотрудников завода.</a:t>
            </a:r>
          </a:p>
        </p:txBody>
      </p:sp>
      <p:sp>
        <p:nvSpPr>
          <p:cNvPr id="10" name="TextBox 9">
            <a:extLst>
              <a:ext uri="{FF2B5EF4-FFF2-40B4-BE49-F238E27FC236}">
                <a16:creationId xmlns="" xmlns:a16="http://schemas.microsoft.com/office/drawing/2014/main" id="{CE99AFAC-ED72-4BF7-9C96-8078DFEFBE77}"/>
              </a:ext>
            </a:extLst>
          </p:cNvPr>
          <p:cNvSpPr txBox="1"/>
          <p:nvPr/>
        </p:nvSpPr>
        <p:spPr>
          <a:xfrm>
            <a:off x="7154391" y="5679261"/>
            <a:ext cx="3520901" cy="26161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Железнодорожная ул., д.1. Фото spb.restate.ru</a:t>
            </a:r>
          </a:p>
        </p:txBody>
      </p:sp>
      <p:pic>
        <p:nvPicPr>
          <p:cNvPr id="11" name="Рисунок 10" descr="Изображение выглядит как небо, внешний, город, грузовой контейнер&#10;&#10;Автоматически созданное описание">
            <a:extLst>
              <a:ext uri="{FF2B5EF4-FFF2-40B4-BE49-F238E27FC236}">
                <a16:creationId xmlns="" xmlns:a16="http://schemas.microsoft.com/office/drawing/2014/main" id="{E59DA0B8-0746-4A66-B2C8-2FD64F5C539F}"/>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l="13320" r="17747"/>
          <a:stretch/>
        </p:blipFill>
        <p:spPr>
          <a:xfrm>
            <a:off x="7218364" y="3380908"/>
            <a:ext cx="3168650" cy="2298353"/>
          </a:xfrm>
          <a:prstGeom prst="rect">
            <a:avLst/>
          </a:prstGeom>
        </p:spPr>
      </p:pic>
      <p:pic>
        <p:nvPicPr>
          <p:cNvPr id="12" name="Рисунок 11" descr="Изображение выглядит как внешний, трава, небо, дорога&#10;&#10;Автоматически созданное описание">
            <a:extLst>
              <a:ext uri="{FF2B5EF4-FFF2-40B4-BE49-F238E27FC236}">
                <a16:creationId xmlns="" xmlns:a16="http://schemas.microsoft.com/office/drawing/2014/main" id="{078D1C8A-AFF6-455E-9C87-B9FEF8EF8CB0}"/>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7218363" y="611188"/>
            <a:ext cx="3135937" cy="2351953"/>
          </a:xfrm>
          <a:prstGeom prst="rect">
            <a:avLst/>
          </a:prstGeom>
        </p:spPr>
      </p:pic>
      <p:sp>
        <p:nvSpPr>
          <p:cNvPr id="15" name="TextBox 14">
            <a:extLst>
              <a:ext uri="{FF2B5EF4-FFF2-40B4-BE49-F238E27FC236}">
                <a16:creationId xmlns="" xmlns:a16="http://schemas.microsoft.com/office/drawing/2014/main" id="{DE4AF422-95D2-46CD-BAB5-F1D5CDA0D8F8}"/>
              </a:ext>
            </a:extLst>
          </p:cNvPr>
          <p:cNvSpPr txBox="1"/>
          <p:nvPr/>
        </p:nvSpPr>
        <p:spPr>
          <a:xfrm>
            <a:off x="7154391" y="2967307"/>
            <a:ext cx="3232623" cy="261610"/>
          </a:xfrm>
          <a:prstGeom prst="rect">
            <a:avLst/>
          </a:prstGeom>
          <a:noFill/>
        </p:spPr>
        <p:txBody>
          <a:bodyPr wrap="square" rtlCol="0">
            <a:spAutoFit/>
          </a:bodyPr>
          <a:lstStyle/>
          <a:p>
            <a:pPr algn="just" defTabSz="1422637" fontAlgn="auto">
              <a:spcBef>
                <a:spcPts val="0"/>
              </a:spcBef>
              <a:spcAft>
                <a:spcPts val="600"/>
              </a:spcAft>
            </a:pPr>
            <a:r>
              <a:rPr lang="ru-RU" sz="1100" kern="0" spc="15" dirty="0" err="1">
                <a:solidFill>
                  <a:schemeClr val="tx1">
                    <a:lumMod val="75000"/>
                    <a:lumOff val="25000"/>
                  </a:schemeClr>
                </a:solidFill>
                <a:latin typeface="PF Din Text Comp Pro" pitchFamily="2" charset="0"/>
              </a:rPr>
              <a:t>Волгогродская</a:t>
            </a:r>
            <a:r>
              <a:rPr lang="ru-RU" sz="1100" kern="0" spc="15" dirty="0">
                <a:solidFill>
                  <a:schemeClr val="tx1">
                    <a:lumMod val="75000"/>
                    <a:lumOff val="25000"/>
                  </a:schemeClr>
                </a:solidFill>
                <a:latin typeface="PF Din Text Comp Pro" pitchFamily="2" charset="0"/>
              </a:rPr>
              <a:t> ул., д.21. Фото </a:t>
            </a:r>
            <a:r>
              <a:rPr lang="en-US" sz="1100" kern="0" spc="15" dirty="0">
                <a:solidFill>
                  <a:schemeClr val="tx1">
                    <a:lumMod val="75000"/>
                    <a:lumOff val="25000"/>
                  </a:schemeClr>
                </a:solidFill>
                <a:latin typeface="PF Din Text Comp Pro" pitchFamily="2" charset="0"/>
              </a:rPr>
              <a:t>zakadom.ru</a:t>
            </a:r>
            <a:endParaRPr lang="ru-RU" sz="1100" kern="0" spc="15" dirty="0">
              <a:solidFill>
                <a:schemeClr val="tx1">
                  <a:lumMod val="75000"/>
                  <a:lumOff val="25000"/>
                </a:schemeClr>
              </a:solidFill>
              <a:latin typeface="PF Din Text Comp Pro" pitchFamily="2" charset="0"/>
            </a:endParaRPr>
          </a:p>
        </p:txBody>
      </p:sp>
    </p:spTree>
    <p:extLst>
      <p:ext uri="{BB962C8B-B14F-4D97-AF65-F5344CB8AC3E}">
        <p14:creationId xmlns:p14="http://schemas.microsoft.com/office/powerpoint/2010/main" xmlns="" val="322058488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3348000" cy="3862596"/>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МИГРАЦИОННЫЕ ПРОЦЕССЫ</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ОТТОК МОЛОДЕЖИ</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Около 80% молодежи старается уехать в Петербург, реже в Москву и другие города РФ (например, где есть родственники), остаются те, у кого есть жилье в Волхове или обзавелись семьей. В Петербурге есть выбор: для получения образования и карьерного роста, возможность больше зарабатывать. Возвращаются редко, в основном те, кто не смог устроиться или смириться со скоростью жизни в мегаполисе, необходимостью тратить время на дорогу до работы и обратно, решил растить детей в более камерном городе. Из них есть доля активных “патриотов”, решивших заниматься развитием родного города.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Оставшаяся молодежь учится в филиале РГПУ им. А. И. Герцена в Волхове или заочно в других ВУЗах Петербурга и ездит в СПб только на сессию. Получает среднее специальное образование в колледжах и ПТУ Волхова.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«Маятниковая миграция» по работе в Петербург. В основном работники железной дороги (возможно бесплатный проезд от ж/д) ездят на электричке 2,5 часа в одну сторону.</a:t>
            </a:r>
          </a:p>
        </p:txBody>
      </p:sp>
      <p:sp>
        <p:nvSpPr>
          <p:cNvPr id="21" name="Прямоугольник 20"/>
          <p:cNvSpPr/>
          <p:nvPr/>
        </p:nvSpPr>
        <p:spPr>
          <a:xfrm>
            <a:off x="-1" y="-1"/>
            <a:ext cx="882205" cy="395289"/>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РЕЗУЛЬТАТЫ СОЦИОЛОГИЧЕСКОГО ИССЛЕДОВАНИЯ ЖИТЕЛЕЙ</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6.1.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59</a:t>
            </a:fld>
            <a:endParaRPr lang="ru-RU" dirty="0"/>
          </a:p>
        </p:txBody>
      </p:sp>
      <p:sp>
        <p:nvSpPr>
          <p:cNvPr id="13" name="TextBox 12"/>
          <p:cNvSpPr txBox="1"/>
          <p:nvPr/>
        </p:nvSpPr>
        <p:spPr>
          <a:xfrm>
            <a:off x="3726892" y="540271"/>
            <a:ext cx="3348000" cy="2846933"/>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ВРЕМЕННЫЕ МИГРАНТЫ:</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«Дачники» - на «Рублевке» в районе </a:t>
            </a:r>
            <a:r>
              <a:rPr lang="ru-RU" sz="1100" kern="0" spc="15" dirty="0" err="1">
                <a:solidFill>
                  <a:schemeClr val="tx1">
                    <a:lumMod val="75000"/>
                    <a:lumOff val="25000"/>
                  </a:schemeClr>
                </a:solidFill>
                <a:latin typeface="PF Din Text Comp Pro" pitchFamily="2" charset="0"/>
              </a:rPr>
              <a:t>Халтурино</a:t>
            </a:r>
            <a:r>
              <a:rPr lang="ru-RU" sz="1100" kern="0" spc="15" dirty="0">
                <a:solidFill>
                  <a:schemeClr val="tx1">
                    <a:lumMod val="75000"/>
                    <a:lumOff val="25000"/>
                  </a:schemeClr>
                </a:solidFill>
                <a:latin typeface="PF Din Text Comp Pro" pitchFamily="2" charset="0"/>
              </a:rPr>
              <a:t>  — до 40% домов — не </a:t>
            </a:r>
            <a:r>
              <a:rPr lang="ru-RU" sz="1100" kern="0" spc="15" dirty="0" err="1">
                <a:solidFill>
                  <a:schemeClr val="tx1">
                    <a:lumMod val="75000"/>
                    <a:lumOff val="25000"/>
                  </a:schemeClr>
                </a:solidFill>
                <a:latin typeface="PF Din Text Comp Pro" pitchFamily="2" charset="0"/>
              </a:rPr>
              <a:t>волховчане</a:t>
            </a:r>
            <a:r>
              <a:rPr lang="ru-RU" sz="1100" kern="0" spc="15" dirty="0">
                <a:solidFill>
                  <a:schemeClr val="tx1">
                    <a:lumMod val="75000"/>
                    <a:lumOff val="25000"/>
                  </a:schemeClr>
                </a:solidFill>
                <a:latin typeface="PF Din Text Comp Pro" pitchFamily="2" charset="0"/>
              </a:rPr>
              <a:t> (петербуржцы строят себе жилье выходного дня и дачи). Кто-то строит жилье родителям, люди 50+ лет строят дома, чтобы к ним приезжали внуки..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a:t>
            </a:r>
            <a:r>
              <a:rPr lang="ru-RU" sz="1100" kern="0" spc="15" dirty="0" err="1">
                <a:solidFill>
                  <a:schemeClr val="tx1">
                    <a:lumMod val="75000"/>
                    <a:lumOff val="25000"/>
                  </a:schemeClr>
                </a:solidFill>
                <a:latin typeface="PF Din Text Comp Pro" pitchFamily="2" charset="0"/>
              </a:rPr>
              <a:t>Пандемийные</a:t>
            </a:r>
            <a:r>
              <a:rPr lang="ru-RU" sz="1100" kern="0" spc="15" dirty="0">
                <a:solidFill>
                  <a:schemeClr val="tx1">
                    <a:lumMod val="75000"/>
                    <a:lumOff val="25000"/>
                  </a:schemeClr>
                </a:solidFill>
                <a:latin typeface="PF Din Text Comp Pro" pitchFamily="2" charset="0"/>
              </a:rPr>
              <a:t>» мигранты - приехали на дачи во время I волны пандемии, некоторые стали покупать загородные участки и строить жилье, чтобы продолжить работать удаленно. Во II волну приток значительно сократился.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Временные трудовые мигранты - строители (индусы и из средней Азии, “много таджиков и узбеков”, а также временно приезжают подрядчики из Дагестана на строительные работы).</a:t>
            </a:r>
          </a:p>
        </p:txBody>
      </p:sp>
      <p:sp>
        <p:nvSpPr>
          <p:cNvPr id="8" name="TextBox 7"/>
          <p:cNvSpPr txBox="1"/>
          <p:nvPr/>
        </p:nvSpPr>
        <p:spPr>
          <a:xfrm>
            <a:off x="7111268" y="540271"/>
            <a:ext cx="3348000" cy="2000548"/>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 ПМЖ ПЕРЕБИРАЮТСЯ: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Петербургские пенсионеры — покупают дачи и квартиры в Волхове, чтобы перебраться в маленький город на пенсию, жилье дешевле, чем в Петербурге.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Узкоспециализированные специалисты на ФОСАГРО (например, из Череповца, где находится главный офис).</a:t>
            </a:r>
          </a:p>
          <a:p>
            <a:pPr marL="171450" indent="-171450" algn="just" defTabSz="1422637" fontAlgn="auto">
              <a:spcBef>
                <a:spcPts val="0"/>
              </a:spcBef>
              <a:spcAft>
                <a:spcPts val="600"/>
              </a:spcAft>
              <a:buFont typeface="Wingdings" panose="05000000000000000000" pitchFamily="2" charset="2"/>
              <a:buChar char="§"/>
            </a:pPr>
            <a:endParaRPr lang="ru-RU" sz="1100" kern="0" spc="15" dirty="0">
              <a:solidFill>
                <a:schemeClr val="tx1">
                  <a:lumMod val="75000"/>
                  <a:lumOff val="25000"/>
                </a:schemeClr>
              </a:solidFill>
              <a:latin typeface="PF Din Text Comp Pro" pitchFamily="2" charset="0"/>
            </a:endParaRPr>
          </a:p>
        </p:txBody>
      </p:sp>
    </p:spTree>
    <p:extLst>
      <p:ext uri="{BB962C8B-B14F-4D97-AF65-F5344CB8AC3E}">
        <p14:creationId xmlns:p14="http://schemas.microsoft.com/office/powerpoint/2010/main" xmlns="" val="210212975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3348000" cy="3370153"/>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ДОСУГОВАЯ И СПОРТИВНАЯ ИНФРАСТРУКТУРА</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Спортивная столица Ленинградской области - много объектов спортивной инфраструктуры, часть из которой устарела, но имеет потенциал реконструкции: 3 универсальных зала, 2 стадиона, открытая хоккейная коробка. Развиты игровые и водные виды спорта (бассейн). Строится ледовая арена (до этого ближайшая была в Киришах, куда ездила тренироваться команда "Марс Волхов"), есть дворцы культуры и библиотеки. Имеется отремонтированная в 2020 году площадка для скейтборда, которая пользуется большой популярностью среди подростков как для скейтборда, так и для неформальных концертов - «</a:t>
            </a:r>
            <a:r>
              <a:rPr lang="ru-RU" sz="1100" kern="0" spc="15" dirty="0" err="1">
                <a:solidFill>
                  <a:schemeClr val="tx1">
                    <a:lumMod val="75000"/>
                    <a:lumOff val="25000"/>
                  </a:schemeClr>
                </a:solidFill>
                <a:latin typeface="PF Din Text Comp Pro" pitchFamily="2" charset="0"/>
              </a:rPr>
              <a:t>квартирников</a:t>
            </a:r>
            <a:r>
              <a:rPr lang="ru-RU" sz="1100" kern="0" spc="15" dirty="0">
                <a:solidFill>
                  <a:schemeClr val="tx1">
                    <a:lumMod val="75000"/>
                    <a:lumOff val="25000"/>
                  </a:schemeClr>
                </a:solidFill>
                <a:latin typeface="PF Din Text Comp Pro" pitchFamily="2" charset="0"/>
              </a:rPr>
              <a:t>». </a:t>
            </a:r>
            <a:br>
              <a:rPr lang="ru-RU" sz="1100" kern="0" spc="15" dirty="0">
                <a:solidFill>
                  <a:schemeClr val="tx1">
                    <a:lumMod val="75000"/>
                    <a:lumOff val="25000"/>
                  </a:schemeClr>
                </a:solidFill>
                <a:latin typeface="PF Din Text Comp Pro" pitchFamily="2" charset="0"/>
              </a:rPr>
            </a:br>
            <a:r>
              <a:rPr lang="ru-RU" sz="1100" kern="0" spc="15" dirty="0">
                <a:solidFill>
                  <a:schemeClr val="tx1">
                    <a:lumMod val="75000"/>
                    <a:lumOff val="25000"/>
                  </a:schemeClr>
                </a:solidFill>
                <a:latin typeface="PF Din Text Comp Pro" pitchFamily="2" charset="0"/>
              </a:rPr>
              <a:t>В планах на 2021 г. строительство еще одной. Направление спорта поддерживает через НКО «Дрозд» компания «</a:t>
            </a:r>
            <a:r>
              <a:rPr lang="ru-RU" sz="1100" kern="0" spc="15" dirty="0" err="1">
                <a:solidFill>
                  <a:schemeClr val="tx1">
                    <a:lumMod val="75000"/>
                    <a:lumOff val="25000"/>
                  </a:schemeClr>
                </a:solidFill>
                <a:latin typeface="PF Din Text Comp Pro" pitchFamily="2" charset="0"/>
              </a:rPr>
              <a:t>Фосагро</a:t>
            </a:r>
            <a:r>
              <a:rPr lang="ru-RU" sz="1100" kern="0" spc="15" dirty="0">
                <a:solidFill>
                  <a:schemeClr val="tx1">
                    <a:lumMod val="75000"/>
                    <a:lumOff val="25000"/>
                  </a:schemeClr>
                </a:solidFill>
                <a:latin typeface="PF Din Text Comp Pro" pitchFamily="2" charset="0"/>
              </a:rPr>
              <a:t>». В 2020 году компания «</a:t>
            </a:r>
            <a:r>
              <a:rPr lang="ru-RU" sz="1100" kern="0" spc="15" dirty="0" err="1">
                <a:solidFill>
                  <a:schemeClr val="tx1">
                    <a:lumMod val="75000"/>
                    <a:lumOff val="25000"/>
                  </a:schemeClr>
                </a:solidFill>
                <a:latin typeface="PF Din Text Comp Pro" pitchFamily="2" charset="0"/>
              </a:rPr>
              <a:t>Фосагро</a:t>
            </a:r>
            <a:r>
              <a:rPr lang="ru-RU" sz="1100" kern="0" spc="15" dirty="0">
                <a:solidFill>
                  <a:schemeClr val="tx1">
                    <a:lumMod val="75000"/>
                    <a:lumOff val="25000"/>
                  </a:schemeClr>
                </a:solidFill>
                <a:latin typeface="PF Din Text Comp Pro" pitchFamily="2" charset="0"/>
              </a:rPr>
              <a:t>» профинансировала строительство трех уличных спортивных площадок.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городе хорошо развита система дополнительного образования для малышей и школьников.</a:t>
            </a:r>
          </a:p>
        </p:txBody>
      </p:sp>
      <p:sp>
        <p:nvSpPr>
          <p:cNvPr id="21" name="Прямоугольник 20"/>
          <p:cNvSpPr/>
          <p:nvPr/>
        </p:nvSpPr>
        <p:spPr>
          <a:xfrm>
            <a:off x="-1" y="-1"/>
            <a:ext cx="882205" cy="395289"/>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РЕЗУЛЬТАТЫ СОЦИОЛОГИЧЕСКОГО ИССЛЕДОВАНИЯ ЖИТЕЛЕЙ</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6.1.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60</a:t>
            </a:fld>
            <a:endParaRPr lang="ru-RU" dirty="0"/>
          </a:p>
        </p:txBody>
      </p:sp>
      <p:sp>
        <p:nvSpPr>
          <p:cNvPr id="13" name="TextBox 12"/>
          <p:cNvSpPr txBox="1"/>
          <p:nvPr/>
        </p:nvSpPr>
        <p:spPr>
          <a:xfrm>
            <a:off x="3726892" y="540271"/>
            <a:ext cx="3348000" cy="3477875"/>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СПОРТИВНЫЕ СЕКЦИИ И КЛУБЫ</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Новый стадион Металлургов («для соревнований, дворовые команды не пускают» - есть каток)</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СОК «Газовик»</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Во 2-ом Волхове новая лыжная база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ФОК левобережный (бассейн) — ходит в том числе старшее поколение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Хоккейная коробка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Популярные секции: плавание, футбол, теннис, легкая атлетика, хоккей, бокс, танцы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Несколько спортзалов для взрослых (Меридиан-частный)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Катки открытые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Центр водных видов спорта на реке, в т.ч. Парусный</a:t>
            </a:r>
          </a:p>
        </p:txBody>
      </p:sp>
      <p:sp>
        <p:nvSpPr>
          <p:cNvPr id="8" name="TextBox 7"/>
          <p:cNvSpPr txBox="1"/>
          <p:nvPr/>
        </p:nvSpPr>
        <p:spPr>
          <a:xfrm>
            <a:off x="7111268" y="540271"/>
            <a:ext cx="3348000" cy="4216539"/>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КУЛЬТУРНО-ОБРАЗОВАТЕЛЬНО-РАЗВЛЕКАТЕЛЬНЫЕ УЧРЕЖДЕНИЯ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ДК Железнодорожников — детские секции, занятия, в т.ч. для взрослых.</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Дом Культуры на пл. Ленина — концерты спектакли для всех возрастов</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Хор ветеранов и клуб «</a:t>
            </a:r>
            <a:r>
              <a:rPr lang="ru-RU" sz="1100" kern="0" spc="15" dirty="0" err="1">
                <a:solidFill>
                  <a:schemeClr val="tx1">
                    <a:lumMod val="75000"/>
                    <a:lumOff val="25000"/>
                  </a:schemeClr>
                </a:solidFill>
                <a:latin typeface="PF Din Text Comp Pro" pitchFamily="2" charset="0"/>
              </a:rPr>
              <a:t>Сударужка</a:t>
            </a:r>
            <a:r>
              <a:rPr lang="ru-RU" sz="1100" kern="0" spc="15" dirty="0">
                <a:solidFill>
                  <a:schemeClr val="tx1">
                    <a:lumMod val="75000"/>
                    <a:lumOff val="25000"/>
                  </a:schemeClr>
                </a:solidFill>
                <a:latin typeface="PF Din Text Comp Pro" pitchFamily="2" charset="0"/>
              </a:rPr>
              <a:t>» для 50+</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Коворкинг в КИЦ при библиотеки им. Пушкина для детей и подростков, а также программы для детей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Детский ДК во 2 Волхове - игровые программы для детей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Частный </a:t>
            </a:r>
            <a:r>
              <a:rPr lang="ru-RU" sz="1100" kern="0" spc="15" dirty="0" err="1">
                <a:solidFill>
                  <a:schemeClr val="tx1">
                    <a:lumMod val="75000"/>
                    <a:lumOff val="25000"/>
                  </a:schemeClr>
                </a:solidFill>
                <a:latin typeface="PF Din Text Comp Pro" pitchFamily="2" charset="0"/>
              </a:rPr>
              <a:t>лего</a:t>
            </a:r>
            <a:r>
              <a:rPr lang="ru-RU" sz="1100" kern="0" spc="15" dirty="0">
                <a:solidFill>
                  <a:schemeClr val="tx1">
                    <a:lumMod val="75000"/>
                    <a:lumOff val="25000"/>
                  </a:schemeClr>
                </a:solidFill>
                <a:latin typeface="PF Din Text Comp Pro" pitchFamily="2" charset="0"/>
              </a:rPr>
              <a:t>-центр для малышей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Картинг в парке - школа механиков для детей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Музыкальная — вокальная студия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Детские оздоровительные лагеря в школе №8 для детей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Боулинг</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Кинотеатр «Портал»</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Волонтерские объединения</a:t>
            </a:r>
          </a:p>
        </p:txBody>
      </p:sp>
      <p:sp>
        <p:nvSpPr>
          <p:cNvPr id="9" name="TextBox 8"/>
          <p:cNvSpPr txBox="1"/>
          <p:nvPr/>
        </p:nvSpPr>
        <p:spPr>
          <a:xfrm>
            <a:off x="378148" y="6831389"/>
            <a:ext cx="3520901" cy="246221"/>
          </a:xfrm>
          <a:prstGeom prst="rect">
            <a:avLst/>
          </a:prstGeom>
          <a:noFill/>
        </p:spPr>
        <p:txBody>
          <a:bodyPr wrap="square" rtlCol="0">
            <a:spAutoFit/>
          </a:bodyPr>
          <a:lstStyle/>
          <a:p>
            <a:pPr algn="just" defTabSz="1422637" fontAlgn="auto">
              <a:spcBef>
                <a:spcPts val="0"/>
              </a:spcBef>
              <a:spcAft>
                <a:spcPts val="600"/>
              </a:spcAft>
            </a:pPr>
            <a:r>
              <a:rPr lang="ru-RU" sz="1000" kern="0" spc="15" dirty="0">
                <a:solidFill>
                  <a:schemeClr val="tx1">
                    <a:lumMod val="75000"/>
                    <a:lumOff val="25000"/>
                  </a:schemeClr>
                </a:solidFill>
                <a:latin typeface="PF Din Text Comp Pro" pitchFamily="2" charset="0"/>
              </a:rPr>
              <a:t>ФОК «Левобережный». Фото с официального сайта</a:t>
            </a:r>
          </a:p>
        </p:txBody>
      </p:sp>
      <p:pic>
        <p:nvPicPr>
          <p:cNvPr id="10" name="Рисунок 9" descr="Изображение выглядит как небо, внешний, здание, берег&#10;&#10;Автоматически созданное описание">
            <a:extLst>
              <a:ext uri="{FF2B5EF4-FFF2-40B4-BE49-F238E27FC236}">
                <a16:creationId xmlns="" xmlns:a16="http://schemas.microsoft.com/office/drawing/2014/main" id="{64B9D84E-5516-4DC4-AC46-29D3BAC482B0}"/>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r="10692"/>
          <a:stretch/>
        </p:blipFill>
        <p:spPr>
          <a:xfrm>
            <a:off x="450155" y="4756810"/>
            <a:ext cx="3162066" cy="2074579"/>
          </a:xfrm>
          <a:prstGeom prst="rect">
            <a:avLst/>
          </a:prstGeom>
        </p:spPr>
      </p:pic>
      <p:sp>
        <p:nvSpPr>
          <p:cNvPr id="14" name="TextBox 13">
            <a:extLst>
              <a:ext uri="{FF2B5EF4-FFF2-40B4-BE49-F238E27FC236}">
                <a16:creationId xmlns="" xmlns:a16="http://schemas.microsoft.com/office/drawing/2014/main" id="{E764941A-8757-402F-884B-2CBFCA029D11}"/>
              </a:ext>
            </a:extLst>
          </p:cNvPr>
          <p:cNvSpPr txBox="1"/>
          <p:nvPr/>
        </p:nvSpPr>
        <p:spPr>
          <a:xfrm>
            <a:off x="7074892" y="6831389"/>
            <a:ext cx="3520901" cy="246221"/>
          </a:xfrm>
          <a:prstGeom prst="rect">
            <a:avLst/>
          </a:prstGeom>
          <a:noFill/>
        </p:spPr>
        <p:txBody>
          <a:bodyPr wrap="square" rtlCol="0">
            <a:spAutoFit/>
          </a:bodyPr>
          <a:lstStyle/>
          <a:p>
            <a:pPr algn="just" defTabSz="1422637" fontAlgn="auto">
              <a:spcBef>
                <a:spcPts val="0"/>
              </a:spcBef>
              <a:spcAft>
                <a:spcPts val="600"/>
              </a:spcAft>
            </a:pPr>
            <a:r>
              <a:rPr lang="ru-RU" sz="1000" kern="0" spc="15" dirty="0">
                <a:solidFill>
                  <a:schemeClr val="tx1">
                    <a:lumMod val="75000"/>
                    <a:lumOff val="25000"/>
                  </a:schemeClr>
                </a:solidFill>
                <a:latin typeface="PF Din Text Comp Pro" pitchFamily="2" charset="0"/>
              </a:rPr>
              <a:t> Волховский городской Дворец культуры. Фото pro-volhov.ru</a:t>
            </a:r>
          </a:p>
        </p:txBody>
      </p:sp>
      <p:pic>
        <p:nvPicPr>
          <p:cNvPr id="15" name="Рисунок 14" descr="Изображение выглядит как небо, внешний, здание, дорога&#10;&#10;Автоматически созданное описание">
            <a:extLst>
              <a:ext uri="{FF2B5EF4-FFF2-40B4-BE49-F238E27FC236}">
                <a16:creationId xmlns="" xmlns:a16="http://schemas.microsoft.com/office/drawing/2014/main" id="{F45407FA-5321-44B8-BF19-7CBA509A555F}"/>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t="12522"/>
          <a:stretch/>
        </p:blipFill>
        <p:spPr>
          <a:xfrm>
            <a:off x="7218908" y="4756810"/>
            <a:ext cx="3168105" cy="2074580"/>
          </a:xfrm>
          <a:prstGeom prst="rect">
            <a:avLst/>
          </a:prstGeom>
        </p:spPr>
      </p:pic>
      <p:sp>
        <p:nvSpPr>
          <p:cNvPr id="16" name="TextBox 15">
            <a:extLst>
              <a:ext uri="{FF2B5EF4-FFF2-40B4-BE49-F238E27FC236}">
                <a16:creationId xmlns="" xmlns:a16="http://schemas.microsoft.com/office/drawing/2014/main" id="{6BAE5413-9C0D-4E07-A00C-F0E991CBB48E}"/>
              </a:ext>
            </a:extLst>
          </p:cNvPr>
          <p:cNvSpPr txBox="1"/>
          <p:nvPr/>
        </p:nvSpPr>
        <p:spPr>
          <a:xfrm>
            <a:off x="3770015" y="6831389"/>
            <a:ext cx="3520901" cy="246221"/>
          </a:xfrm>
          <a:prstGeom prst="rect">
            <a:avLst/>
          </a:prstGeom>
          <a:noFill/>
        </p:spPr>
        <p:txBody>
          <a:bodyPr wrap="square" rtlCol="0">
            <a:spAutoFit/>
          </a:bodyPr>
          <a:lstStyle/>
          <a:p>
            <a:pPr algn="just" defTabSz="1422637" fontAlgn="auto">
              <a:spcBef>
                <a:spcPts val="0"/>
              </a:spcBef>
              <a:spcAft>
                <a:spcPts val="600"/>
              </a:spcAft>
            </a:pPr>
            <a:r>
              <a:rPr lang="ru-RU" sz="1000" kern="0" spc="15" dirty="0">
                <a:solidFill>
                  <a:schemeClr val="tx1">
                    <a:lumMod val="75000"/>
                    <a:lumOff val="25000"/>
                  </a:schemeClr>
                </a:solidFill>
                <a:latin typeface="PF Din Text Comp Pro" pitchFamily="2" charset="0"/>
              </a:rPr>
              <a:t>Скейтпарк. Фото ВолховСМИ</a:t>
            </a:r>
          </a:p>
        </p:txBody>
      </p:sp>
      <p:pic>
        <p:nvPicPr>
          <p:cNvPr id="17" name="Рисунок 16" descr="Изображение выглядит как дерево, внешний, парк&#10;&#10;Автоматически созданное описание">
            <a:extLst>
              <a:ext uri="{FF2B5EF4-FFF2-40B4-BE49-F238E27FC236}">
                <a16:creationId xmlns="" xmlns:a16="http://schemas.microsoft.com/office/drawing/2014/main" id="{D5029DB2-30BD-4242-B07E-ED70CFBC0E1E}"/>
              </a:ext>
            </a:extLst>
          </p:cNvPr>
          <p:cNvPicPr>
            <a:picLocks noChangeAspect="1"/>
          </p:cNvPicPr>
          <p:nvPr/>
        </p:nvPicPr>
        <p:blipFill rotWithShape="1">
          <a:blip r:embed="rId5" cstate="print">
            <a:extLst>
              <a:ext uri="{28A0092B-C50C-407E-A947-70E740481C1C}">
                <a14:useLocalDpi xmlns:a14="http://schemas.microsoft.com/office/drawing/2010/main" xmlns="" val="0"/>
              </a:ext>
            </a:extLst>
          </a:blip>
          <a:srcRect t="1792"/>
          <a:stretch/>
        </p:blipFill>
        <p:spPr>
          <a:xfrm>
            <a:off x="3833813" y="4756810"/>
            <a:ext cx="3168650" cy="2074580"/>
          </a:xfrm>
          <a:prstGeom prst="rect">
            <a:avLst/>
          </a:prstGeom>
        </p:spPr>
      </p:pic>
    </p:spTree>
    <p:extLst>
      <p:ext uri="{BB962C8B-B14F-4D97-AF65-F5344CB8AC3E}">
        <p14:creationId xmlns:p14="http://schemas.microsoft.com/office/powerpoint/2010/main" xmlns="" val="322769334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3348000" cy="621708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СОЦИОКУЛЬТУРНАЯ СРЕДА</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Программы культурных учреждений города сосредоточены на продвижении традиционных культурных ценностей и форматов.</a:t>
            </a:r>
            <a:br>
              <a:rPr lang="ru-RU" sz="1100" kern="0" spc="15" dirty="0">
                <a:solidFill>
                  <a:schemeClr val="tx1">
                    <a:lumMod val="75000"/>
                    <a:lumOff val="25000"/>
                  </a:schemeClr>
                </a:solidFill>
                <a:latin typeface="PF Din Text Comp Pro" pitchFamily="2" charset="0"/>
              </a:rPr>
            </a:br>
            <a:r>
              <a:rPr lang="ru-RU" sz="1100" kern="0" spc="15" dirty="0">
                <a:solidFill>
                  <a:schemeClr val="tx1">
                    <a:lumMod val="75000"/>
                    <a:lumOff val="25000"/>
                  </a:schemeClr>
                </a:solidFill>
                <a:latin typeface="PF Din Text Comp Pro" pitchFamily="2" charset="0"/>
              </a:rPr>
              <a:t>В первую очередь это места культурных мероприятий и работы творческих коллективов. Новые форматы и темы реализуются как одиночные акции.</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Основная аудитория учреждений — это дети начальной школы, а также старшее поколение. Жителям не хватает разнообразия творческих направлений (гончарные, швейные мастерские), современных форматов, возможностей для семейного досуга и досуга для среднего возраста.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открытых общественных пространствах проводятся крупные городские мероприятия посвященные Дню молодежи, памятным датам, общероссийским праздникам. Учреждения следуют за программой создания комфортной городской среды, организуя праздники-открытия. Но не хватает регулярной культурной программы в парках. Среди мероприятий города выделяют Волхов </a:t>
            </a:r>
            <a:r>
              <a:rPr lang="ru-RU" sz="1100" kern="0" spc="15" dirty="0" err="1">
                <a:solidFill>
                  <a:schemeClr val="tx1">
                    <a:lumMod val="75000"/>
                    <a:lumOff val="25000"/>
                  </a:schemeClr>
                </a:solidFill>
                <a:latin typeface="PF Din Text Comp Pro" pitchFamily="2" charset="0"/>
              </a:rPr>
              <a:t>Run</a:t>
            </a:r>
            <a:r>
              <a:rPr lang="ru-RU" sz="1100" kern="0" spc="15" dirty="0">
                <a:solidFill>
                  <a:schemeClr val="tx1">
                    <a:lumMod val="75000"/>
                    <a:lumOff val="25000"/>
                  </a:schemeClr>
                </a:solidFill>
                <a:latin typeface="PF Din Text Comp Pro" pitchFamily="2" charset="0"/>
              </a:rPr>
              <a:t> и День Железнодорожника. Жители отмечают отсутствие знакового для города фестиваля (например «Фестиваль Корюшки»).</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Между учреждениями налажены сильные социальные связи</a:t>
            </a:r>
            <a:br>
              <a:rPr lang="ru-RU" sz="1100" kern="0" spc="15" dirty="0">
                <a:solidFill>
                  <a:schemeClr val="tx1">
                    <a:lumMod val="75000"/>
                    <a:lumOff val="25000"/>
                  </a:schemeClr>
                </a:solidFill>
                <a:latin typeface="PF Din Text Comp Pro" pitchFamily="2" charset="0"/>
              </a:rPr>
            </a:br>
            <a:r>
              <a:rPr lang="ru-RU" sz="1100" kern="0" spc="15" dirty="0">
                <a:solidFill>
                  <a:schemeClr val="tx1">
                    <a:lumMod val="75000"/>
                    <a:lumOff val="25000"/>
                  </a:schemeClr>
                </a:solidFill>
                <a:latin typeface="PF Din Text Comp Pro" pitchFamily="2" charset="0"/>
              </a:rPr>
              <a:t>и партнерства по реализации совместных мероприятий.</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Проекты об истории города располагаются внутри учреждений, тогда как у жителей, есть запрос на трансляцию идентичности города в городской среде.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Несколько учреждений города начали работать в открытых общественных пространствах через стрит арт проекты об истории города, социальных проблемах. Жители поддерживают данные инициативы, но отмечают необходимость привлечения кураторов и профессиональных стрит арт художников, сформировать общую стилистику и маршруты. </a:t>
            </a:r>
          </a:p>
        </p:txBody>
      </p:sp>
      <p:sp>
        <p:nvSpPr>
          <p:cNvPr id="21" name="Прямоугольник 20"/>
          <p:cNvSpPr/>
          <p:nvPr/>
        </p:nvSpPr>
        <p:spPr>
          <a:xfrm>
            <a:off x="-1" y="-1"/>
            <a:ext cx="882205" cy="395289"/>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РЕЗУЛЬТАТЫ СОЦИОЛОГИЧЕСКОГО ИССЛЕДОВАНИЯ ЖИТЕЛЕЙ</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6.1.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61</a:t>
            </a:fld>
            <a:endParaRPr lang="ru-RU" dirty="0"/>
          </a:p>
        </p:txBody>
      </p:sp>
      <p:sp>
        <p:nvSpPr>
          <p:cNvPr id="13" name="TextBox 12"/>
          <p:cNvSpPr txBox="1"/>
          <p:nvPr/>
        </p:nvSpPr>
        <p:spPr>
          <a:xfrm>
            <a:off x="3726892" y="540271"/>
            <a:ext cx="3348000" cy="5370701"/>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Среди социокультурных учреждений города выделяются два проекта: Молодежный </a:t>
            </a:r>
            <a:r>
              <a:rPr lang="ru-RU" sz="1100" kern="0" spc="15" dirty="0" err="1">
                <a:solidFill>
                  <a:schemeClr val="tx1">
                    <a:lumMod val="75000"/>
                    <a:lumOff val="25000"/>
                  </a:schemeClr>
                </a:solidFill>
                <a:latin typeface="PF Din Text Comp Pro" pitchFamily="2" charset="0"/>
              </a:rPr>
              <a:t>коворкинг</a:t>
            </a:r>
            <a:r>
              <a:rPr lang="ru-RU" sz="1100" kern="0" spc="15" dirty="0">
                <a:solidFill>
                  <a:schemeClr val="tx1">
                    <a:lumMod val="75000"/>
                    <a:lumOff val="25000"/>
                  </a:schemeClr>
                </a:solidFill>
                <a:latin typeface="PF Din Text Comp Pro" pitchFamily="2" charset="0"/>
              </a:rPr>
              <a:t>-центр «Параграф» и проект «Точка искусства будущего».</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«Параграф» работает как социальный </a:t>
            </a:r>
            <a:r>
              <a:rPr lang="ru-RU" sz="1100" kern="0" spc="15" dirty="0" err="1">
                <a:solidFill>
                  <a:schemeClr val="tx1">
                    <a:lumMod val="75000"/>
                    <a:lumOff val="25000"/>
                  </a:schemeClr>
                </a:solidFill>
                <a:latin typeface="PF Din Text Comp Pro" pitchFamily="2" charset="0"/>
              </a:rPr>
              <a:t>коворкинг</a:t>
            </a:r>
            <a:r>
              <a:rPr lang="ru-RU" sz="1100" kern="0" spc="15" dirty="0">
                <a:solidFill>
                  <a:schemeClr val="tx1">
                    <a:lumMod val="75000"/>
                    <a:lumOff val="25000"/>
                  </a:schemeClr>
                </a:solidFill>
                <a:latin typeface="PF Din Text Comp Pro" pitchFamily="2" charset="0"/>
              </a:rPr>
              <a:t>, пространство где реализуются молодежные проекты. Направления проектов: молодежное предпринимательство, экология реки Волхов, краеведение, городская среда, волонтерство.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«Точка искусства будущего» реализуют временный креативный кластер на всей территории города. Цель — развитие малых городов с помощью разных видов искусства, сохраняя исторические традиции и ценности. Для этого в город привлекаются представителей креативных индустрий из больших городов - дизайнеры, художники, режиссеры, архитекторы, витражисты, IT-специалисты. Направления проектов: туризм, организация качественных мероприятий и арт-фестивалей, создание локальных брендов, образование для студентов.</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РАЗВИТИЕ СОЦИОКУЛЬТУРНОЙ СРЕДЫ</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Молодежный </a:t>
            </a:r>
            <a:r>
              <a:rPr lang="ru-RU" sz="1100" kern="0" spc="15" dirty="0" err="1">
                <a:solidFill>
                  <a:schemeClr val="tx1">
                    <a:lumMod val="75000"/>
                    <a:lumOff val="25000"/>
                  </a:schemeClr>
                </a:solidFill>
                <a:latin typeface="PF Din Text Comp Pro" pitchFamily="2" charset="0"/>
              </a:rPr>
              <a:t>коворкинг</a:t>
            </a:r>
            <a:r>
              <a:rPr lang="ru-RU" sz="1100" kern="0" spc="15" dirty="0">
                <a:solidFill>
                  <a:schemeClr val="tx1">
                    <a:lumMod val="75000"/>
                    <a:lumOff val="25000"/>
                  </a:schemeClr>
                </a:solidFill>
                <a:latin typeface="PF Din Text Comp Pro" pitchFamily="2" charset="0"/>
              </a:rPr>
              <a:t>-центр «Параграф» может стать пространством для диалога о развитии города, объединив активных жителей, которые сейчас готовы высказываться, но не имеют собственных проектов. Оба проекта заинтересованы в развитии компетенций предприимчивости, проектного мышления среди молодежи. Готовы курировать городские лаборатории для молодежи и активных жителей о том, как развивать город, по темам креативной экономики, </a:t>
            </a:r>
            <a:r>
              <a:rPr lang="ru-RU" sz="1100" kern="0" spc="15" dirty="0" smtClean="0">
                <a:solidFill>
                  <a:schemeClr val="tx1">
                    <a:lumMod val="75000"/>
                    <a:lumOff val="25000"/>
                  </a:schemeClr>
                </a:solidFill>
                <a:latin typeface="PF Din Text Comp Pro" pitchFamily="2" charset="0"/>
              </a:rPr>
              <a:t>туризма </a:t>
            </a:r>
            <a:r>
              <a:rPr lang="ru-RU" sz="1100" kern="0" spc="15" dirty="0">
                <a:solidFill>
                  <a:schemeClr val="tx1">
                    <a:lumMod val="75000"/>
                    <a:lumOff val="25000"/>
                  </a:schemeClr>
                </a:solidFill>
                <a:latin typeface="PF Din Text Comp Pro" pitchFamily="2" charset="0"/>
              </a:rPr>
              <a:t>и </a:t>
            </a:r>
            <a:r>
              <a:rPr lang="ru-RU" sz="1100" kern="0" spc="15" dirty="0" smtClean="0">
                <a:solidFill>
                  <a:schemeClr val="tx1">
                    <a:lumMod val="75000"/>
                    <a:lumOff val="25000"/>
                  </a:schemeClr>
                </a:solidFill>
                <a:latin typeface="PF Din Text Comp Pro" pitchFamily="2" charset="0"/>
              </a:rPr>
              <a:t>современного искусства. </a:t>
            </a:r>
            <a:endParaRPr lang="ru-RU" sz="1100" kern="0" spc="15" dirty="0">
              <a:solidFill>
                <a:schemeClr val="tx1">
                  <a:lumMod val="75000"/>
                  <a:lumOff val="25000"/>
                </a:schemeClr>
              </a:solidFill>
              <a:latin typeface="PF Din Text Comp Pro" pitchFamily="2" charset="0"/>
            </a:endParaRPr>
          </a:p>
        </p:txBody>
      </p:sp>
      <p:sp>
        <p:nvSpPr>
          <p:cNvPr id="9" name="TextBox 8"/>
          <p:cNvSpPr txBox="1"/>
          <p:nvPr/>
        </p:nvSpPr>
        <p:spPr>
          <a:xfrm>
            <a:off x="7144297" y="6173445"/>
            <a:ext cx="3340729" cy="430887"/>
          </a:xfrm>
          <a:prstGeom prst="rect">
            <a:avLst/>
          </a:prstGeom>
          <a:noFill/>
        </p:spPr>
        <p:txBody>
          <a:bodyPr wrap="square" rtlCol="0">
            <a:spAutoFit/>
          </a:bodyPr>
          <a:lstStyle>
            <a:defPPr>
              <a:defRPr lang="ru-RU"/>
            </a:defPPr>
            <a:lvl1pPr algn="r" defTabSz="1422637" fontAlgn="auto">
              <a:spcBef>
                <a:spcPts val="0"/>
              </a:spcBef>
              <a:spcAft>
                <a:spcPts val="600"/>
              </a:spcAft>
              <a:defRPr sz="1100" kern="0" spc="15">
                <a:solidFill>
                  <a:schemeClr val="tx1">
                    <a:lumMod val="75000"/>
                    <a:lumOff val="25000"/>
                  </a:schemeClr>
                </a:solidFill>
                <a:latin typeface="PF Din Text Comp Pro" pitchFamily="2" charset="0"/>
              </a:defRPr>
            </a:lvl1pPr>
          </a:lstStyle>
          <a:p>
            <a:r>
              <a:rPr lang="ru-RU" dirty="0" err="1"/>
              <a:t>Перформанс</a:t>
            </a:r>
            <a:r>
              <a:rPr lang="ru-RU" dirty="0"/>
              <a:t>-конференция и конкурс малых архитектурных форм для </a:t>
            </a:r>
            <a:r>
              <a:rPr lang="ru-RU" dirty="0" err="1"/>
              <a:t>Расстанной</a:t>
            </a:r>
            <a:r>
              <a:rPr lang="ru-RU" dirty="0"/>
              <a:t> площади, «Точка искусства будущего».</a:t>
            </a:r>
          </a:p>
        </p:txBody>
      </p:sp>
      <p:pic>
        <p:nvPicPr>
          <p:cNvPr id="10" name="Google Shape;138;p23"/>
          <p:cNvPicPr preferRelativeResize="0"/>
          <p:nvPr/>
        </p:nvPicPr>
        <p:blipFill>
          <a:blip r:embed="rId3" cstate="print">
            <a:alphaModFix/>
          </a:blip>
          <a:stretch>
            <a:fillRect/>
          </a:stretch>
        </p:blipFill>
        <p:spPr>
          <a:xfrm>
            <a:off x="7218362" y="4231689"/>
            <a:ext cx="3163393" cy="1940595"/>
          </a:xfrm>
          <a:prstGeom prst="rect">
            <a:avLst/>
          </a:prstGeom>
          <a:noFill/>
          <a:ln>
            <a:noFill/>
          </a:ln>
        </p:spPr>
      </p:pic>
      <p:sp>
        <p:nvSpPr>
          <p:cNvPr id="12" name="TextBox 11"/>
          <p:cNvSpPr txBox="1"/>
          <p:nvPr/>
        </p:nvSpPr>
        <p:spPr>
          <a:xfrm>
            <a:off x="7144297" y="3276575"/>
            <a:ext cx="3340729" cy="261610"/>
          </a:xfrm>
          <a:prstGeom prst="rect">
            <a:avLst/>
          </a:prstGeom>
          <a:noFill/>
        </p:spPr>
        <p:txBody>
          <a:bodyPr wrap="square" rtlCol="0">
            <a:spAutoFit/>
          </a:bodyPr>
          <a:lstStyle/>
          <a:p>
            <a:pPr algn="r" defTabSz="1422637" fontAlgn="auto">
              <a:spcBef>
                <a:spcPts val="0"/>
              </a:spcBef>
              <a:spcAft>
                <a:spcPts val="600"/>
              </a:spcAft>
            </a:pPr>
            <a:r>
              <a:rPr lang="en-US" sz="1100" kern="0" spc="15" dirty="0">
                <a:solidFill>
                  <a:schemeClr val="tx1">
                    <a:lumMod val="75000"/>
                    <a:lumOff val="25000"/>
                  </a:schemeClr>
                </a:solidFill>
                <a:latin typeface="PF Din Text Comp Pro" pitchFamily="2" charset="0"/>
              </a:rPr>
              <a:t>WALL'</a:t>
            </a:r>
            <a:r>
              <a:rPr lang="ru-RU" sz="1100" kern="0" spc="15" dirty="0" err="1">
                <a:solidFill>
                  <a:schemeClr val="tx1">
                    <a:lumMod val="75000"/>
                    <a:lumOff val="25000"/>
                  </a:schemeClr>
                </a:solidFill>
                <a:latin typeface="PF Din Text Comp Pro" pitchFamily="2" charset="0"/>
              </a:rPr>
              <a:t>хов</a:t>
            </a:r>
            <a:r>
              <a:rPr lang="ru-RU" sz="1100" kern="0" spc="15" dirty="0">
                <a:solidFill>
                  <a:schemeClr val="tx1">
                    <a:lumMod val="75000"/>
                    <a:lumOff val="25000"/>
                  </a:schemeClr>
                </a:solidFill>
                <a:latin typeface="PF Din Text Comp Pro" pitchFamily="2" charset="0"/>
              </a:rPr>
              <a:t> </a:t>
            </a:r>
            <a:r>
              <a:rPr lang="en-US" sz="1100" kern="0" spc="15" dirty="0">
                <a:solidFill>
                  <a:schemeClr val="tx1">
                    <a:lumMod val="75000"/>
                    <a:lumOff val="25000"/>
                  </a:schemeClr>
                </a:solidFill>
                <a:latin typeface="PF Din Text Comp Pro" pitchFamily="2" charset="0"/>
              </a:rPr>
              <a:t>ART («</a:t>
            </a:r>
            <a:r>
              <a:rPr lang="ru-RU" sz="1100" kern="0" spc="15" dirty="0">
                <a:solidFill>
                  <a:schemeClr val="tx1">
                    <a:lumMod val="75000"/>
                    <a:lumOff val="25000"/>
                  </a:schemeClr>
                </a:solidFill>
                <a:latin typeface="PF Din Text Comp Pro" pitchFamily="2" charset="0"/>
              </a:rPr>
              <a:t>Волхов Арт»). Фото: Владимир Цой </a:t>
            </a:r>
          </a:p>
        </p:txBody>
      </p:sp>
      <p:pic>
        <p:nvPicPr>
          <p:cNvPr id="9218" name="Picture 2" descr="Фото здесь и далее: Владимир Цой"/>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l="3262" r="8208"/>
          <a:stretch/>
        </p:blipFill>
        <p:spPr bwMode="auto">
          <a:xfrm>
            <a:off x="7218364" y="611188"/>
            <a:ext cx="3168650" cy="268438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27113603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3348000" cy="5847755"/>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ОСНОВНЫЕ ПРОБЛЕМЫ ГОРОДА ПО МНЕНИЮ ЖИТЕЛЕЙ ВОЛХОВА</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ЭКОЛОГИЧЕСКИЕ ПРОБЛЕМЫ</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Загрязненный воздух (1-ый Волхов) и вода из-за выбросов с предприятий (ОАО «ФосАгро» и Бетонный завод), устаревших систем очистных сооружений города, на заводе и ГЭС, повышение автомобилизации города (город образовался в 30-е годы и не был рассчитан на большой поток машин). Часть жителей против развития алюминиевого завода из-за проблем с экологией.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Мусор в зеленых зонах, нет раздельного сбора во дворах. Отсутствие урн по городу.</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Проблемы озеленения (вырубка деревьев, слабая высадка новых, нехватка садовников/специалистов по озеленению и мастер-плана по озеленению). В советское время Волхов был “город-сад”, когда озеленением занимались  П. Антипов и </a:t>
            </a:r>
            <a:br>
              <a:rPr lang="ru-RU" sz="1100" kern="0" spc="15" dirty="0">
                <a:solidFill>
                  <a:schemeClr val="tx1">
                    <a:lumMod val="75000"/>
                    <a:lumOff val="25000"/>
                  </a:schemeClr>
                </a:solidFill>
                <a:latin typeface="PF Din Text Comp Pro" pitchFamily="2" charset="0"/>
              </a:rPr>
            </a:br>
            <a:r>
              <a:rPr lang="ru-RU" sz="1100" kern="0" spc="15" dirty="0">
                <a:solidFill>
                  <a:schemeClr val="tx1">
                    <a:lumMod val="75000"/>
                    <a:lumOff val="25000"/>
                  </a:schemeClr>
                </a:solidFill>
                <a:latin typeface="PF Din Text Comp Pro" pitchFamily="2" charset="0"/>
              </a:rPr>
              <a:t>В. </a:t>
            </a:r>
            <a:r>
              <a:rPr lang="ru-RU" sz="1100" kern="0" spc="15" dirty="0" err="1">
                <a:solidFill>
                  <a:schemeClr val="tx1">
                    <a:lumMod val="75000"/>
                    <a:lumOff val="25000"/>
                  </a:schemeClr>
                </a:solidFill>
                <a:latin typeface="PF Din Text Comp Pro" pitchFamily="2" charset="0"/>
              </a:rPr>
              <a:t>Почивалов</a:t>
            </a:r>
            <a:r>
              <a:rPr lang="ru-RU" sz="1100" kern="0" spc="15" dirty="0">
                <a:solidFill>
                  <a:schemeClr val="tx1">
                    <a:lumMod val="75000"/>
                    <a:lumOff val="25000"/>
                  </a:schemeClr>
                </a:solidFill>
                <a:latin typeface="PF Din Text Comp Pro" pitchFamily="2" charset="0"/>
              </a:rPr>
              <a:t>.</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ПРОБЛЕМЫ РЫНКА ТРУДА</a:t>
            </a:r>
          </a:p>
          <a:p>
            <a:pPr marL="171450" indent="-171450" algn="just" defTabSz="1422637" fontAlgn="auto">
              <a:spcBef>
                <a:spcPts val="0"/>
              </a:spcBef>
              <a:spcAft>
                <a:spcPts val="600"/>
              </a:spcAft>
              <a:buFont typeface="Wingdings" panose="05000000000000000000" pitchFamily="2" charset="2"/>
              <a:buChar char="§"/>
            </a:pPr>
            <a:r>
              <a:rPr lang="ru-RU" sz="1100" kern="0" spc="15" dirty="0" err="1">
                <a:solidFill>
                  <a:schemeClr val="tx1">
                    <a:lumMod val="75000"/>
                    <a:lumOff val="25000"/>
                  </a:schemeClr>
                </a:solidFill>
                <a:latin typeface="PF Din Text Comp Pro" pitchFamily="2" charset="0"/>
              </a:rPr>
              <a:t>Узконаправленность</a:t>
            </a:r>
            <a:r>
              <a:rPr lang="ru-RU" sz="1100" kern="0" spc="15" dirty="0">
                <a:solidFill>
                  <a:schemeClr val="tx1">
                    <a:lumMod val="75000"/>
                    <a:lumOff val="25000"/>
                  </a:schemeClr>
                </a:solidFill>
                <a:latin typeface="PF Din Text Comp Pro" pitchFamily="2" charset="0"/>
              </a:rPr>
              <a:t> вакансий, нет разнообразия для высококвалифицированных специалистов. Основные места работы: ФОСАГРО и дочерние предприятия, Газпром, ГЭС, Ж/Д, сфера торговли, бюджетные учреждения, такси, кафе и строительство..</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Средняя з/п = 20-25 </a:t>
            </a:r>
            <a:r>
              <a:rPr lang="ru-RU" sz="1100" kern="0" spc="15" dirty="0" err="1">
                <a:solidFill>
                  <a:schemeClr val="tx1">
                    <a:lumMod val="75000"/>
                    <a:lumOff val="25000"/>
                  </a:schemeClr>
                </a:solidFill>
                <a:latin typeface="PF Din Text Comp Pro" pitchFamily="2" charset="0"/>
              </a:rPr>
              <a:t>тыс.руб</a:t>
            </a:r>
            <a:r>
              <a:rPr lang="ru-RU" sz="1100" kern="0" spc="15" dirty="0">
                <a:solidFill>
                  <a:schemeClr val="tx1">
                    <a:lumMod val="75000"/>
                    <a:lumOff val="25000"/>
                  </a:schemeClr>
                </a:solidFill>
                <a:latin typeface="PF Din Text Comp Pro" pitchFamily="2" charset="0"/>
              </a:rPr>
              <a:t>./мес. =&gt; отсутствие среднего класса и низкая покупательная способность горожан.</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Молодежь не хочет работать за маленькую зарплату. В городе есть открытые вакансии.</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21" name="Прямоугольник 20"/>
          <p:cNvSpPr/>
          <p:nvPr/>
        </p:nvSpPr>
        <p:spPr>
          <a:xfrm>
            <a:off x="-1" y="-1"/>
            <a:ext cx="882205" cy="395289"/>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РЕЗУЛЬТАТЫ СОЦИОЛОГИЧЕСКОГО ИССЛЕДОВАНИЯ ЖИТЕЛЕЙ</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6.1.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62</a:t>
            </a:fld>
            <a:endParaRPr lang="ru-RU" dirty="0"/>
          </a:p>
        </p:txBody>
      </p:sp>
      <p:sp>
        <p:nvSpPr>
          <p:cNvPr id="13" name="TextBox 12"/>
          <p:cNvSpPr txBox="1"/>
          <p:nvPr/>
        </p:nvSpPr>
        <p:spPr>
          <a:xfrm>
            <a:off x="3726892" y="540271"/>
            <a:ext cx="3348000" cy="6678751"/>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ПРОБЛЕМЫ ИНЖЕНЕРНОЙ ИНФРАСТРУКТУРЫ</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Благоустройство дворов отсутствует (“только недавно начали заниматься” проблемы: некачественное покрытие асфальта, парковка на газонах, тротуары разбиты или отсутствуют, нет клумб и озеленения, нехватка урн и мусорные площадки “в ужасном состоянии”, однообразные и “стерильные” детские площадки только для детей до 6 лет или их нет вообще (“На Ломоносова и Некрасова была классная площадка из натуральных материалов "детский городок", но убрали), нет скамеек и </a:t>
            </a:r>
            <a:r>
              <a:rPr lang="ru-RU" sz="1100" kern="0" spc="15" dirty="0" err="1">
                <a:solidFill>
                  <a:schemeClr val="tx1">
                    <a:lumMod val="75000"/>
                    <a:lumOff val="25000"/>
                  </a:schemeClr>
                </a:solidFill>
                <a:latin typeface="PF Din Text Comp Pro" pitchFamily="2" charset="0"/>
              </a:rPr>
              <a:t>велопарковок</a:t>
            </a:r>
            <a:r>
              <a:rPr lang="ru-RU" sz="1100" kern="0" spc="15" dirty="0">
                <a:solidFill>
                  <a:schemeClr val="tx1">
                    <a:lumMod val="75000"/>
                    <a:lumOff val="25000"/>
                  </a:schemeClr>
                </a:solidFill>
                <a:latin typeface="PF Din Text Comp Pro" pitchFamily="2" charset="0"/>
              </a:rPr>
              <a:t>).</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Проблемы с ливневой канализацией: “в грязный сезон плывем, грязь”.</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Нехватка освещения во дворах и на улицах (либо нет, либо используются неправильные лампы для освещения - светодиодный белый свет).</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Коммунальные службы не справляются с уборкой: зимой - грязь и размытые тротуары (чистят тракторами, которые шире чем тротуары), летом - не косят. Около ТЦ и магазинов не убираются: лежит снег, наледь, плитка сбитая (ТЦ “</a:t>
            </a:r>
            <a:r>
              <a:rPr lang="ru-RU" sz="1100" kern="0" spc="15" dirty="0" err="1">
                <a:solidFill>
                  <a:schemeClr val="tx1">
                    <a:lumMod val="75000"/>
                    <a:lumOff val="25000"/>
                  </a:schemeClr>
                </a:solidFill>
                <a:latin typeface="PF Din Text Comp Pro" pitchFamily="2" charset="0"/>
              </a:rPr>
              <a:t>Мозайка</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Вива</a:t>
            </a:r>
            <a:r>
              <a:rPr lang="ru-RU" sz="1100" kern="0" spc="15" dirty="0">
                <a:solidFill>
                  <a:schemeClr val="tx1">
                    <a:lumMod val="75000"/>
                    <a:lumOff val="25000"/>
                  </a:schemeClr>
                </a:solidFill>
                <a:latin typeface="PF Din Text Comp Pro" pitchFamily="2" charset="0"/>
              </a:rPr>
              <a:t>, Пятерочка - на пересечении ул. Калинина и ул. Ломоносова, дикие заросли шиповника).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Нехватка дворников.</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Пустыри и “</a:t>
            </a:r>
            <a:r>
              <a:rPr lang="ru-RU" sz="1100" kern="0" spc="15" dirty="0" err="1">
                <a:solidFill>
                  <a:schemeClr val="tx1">
                    <a:lumMod val="75000"/>
                    <a:lumOff val="25000"/>
                  </a:schemeClr>
                </a:solidFill>
                <a:latin typeface="PF Din Text Comp Pro" pitchFamily="2" charset="0"/>
              </a:rPr>
              <a:t>заброшки</a:t>
            </a:r>
            <a:r>
              <a:rPr lang="ru-RU" sz="1100" kern="0" spc="15" dirty="0">
                <a:solidFill>
                  <a:schemeClr val="tx1">
                    <a:lumMod val="75000"/>
                    <a:lumOff val="25000"/>
                  </a:schemeClr>
                </a:solidFill>
                <a:latin typeface="PF Din Text Comp Pro" pitchFamily="2" charset="0"/>
              </a:rPr>
              <a:t>”: "болото Солнечная долина" (Нахимова, 5), около пер. Железнодорожный.</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ПРОБЛЕМЫ РЫНКА НЕДВИЖИМОСТИ И ЖИЛОГО ФОНДА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Рост цен на покупку и аренду недвижимости из-за расширения завода и кризиса, связанного с пандемией.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Практическое отсутствие нового строительства (ОАО «ФосАгро» реконструирует и строит жилье для своих специалистов).</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Арендное жилье и гостиницы переполнены.</a:t>
            </a:r>
          </a:p>
        </p:txBody>
      </p:sp>
      <p:sp>
        <p:nvSpPr>
          <p:cNvPr id="8" name="TextBox 7"/>
          <p:cNvSpPr txBox="1"/>
          <p:nvPr/>
        </p:nvSpPr>
        <p:spPr>
          <a:xfrm>
            <a:off x="7111268" y="540271"/>
            <a:ext cx="3348000" cy="6832640"/>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Неразвитое малоэтажное строительство.</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Изношенный  жилой фонд (аварийность зданий, требуется капитальный ремонт, износ систем водоснабжения и отопления, подвалы и чердаки в аварийном состоянии. Обрушение балконов и козырьков над парадными). “Долгострой у парка”.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Нехватка специалистов по уходу и ремонту зданий.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Нет единого дизайн кода для фасадов (фасады разрушаются, серость красок - “безликие панельные дома”, обшивают </a:t>
            </a:r>
            <a:r>
              <a:rPr lang="ru-RU" sz="1100" kern="0" spc="15" dirty="0" err="1">
                <a:solidFill>
                  <a:schemeClr val="tx1">
                    <a:lumMod val="75000"/>
                    <a:lumOff val="25000"/>
                  </a:schemeClr>
                </a:solidFill>
                <a:latin typeface="PF Din Text Comp Pro" pitchFamily="2" charset="0"/>
              </a:rPr>
              <a:t>сайдингом</a:t>
            </a:r>
            <a:r>
              <a:rPr lang="ru-RU" sz="1100" kern="0" spc="15" dirty="0">
                <a:solidFill>
                  <a:schemeClr val="tx1">
                    <a:lumMod val="75000"/>
                    <a:lumOff val="25000"/>
                  </a:schemeClr>
                </a:solidFill>
                <a:latin typeface="PF Din Text Comp Pro" pitchFamily="2" charset="0"/>
              </a:rPr>
              <a:t> и </a:t>
            </a:r>
            <a:r>
              <a:rPr lang="ru-RU" sz="1100" kern="0" spc="15" dirty="0" err="1">
                <a:solidFill>
                  <a:schemeClr val="tx1">
                    <a:lumMod val="75000"/>
                    <a:lumOff val="25000"/>
                  </a:schemeClr>
                </a:solidFill>
                <a:latin typeface="PF Din Text Comp Pro" pitchFamily="2" charset="0"/>
              </a:rPr>
              <a:t>профлистом</a:t>
            </a:r>
            <a:r>
              <a:rPr lang="ru-RU" sz="1100" kern="0" spc="15" dirty="0">
                <a:solidFill>
                  <a:schemeClr val="tx1">
                    <a:lumMod val="75000"/>
                    <a:lumOff val="25000"/>
                  </a:schemeClr>
                </a:solidFill>
                <a:latin typeface="PF Din Text Comp Pro" pitchFamily="2" charset="0"/>
              </a:rPr>
              <a:t> - «пластмассовый город», несанкционированная реклама, ТВ тарелки и кондиционеры).</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2 УК на весь город, нет конкуренции - “делают, что хотят” (практически нет ТСЖ, которые лучше следят за состоянием домов).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Высокие коммунальные платежи, несоизмеримые качеству услуг.</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ПРОБЛЕМЫ ОТКРЫТЫХ ОБЩЕСТВЕННЫХ ПРОСТРАНСТВ</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Несовременность, низкое качество и разнообразие,  старая инфраструктура и оборудование общественных пространств.</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Парки и лесопарки в заброшенном состоянии (парк напротив ГЭС - есть старинная лестница, которую нужно восстановить), Ильинский парк "морально и физически устарел".</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Нет единого семейного культурного центра для всех возрастов. Пустующие парки, нет интересных мероприятий.</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Нет городского пляжа, мест для купания, пикника и загара (дикий заброшенный пляж “Вальма” требует благоустройства, был очень популярным).</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Избыток ТЦ в городе (“их столько не нужно”). Общественные пространства подменяются ТЦ.</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Отсутствие общественных туалетов.</a:t>
            </a:r>
          </a:p>
        </p:txBody>
      </p:sp>
    </p:spTree>
    <p:extLst>
      <p:ext uri="{BB962C8B-B14F-4D97-AF65-F5344CB8AC3E}">
        <p14:creationId xmlns:p14="http://schemas.microsoft.com/office/powerpoint/2010/main" xmlns="" val="236735949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3348000" cy="6909584"/>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ОСНОВНЫЕ ПРОБЛЕМЫ ГОРОДА ПО МНЕНИЮ ЖИТЕЛЕЙ ВОЛХОВА</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ПРОБЛЕМЫ ТРАНСПОРТНОЙ И ПЕШЕХОДНОЙ ИНФРАСТРУКТУРЫ</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Плохое состояние дорог - разбитый асфальт во дворах и на дорогах, в том числе из-за потока грузовиков через город..</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Пешеходная инфраструктура в неудовлетворительном состоянии (тротуары разбитые или их нет, передвигаться с колясками или маломобильным гражданам сложно).</a:t>
            </a:r>
          </a:p>
          <a:p>
            <a:pPr marL="171450" indent="-171450" algn="just" defTabSz="1422637" fontAlgn="auto">
              <a:spcBef>
                <a:spcPts val="0"/>
              </a:spcBef>
              <a:spcAft>
                <a:spcPts val="600"/>
              </a:spcAft>
              <a:buFont typeface="Wingdings" panose="05000000000000000000" pitchFamily="2" charset="2"/>
              <a:buChar char="§"/>
            </a:pPr>
            <a:r>
              <a:rPr lang="ru-RU" sz="1100" kern="0" spc="15" dirty="0" err="1">
                <a:solidFill>
                  <a:schemeClr val="tx1">
                    <a:lumMod val="75000"/>
                    <a:lumOff val="25000"/>
                  </a:schemeClr>
                </a:solidFill>
                <a:latin typeface="PF Din Text Comp Pro" pitchFamily="2" charset="0"/>
              </a:rPr>
              <a:t>Велоинфраструктура</a:t>
            </a:r>
            <a:r>
              <a:rPr lang="ru-RU" sz="1100" kern="0" spc="15" dirty="0">
                <a:solidFill>
                  <a:schemeClr val="tx1">
                    <a:lumMod val="75000"/>
                    <a:lumOff val="25000"/>
                  </a:schemeClr>
                </a:solidFill>
                <a:latin typeface="PF Din Text Comp Pro" pitchFamily="2" charset="0"/>
              </a:rPr>
              <a:t> не развита (перемещение на велосипедах и самокатах “опасно для жизни”, нет велодорожек, </a:t>
            </a:r>
            <a:r>
              <a:rPr lang="ru-RU" sz="1100" kern="0" spc="15" dirty="0" err="1">
                <a:solidFill>
                  <a:schemeClr val="tx1">
                    <a:lumMod val="75000"/>
                    <a:lumOff val="25000"/>
                  </a:schemeClr>
                </a:solidFill>
                <a:latin typeface="PF Din Text Comp Pro" pitchFamily="2" charset="0"/>
              </a:rPr>
              <a:t>велобоксов</a:t>
            </a:r>
            <a:r>
              <a:rPr lang="ru-RU" sz="1100" kern="0" spc="15" dirty="0">
                <a:solidFill>
                  <a:schemeClr val="tx1">
                    <a:lumMod val="75000"/>
                    <a:lumOff val="25000"/>
                  </a:schemeClr>
                </a:solidFill>
                <a:latin typeface="PF Din Text Comp Pro" pitchFamily="2" charset="0"/>
              </a:rPr>
              <a:t> и </a:t>
            </a:r>
            <a:r>
              <a:rPr lang="ru-RU" sz="1100" kern="0" spc="15" dirty="0" err="1">
                <a:solidFill>
                  <a:schemeClr val="tx1">
                    <a:lumMod val="75000"/>
                    <a:lumOff val="25000"/>
                  </a:schemeClr>
                </a:solidFill>
                <a:latin typeface="PF Din Text Comp Pro" pitchFamily="2" charset="0"/>
              </a:rPr>
              <a:t>велопарковок</a:t>
            </a:r>
            <a:r>
              <a:rPr lang="ru-RU" sz="1100" kern="0" spc="15" dirty="0">
                <a:solidFill>
                  <a:schemeClr val="tx1">
                    <a:lumMod val="75000"/>
                    <a:lumOff val="25000"/>
                  </a:schemeClr>
                </a:solidFill>
                <a:latin typeface="PF Din Text Comp Pro" pitchFamily="2" charset="0"/>
              </a:rPr>
              <a:t>).</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Отсутствие регулируемых парковок во дворах и на улицах.</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Устаревшие автобусные остановки (нет теплых, защищающих от ветра, без электронного расписания).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Слабое автобусное сообщение между микрорайонами и за пределами города несмотря на нового перевозчика и новые автобусы (нерегулярное, частые отмены, нет возможности бесконтактной оплаты проезда, хорошее только между </a:t>
            </a:r>
            <a:r>
              <a:rPr lang="ru-RU" sz="1100" kern="0" spc="15" dirty="0" err="1">
                <a:solidFill>
                  <a:schemeClr val="tx1">
                    <a:lumMod val="75000"/>
                    <a:lumOff val="25000"/>
                  </a:schemeClr>
                </a:solidFill>
                <a:latin typeface="PF Din Text Comp Pro" pitchFamily="2" charset="0"/>
              </a:rPr>
              <a:t>Волховым</a:t>
            </a:r>
            <a:r>
              <a:rPr lang="ru-RU" sz="1100" kern="0" spc="15" dirty="0">
                <a:solidFill>
                  <a:schemeClr val="tx1">
                    <a:lumMod val="75000"/>
                    <a:lumOff val="25000"/>
                  </a:schemeClr>
                </a:solidFill>
                <a:latin typeface="PF Din Text Comp Pro" pitchFamily="2" charset="0"/>
              </a:rPr>
              <a:t> 1 и 2).</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Заборы и ограждения около тротуаров слишком близко к газонам, некрасивые.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Крутой и не благоустроенный берег р. Волхов, со стороны 2 Волхова нет спусков к воде, люди тонут (быстрое течение, ГЭС).</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Самые проблемные улицы: </a:t>
            </a:r>
            <a:r>
              <a:rPr lang="ru-RU" sz="1100" kern="0" spc="15" dirty="0" err="1">
                <a:solidFill>
                  <a:schemeClr val="tx1">
                    <a:lumMod val="75000"/>
                    <a:lumOff val="25000"/>
                  </a:schemeClr>
                </a:solidFill>
                <a:latin typeface="PF Din Text Comp Pro" pitchFamily="2" charset="0"/>
              </a:rPr>
              <a:t>ул.Гагарина</a:t>
            </a:r>
            <a:r>
              <a:rPr lang="ru-RU" sz="1100" kern="0" spc="15" dirty="0">
                <a:solidFill>
                  <a:schemeClr val="tx1">
                    <a:lumMod val="75000"/>
                    <a:lumOff val="25000"/>
                  </a:schemeClr>
                </a:solidFill>
                <a:latin typeface="PF Din Text Comp Pro" pitchFamily="2" charset="0"/>
              </a:rPr>
              <a:t>  от ул. Советской до ул. Профсоюзов; Октябрьская набережная, пл. </a:t>
            </a:r>
            <a:r>
              <a:rPr lang="ru-RU" sz="1100" kern="0" spc="15" dirty="0" err="1">
                <a:solidFill>
                  <a:schemeClr val="tx1">
                    <a:lumMod val="75000"/>
                    <a:lumOff val="25000"/>
                  </a:schemeClr>
                </a:solidFill>
                <a:latin typeface="PF Din Text Comp Pro" pitchFamily="2" charset="0"/>
              </a:rPr>
              <a:t>Расстанная</a:t>
            </a:r>
            <a:r>
              <a:rPr lang="ru-RU" sz="1100" kern="0" spc="15" dirty="0">
                <a:solidFill>
                  <a:schemeClr val="tx1">
                    <a:lumMod val="75000"/>
                    <a:lumOff val="25000"/>
                  </a:schemeClr>
                </a:solidFill>
                <a:latin typeface="PF Din Text Comp Pro" pitchFamily="2" charset="0"/>
              </a:rPr>
              <a:t>, ул. Новгородская, пер. Железнодорожника и Державина до Южного бульвара.</a:t>
            </a:r>
          </a:p>
          <a:p>
            <a:pPr algn="just" defTabSz="1422637" fontAlgn="auto">
              <a:spcBef>
                <a:spcPts val="0"/>
              </a:spcBef>
              <a:spcAft>
                <a:spcPts val="600"/>
              </a:spcAft>
            </a:pPr>
            <a:endParaRPr lang="ru-RU" sz="6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ДРУГИЕ ПРОБЛЕМЫ:</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Проблемы безопасности в связи со стаями бродячих бездомных животных.</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Отсутствие площадок для выгула и тренировки собак.</a:t>
            </a:r>
          </a:p>
          <a:p>
            <a:pPr marL="171450" indent="-171450" algn="just" defTabSz="1422637" fontAlgn="auto">
              <a:spcBef>
                <a:spcPts val="0"/>
              </a:spcBef>
              <a:spcAft>
                <a:spcPts val="600"/>
              </a:spcAft>
              <a:buFont typeface="Wingdings" panose="05000000000000000000" pitchFamily="2" charset="2"/>
              <a:buChar char="§"/>
            </a:pPr>
            <a:endParaRPr lang="ru-RU" sz="1100" kern="0" spc="15" dirty="0">
              <a:solidFill>
                <a:schemeClr val="tx1">
                  <a:lumMod val="75000"/>
                  <a:lumOff val="25000"/>
                </a:schemeClr>
              </a:solidFill>
              <a:latin typeface="PF Din Text Comp Pro" pitchFamily="2" charset="0"/>
            </a:endParaRPr>
          </a:p>
        </p:txBody>
      </p:sp>
      <p:sp>
        <p:nvSpPr>
          <p:cNvPr id="21" name="Прямоугольник 20"/>
          <p:cNvSpPr/>
          <p:nvPr/>
        </p:nvSpPr>
        <p:spPr>
          <a:xfrm>
            <a:off x="-1" y="-1"/>
            <a:ext cx="882205" cy="395289"/>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РЕЗУЛЬТАТЫ СОЦИОЛОГИЧЕСКОГО ИССЛЕДОВАНИЯ ЖИТЕЛЕЙ</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6.1.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63</a:t>
            </a:fld>
            <a:endParaRPr lang="ru-RU" dirty="0"/>
          </a:p>
        </p:txBody>
      </p:sp>
      <p:sp>
        <p:nvSpPr>
          <p:cNvPr id="13" name="TextBox 12"/>
          <p:cNvSpPr txBox="1"/>
          <p:nvPr/>
        </p:nvSpPr>
        <p:spPr>
          <a:xfrm>
            <a:off x="3726892" y="540271"/>
            <a:ext cx="3348000" cy="6155531"/>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ПРОБЛЕМА ОРГАНИЗАЦИИ ДОСУГА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Мало занятий (секций, кружков) для подростков.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Рост цен на секции и кружки для детей и подростков, часть кружков платная (не все семьи могут позволить).</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Досуг для старшего поколения не развит (востребованы творческие кружки и организация поездок, экскурсий).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Нехватка катков открытых и закрытых (строится Ледовый дворец).</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Нехватка уютных и разнообразных кафе и ресторанов, в том числе в парках и для детей.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Устаревшие спортивные комплексы - требуют ремонта и обновления оборудования.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Нет приличных мест отдохнуть с друзьями для взрослых, “только напиться”. “В 7-8 вечера, когда можно отдыхать и общаться, город вымирает”.</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На новых спортивных площадках “нет </a:t>
            </a:r>
            <a:r>
              <a:rPr lang="ru-RU" sz="1100" kern="0" spc="15" dirty="0" err="1">
                <a:solidFill>
                  <a:schemeClr val="tx1">
                    <a:lumMod val="75000"/>
                    <a:lumOff val="25000"/>
                  </a:schemeClr>
                </a:solidFill>
                <a:latin typeface="PF Din Text Comp Pro" pitchFamily="2" charset="0"/>
              </a:rPr>
              <a:t>движухи</a:t>
            </a:r>
            <a:r>
              <a:rPr lang="ru-RU" sz="1100" kern="0" spc="15" dirty="0">
                <a:solidFill>
                  <a:schemeClr val="tx1">
                    <a:lumMod val="75000"/>
                    <a:lumOff val="25000"/>
                  </a:schemeClr>
                </a:solidFill>
                <a:latin typeface="PF Din Text Comp Pro" pitchFamily="2" charset="0"/>
              </a:rPr>
              <a:t>”: обучающих секций, соревнований, занятий.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Плохое информационное обеспечение проведения мероприятий и активностей в городе, люди не знают о возможностях.</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Кто имеет возможность уезжает по выходным за досугом и развлечениями в Петербург.</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ПРОБЛЕМЫ СОЦИАЛЬНОЙ ИНФРАСТРУКТУРЫ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Нехватка качественного и разнообразного высшего (особенно технического) и среднего специального образования (есть филиал Герцена СПб, вечерний технический институт при алюминиевом колледже закрылся около 5 лет назад).</a:t>
            </a:r>
          </a:p>
        </p:txBody>
      </p:sp>
      <p:sp>
        <p:nvSpPr>
          <p:cNvPr id="8" name="TextBox 7"/>
          <p:cNvSpPr txBox="1"/>
          <p:nvPr/>
        </p:nvSpPr>
        <p:spPr>
          <a:xfrm>
            <a:off x="7111268" y="540271"/>
            <a:ext cx="3348000" cy="6155531"/>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Школы оснащены современным оборудованием, но “везде свои особенности”, все работает по-разному, есть перебои с интернетом, водой, отоплением в школах. У школ нет качественных площадок для детей и подростков.</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Нехватка учителей (особенно специализированных направлений: химия, математика и т.д.). Школа №5 - “плохая, никто не хочет отдавать туда своих детей, недобор детей, так как плохие педагоги”.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Плохое состояние здания поликлиники, нехватка узких специалистов в городской больнице. Горожанам приходится платно лечиться в СПб, но ощущается эффект от программы поддержки переселения врачей.</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СОЦИАЛЬНЫЕ ПРОБЛЕМЫ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Алкоголизм, в том числе среди молодежи, апатия, “люди не видят перспектив”.</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Низкий уровень жизни горожан.</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Подростковый вандализм, так как молодежи нечем заняться, тусуется на площади с кальяном, “пьют и курят по парадным и дворам”.</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ПРОБЛЕМЫ ТУРИСТИЧЕСКОГО СЕКТОРА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Нехватка гостиниц и низкое качество сервиса.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Отсутствие туристических маршрутов (только «</a:t>
            </a:r>
            <a:r>
              <a:rPr lang="ru-RU" sz="1100" kern="0" spc="15" dirty="0" err="1">
                <a:solidFill>
                  <a:schemeClr val="tx1">
                    <a:lumMod val="75000"/>
                    <a:lumOff val="25000"/>
                  </a:schemeClr>
                </a:solidFill>
                <a:latin typeface="PF Din Text Comp Pro" pitchFamily="2" charset="0"/>
              </a:rPr>
              <a:t>промтуризм</a:t>
            </a:r>
            <a:r>
              <a:rPr lang="ru-RU" sz="1100" kern="0" spc="15" dirty="0">
                <a:solidFill>
                  <a:schemeClr val="tx1">
                    <a:lumMod val="75000"/>
                    <a:lumOff val="25000"/>
                  </a:schemeClr>
                </a:solidFill>
                <a:latin typeface="PF Din Text Comp Pro" pitchFamily="2" charset="0"/>
              </a:rPr>
              <a:t>»).</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Нет смотровой площадки с видом на ГЭС, резкий берег с обрывами не для прогулок.</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Tree>
    <p:extLst>
      <p:ext uri="{BB962C8B-B14F-4D97-AF65-F5344CB8AC3E}">
        <p14:creationId xmlns:p14="http://schemas.microsoft.com/office/powerpoint/2010/main" xmlns="" val="141004762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3348000" cy="2569934"/>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ПОПУЛЯРНЫЙ ОБЩЕПИТ И ТЦ</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Кафе «Елка» — самое популярное в городе, особенно у молодежи.</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«Кактус» кафе-столовая с детской комнатой.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Кафе «Тройка».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Кафе «Сказка» (популярно у старшего поколения).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Клуб «Калипсо».</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Бар PAR (около завода).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Кальянная «ДОЖДЬ </a:t>
            </a:r>
            <a:r>
              <a:rPr lang="ru-RU" sz="1100" kern="0" spc="15" dirty="0" err="1">
                <a:solidFill>
                  <a:schemeClr val="tx1">
                    <a:lumMod val="75000"/>
                    <a:lumOff val="25000"/>
                  </a:schemeClr>
                </a:solidFill>
                <a:latin typeface="PF Din Text Comp Pro" pitchFamily="2" charset="0"/>
              </a:rPr>
              <a:t>Lounge</a:t>
            </a:r>
            <a:r>
              <a:rPr lang="ru-RU" sz="1100" kern="0" spc="15" dirty="0">
                <a:solidFill>
                  <a:schemeClr val="tx1">
                    <a:lumMod val="75000"/>
                    <a:lumOff val="25000"/>
                  </a:schemeClr>
                </a:solidFill>
                <a:latin typeface="PF Din Text Comp Pro" pitchFamily="2" charset="0"/>
              </a:rPr>
              <a:t>» (есть приставки и «</a:t>
            </a:r>
            <a:r>
              <a:rPr lang="ru-RU" sz="1100" kern="0" spc="15" dirty="0" err="1">
                <a:solidFill>
                  <a:schemeClr val="tx1">
                    <a:lumMod val="75000"/>
                    <a:lumOff val="25000"/>
                  </a:schemeClr>
                </a:solidFill>
                <a:latin typeface="PF Din Text Comp Pro" pitchFamily="2" charset="0"/>
              </a:rPr>
              <a:t>настолки</a:t>
            </a:r>
            <a:r>
              <a:rPr lang="ru-RU" sz="1100" kern="0" spc="15" dirty="0">
                <a:solidFill>
                  <a:schemeClr val="tx1">
                    <a:lumMod val="75000"/>
                    <a:lumOff val="25000"/>
                  </a:schemeClr>
                </a:solidFill>
                <a:latin typeface="PF Din Text Comp Pro" pitchFamily="2" charset="0"/>
              </a:rPr>
              <a:t>»).</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Торговые центры: «</a:t>
            </a:r>
            <a:r>
              <a:rPr lang="ru-RU" sz="1100" kern="0" spc="15" dirty="0" err="1">
                <a:solidFill>
                  <a:schemeClr val="tx1">
                    <a:lumMod val="75000"/>
                    <a:lumOff val="25000"/>
                  </a:schemeClr>
                </a:solidFill>
                <a:latin typeface="PF Din Text Comp Pro" pitchFamily="2" charset="0"/>
              </a:rPr>
              <a:t>Кубус</a:t>
            </a:r>
            <a:r>
              <a:rPr lang="ru-RU" sz="1100" kern="0" spc="15" dirty="0">
                <a:solidFill>
                  <a:schemeClr val="tx1">
                    <a:lumMod val="75000"/>
                    <a:lumOff val="25000"/>
                  </a:schemeClr>
                </a:solidFill>
                <a:latin typeface="PF Din Text Comp Pro" pitchFamily="2" charset="0"/>
              </a:rPr>
              <a:t>» (есть развлечения для детей), «Плаза», «Восток», «Седой Волхов».</a:t>
            </a:r>
          </a:p>
        </p:txBody>
      </p:sp>
      <p:sp>
        <p:nvSpPr>
          <p:cNvPr id="21" name="Прямоугольник 20"/>
          <p:cNvSpPr/>
          <p:nvPr/>
        </p:nvSpPr>
        <p:spPr>
          <a:xfrm>
            <a:off x="-1" y="-1"/>
            <a:ext cx="882205" cy="395289"/>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РЕЗУЛЬТАТЫ СОЦИОЛОГИЧЕСКОГО ИССЛЕДОВАНИЯ ЖИТЕЛЕЙ</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6.1.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64</a:t>
            </a:fld>
            <a:endParaRPr lang="ru-RU" dirty="0"/>
          </a:p>
        </p:txBody>
      </p:sp>
      <p:sp>
        <p:nvSpPr>
          <p:cNvPr id="13" name="TextBox 12"/>
          <p:cNvSpPr txBox="1"/>
          <p:nvPr/>
        </p:nvSpPr>
        <p:spPr>
          <a:xfrm>
            <a:off x="3726892" y="540271"/>
            <a:ext cx="3348000" cy="5170646"/>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КАКИХ ГОРОДСКИХ СЕРВИСОВ НЕ ХВАТАЕТ</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Бизнес-центра, где можно арендовать офис надолго или посуточно.</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Развлекательных возможностей и форм досуга для детей.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Сервисных служб ремонта бытовой техники, электроники, оборудования и др.</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Дома быта, где можно получить широкий набор услуг в одном месте.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Парикмахерских и </a:t>
            </a:r>
            <a:r>
              <a:rPr lang="ru-RU" sz="1100" kern="0" spc="15" dirty="0" err="1">
                <a:solidFill>
                  <a:schemeClr val="tx1">
                    <a:lumMod val="75000"/>
                    <a:lumOff val="25000"/>
                  </a:schemeClr>
                </a:solidFill>
                <a:latin typeface="PF Din Text Comp Pro" pitchFamily="2" charset="0"/>
              </a:rPr>
              <a:t>спа</a:t>
            </a:r>
            <a:r>
              <a:rPr lang="ru-RU" sz="1100" kern="0" spc="15" dirty="0">
                <a:solidFill>
                  <a:schemeClr val="tx1">
                    <a:lumMod val="75000"/>
                    <a:lumOff val="25000"/>
                  </a:schemeClr>
                </a:solidFill>
                <a:latin typeface="PF Din Text Comp Pro" pitchFamily="2" charset="0"/>
              </a:rPr>
              <a:t>-салонов за приемлемые средства.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Нет скорняков.</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Развитой сферы общепита. По мнению одних информантов, она достаточно развита и представлена различными форматами</a:t>
            </a:r>
            <a:br>
              <a:rPr lang="ru-RU" sz="1100" kern="0" spc="15" dirty="0">
                <a:solidFill>
                  <a:schemeClr val="tx1">
                    <a:lumMod val="75000"/>
                    <a:lumOff val="25000"/>
                  </a:schemeClr>
                </a:solidFill>
                <a:latin typeface="PF Din Text Comp Pro" pitchFamily="2" charset="0"/>
              </a:rPr>
            </a:br>
            <a:r>
              <a:rPr lang="ru-RU" sz="1100" kern="0" spc="15" dirty="0">
                <a:solidFill>
                  <a:schemeClr val="tx1">
                    <a:lumMod val="75000"/>
                    <a:lumOff val="25000"/>
                  </a:schemeClr>
                </a:solidFill>
                <a:latin typeface="PF Din Text Comp Pro" pitchFamily="2" charset="0"/>
              </a:rPr>
              <a:t>(от столовых и </a:t>
            </a:r>
            <a:r>
              <a:rPr lang="ru-RU" sz="1100" kern="0" spc="15" dirty="0" err="1">
                <a:solidFill>
                  <a:schemeClr val="tx1">
                    <a:lumMod val="75000"/>
                    <a:lumOff val="25000"/>
                  </a:schemeClr>
                </a:solidFill>
                <a:latin typeface="PF Din Text Comp Pro" pitchFamily="2" charset="0"/>
              </a:rPr>
              <a:t>шаверм</a:t>
            </a:r>
            <a:r>
              <a:rPr lang="ru-RU" sz="1100" kern="0" spc="15" dirty="0">
                <a:solidFill>
                  <a:schemeClr val="tx1">
                    <a:lumMod val="75000"/>
                    <a:lumOff val="25000"/>
                  </a:schemeClr>
                </a:solidFill>
                <a:latin typeface="PF Din Text Comp Pro" pitchFamily="2" charset="0"/>
              </a:rPr>
              <a:t>, до </a:t>
            </a:r>
            <a:r>
              <a:rPr lang="ru-RU" sz="1100" kern="0" spc="15" dirty="0" err="1">
                <a:solidFill>
                  <a:schemeClr val="tx1">
                    <a:lumMod val="75000"/>
                    <a:lumOff val="25000"/>
                  </a:schemeClr>
                </a:solidFill>
                <a:latin typeface="PF Din Text Comp Pro" pitchFamily="2" charset="0"/>
              </a:rPr>
              <a:t>бургеров</a:t>
            </a:r>
            <a:r>
              <a:rPr lang="ru-RU" sz="1100" kern="0" spc="15" dirty="0">
                <a:solidFill>
                  <a:schemeClr val="tx1">
                    <a:lumMod val="75000"/>
                    <a:lumOff val="25000"/>
                  </a:schemeClr>
                </a:solidFill>
                <a:latin typeface="PF Din Text Comp Pro" pitchFamily="2" charset="0"/>
              </a:rPr>
              <a:t>, суши и ресторанов). Другие же считают, что хороших мест в городе мало и уровень развития сферы - 90-х-2000-х гг.</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Батутный центр для взрослых.</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Ритейла: нет брендовых магазинов, магазинов косметики, локальных брендов, узкий ассортимент выбора товаров, интернет-магазины и сервисы доставки только начали развиваться благодаря пандемии.</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Близость Санкт-Петербурга создает условия, когда появление определенных бизнесов не выгодно из-за узкого рынка, низкой покупательной способности и наличии качественных конкурентов на удалении 2-2,5 часов езды.</a:t>
            </a:r>
          </a:p>
        </p:txBody>
      </p:sp>
      <p:sp>
        <p:nvSpPr>
          <p:cNvPr id="8" name="TextBox 7"/>
          <p:cNvSpPr txBox="1"/>
          <p:nvPr/>
        </p:nvSpPr>
        <p:spPr>
          <a:xfrm>
            <a:off x="7111268" y="540271"/>
            <a:ext cx="3348000" cy="5232202"/>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ПОТЕНЦИАЛЬНЫЕ ЛОКАЦИИ ПОД РАЗВИТИЕ И БЛАГОУСТРОЙСТВО</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Благоустроить </a:t>
            </a:r>
            <a:r>
              <a:rPr lang="ru-RU" sz="1100" kern="0" spc="15" dirty="0" err="1">
                <a:solidFill>
                  <a:schemeClr val="tx1">
                    <a:lumMod val="75000"/>
                    <a:lumOff val="25000"/>
                  </a:schemeClr>
                </a:solidFill>
                <a:latin typeface="PF Din Text Comp Pro" pitchFamily="2" charset="0"/>
              </a:rPr>
              <a:t>Почеваловский</a:t>
            </a:r>
            <a:r>
              <a:rPr lang="ru-RU" sz="1100" kern="0" spc="15" dirty="0">
                <a:solidFill>
                  <a:schemeClr val="tx1">
                    <a:lumMod val="75000"/>
                    <a:lumOff val="25000"/>
                  </a:schemeClr>
                </a:solidFill>
                <a:latin typeface="PF Din Text Comp Pro" pitchFamily="2" charset="0"/>
              </a:rPr>
              <a:t> сад.</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Парк «Ильинка» - сделать семейным.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Благоустроить сквер напротив Почты.</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 Парке им. 40-летия ВЛКСМ создать “живой календарь”.</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Около санатория-профилактория благоустроить сквер и поставить </a:t>
            </a:r>
            <a:r>
              <a:rPr lang="ru-RU" sz="1100" kern="0" spc="15" dirty="0" err="1">
                <a:solidFill>
                  <a:schemeClr val="tx1">
                    <a:lumMod val="75000"/>
                    <a:lumOff val="25000"/>
                  </a:schemeClr>
                </a:solidFill>
                <a:latin typeface="PF Din Text Comp Pro" pitchFamily="2" charset="0"/>
              </a:rPr>
              <a:t>мафы</a:t>
            </a:r>
            <a:r>
              <a:rPr lang="ru-RU" sz="1100" kern="0" spc="15" dirty="0">
                <a:solidFill>
                  <a:schemeClr val="tx1">
                    <a:lumMod val="75000"/>
                    <a:lumOff val="25000"/>
                  </a:schemeClr>
                </a:solidFill>
                <a:latin typeface="PF Din Text Comp Pro" pitchFamily="2" charset="0"/>
              </a:rPr>
              <a:t>.</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Пустырь на перекрестке ул. Мичурина и Льва Толстого переделать в зеленый сквер.</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Заросшее камышами болото рядом с магазином Верный (пр. Державина) благоустроить, создать тропы.</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Организовать смотровую площадку и парковку на берегу реки Волхов с видом на ГЭС в районе м-на Пороги.</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Волховский пр. (где бывший бункер) - сделать подъезд к реке.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Перед Администрацией, где </a:t>
            </a:r>
            <a:r>
              <a:rPr lang="ru-RU" sz="1100" kern="0" spc="15" dirty="0" err="1">
                <a:solidFill>
                  <a:schemeClr val="tx1">
                    <a:lumMod val="75000"/>
                    <a:lumOff val="25000"/>
                  </a:schemeClr>
                </a:solidFill>
                <a:latin typeface="PF Din Text Comp Pro" pitchFamily="2" charset="0"/>
              </a:rPr>
              <a:t>Дикси</a:t>
            </a:r>
            <a:r>
              <a:rPr lang="ru-RU" sz="1100" kern="0" spc="15" dirty="0">
                <a:solidFill>
                  <a:schemeClr val="tx1">
                    <a:lumMod val="75000"/>
                    <a:lumOff val="25000"/>
                  </a:schemeClr>
                </a:solidFill>
                <a:latin typeface="PF Din Text Comp Pro" pitchFamily="2" charset="0"/>
              </a:rPr>
              <a:t> и центр “Береника” - убрать грязь и благоустроить сквер.</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Сделать пешеходными ул. Ломоносова, </a:t>
            </a:r>
            <a:r>
              <a:rPr lang="ru-RU" sz="1100" kern="0" spc="15" dirty="0" err="1">
                <a:solidFill>
                  <a:schemeClr val="tx1">
                    <a:lumMod val="75000"/>
                    <a:lumOff val="25000"/>
                  </a:schemeClr>
                </a:solidFill>
                <a:latin typeface="PF Din Text Comp Pro" pitchFamily="2" charset="0"/>
              </a:rPr>
              <a:t>ул</a:t>
            </a:r>
            <a:r>
              <a:rPr lang="ru-RU" sz="1100" kern="0" spc="15" dirty="0">
                <a:solidFill>
                  <a:schemeClr val="tx1">
                    <a:lumMod val="75000"/>
                    <a:lumOff val="25000"/>
                  </a:schemeClr>
                </a:solidFill>
                <a:latin typeface="PF Din Text Comp Pro" pitchFamily="2" charset="0"/>
              </a:rPr>
              <a:t> Александра Лукьянова, от Молодежной до </a:t>
            </a:r>
            <a:r>
              <a:rPr lang="ru-RU" sz="1100" kern="0" spc="15" dirty="0" err="1">
                <a:solidFill>
                  <a:schemeClr val="tx1">
                    <a:lumMod val="75000"/>
                    <a:lumOff val="25000"/>
                  </a:schemeClr>
                </a:solidFill>
                <a:latin typeface="PF Din Text Comp Pro" pitchFamily="2" charset="0"/>
              </a:rPr>
              <a:t>Волковской</a:t>
            </a:r>
            <a:r>
              <a:rPr lang="ru-RU" sz="1100" kern="0" spc="15" dirty="0">
                <a:solidFill>
                  <a:schemeClr val="tx1">
                    <a:lumMod val="75000"/>
                    <a:lumOff val="25000"/>
                  </a:schemeClr>
                </a:solidFill>
                <a:latin typeface="PF Din Text Comp Pro" pitchFamily="2" charset="0"/>
              </a:rPr>
              <a:t>.</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Сделать односторонней ул. Марата, ул. Пирогова.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Доделать "круг", где шкурная </a:t>
            </a:r>
            <a:r>
              <a:rPr lang="ru-RU" sz="1100" kern="0" spc="15" dirty="0" err="1">
                <a:solidFill>
                  <a:schemeClr val="tx1">
                    <a:lumMod val="75000"/>
                    <a:lumOff val="25000"/>
                  </a:schemeClr>
                </a:solidFill>
                <a:latin typeface="PF Din Text Comp Pro" pitchFamily="2" charset="0"/>
              </a:rPr>
              <a:t>горка,от</a:t>
            </a:r>
            <a:r>
              <a:rPr lang="ru-RU" sz="1100" kern="0" spc="15" dirty="0">
                <a:solidFill>
                  <a:schemeClr val="tx1">
                    <a:lumMod val="75000"/>
                    <a:lumOff val="25000"/>
                  </a:schemeClr>
                </a:solidFill>
                <a:latin typeface="PF Din Text Comp Pro" pitchFamily="2" charset="0"/>
              </a:rPr>
              <a:t> пешеходного моста к парку Зенитка (там памятник воинской славе), высадить в парке яблони и сливы.</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Расселить Новгородскую - жителей переселить дальше от завода.</a:t>
            </a:r>
          </a:p>
        </p:txBody>
      </p:sp>
      <p:sp>
        <p:nvSpPr>
          <p:cNvPr id="9" name="TextBox 8">
            <a:extLst>
              <a:ext uri="{FF2B5EF4-FFF2-40B4-BE49-F238E27FC236}">
                <a16:creationId xmlns="" xmlns:a16="http://schemas.microsoft.com/office/drawing/2014/main" id="{6E740645-6048-4303-A5DB-52C30D157679}"/>
              </a:ext>
            </a:extLst>
          </p:cNvPr>
          <p:cNvSpPr txBox="1"/>
          <p:nvPr/>
        </p:nvSpPr>
        <p:spPr>
          <a:xfrm>
            <a:off x="385639" y="5478626"/>
            <a:ext cx="3520901" cy="246221"/>
          </a:xfrm>
          <a:prstGeom prst="rect">
            <a:avLst/>
          </a:prstGeom>
          <a:noFill/>
        </p:spPr>
        <p:txBody>
          <a:bodyPr wrap="square" rtlCol="0">
            <a:spAutoFit/>
          </a:bodyPr>
          <a:lstStyle/>
          <a:p>
            <a:pPr algn="just" defTabSz="1422637" fontAlgn="auto">
              <a:spcBef>
                <a:spcPts val="0"/>
              </a:spcBef>
              <a:spcAft>
                <a:spcPts val="600"/>
              </a:spcAft>
            </a:pPr>
            <a:r>
              <a:rPr lang="ru-RU" sz="1000" kern="0" spc="15" dirty="0">
                <a:solidFill>
                  <a:schemeClr val="tx1">
                    <a:lumMod val="75000"/>
                    <a:lumOff val="25000"/>
                  </a:schemeClr>
                </a:solidFill>
                <a:latin typeface="PF Din Text Comp Pro" pitchFamily="2" charset="0"/>
              </a:rPr>
              <a:t>Кафе «Сказка». Фото </a:t>
            </a:r>
            <a:r>
              <a:rPr lang="en-US" sz="1000" kern="0" spc="15" dirty="0">
                <a:solidFill>
                  <a:schemeClr val="tx1">
                    <a:lumMod val="75000"/>
                    <a:lumOff val="25000"/>
                  </a:schemeClr>
                </a:solidFill>
                <a:latin typeface="PF Din Text Comp Pro" pitchFamily="2" charset="0"/>
              </a:rPr>
              <a:t>http://vestida.ru/</a:t>
            </a:r>
            <a:endParaRPr lang="ru-RU" sz="1000" kern="0" spc="15" dirty="0">
              <a:solidFill>
                <a:schemeClr val="tx1">
                  <a:lumMod val="75000"/>
                  <a:lumOff val="25000"/>
                </a:schemeClr>
              </a:solidFill>
              <a:latin typeface="PF Din Text Comp Pro" pitchFamily="2" charset="0"/>
            </a:endParaRPr>
          </a:p>
        </p:txBody>
      </p:sp>
      <p:pic>
        <p:nvPicPr>
          <p:cNvPr id="10" name="Picture 6">
            <a:extLst>
              <a:ext uri="{FF2B5EF4-FFF2-40B4-BE49-F238E27FC236}">
                <a16:creationId xmlns="" xmlns:a16="http://schemas.microsoft.com/office/drawing/2014/main" id="{BB0398D6-B5DF-4500-99EE-52DA96995C73}"/>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50850" y="3344692"/>
            <a:ext cx="3167063" cy="211005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02166887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3348000" cy="647869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ИДЕИ ПО РАЗВИТИЮ </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ТРАНСПОРТНАЯ СИСТЕМА ГОРОДА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Развитие </a:t>
            </a:r>
            <a:r>
              <a:rPr lang="ru-RU" sz="1100" kern="0" spc="15" dirty="0" err="1">
                <a:solidFill>
                  <a:schemeClr val="tx1">
                    <a:lumMod val="75000"/>
                    <a:lumOff val="25000"/>
                  </a:schemeClr>
                </a:solidFill>
                <a:latin typeface="PF Din Text Comp Pro" pitchFamily="2" charset="0"/>
              </a:rPr>
              <a:t>велоинфраструктуры</a:t>
            </a:r>
            <a:r>
              <a:rPr lang="ru-RU" sz="1100" kern="0" spc="15" dirty="0">
                <a:solidFill>
                  <a:schemeClr val="tx1">
                    <a:lumMod val="75000"/>
                    <a:lumOff val="25000"/>
                  </a:schemeClr>
                </a:solidFill>
                <a:latin typeface="PF Din Text Comp Pro" pitchFamily="2" charset="0"/>
              </a:rPr>
              <a:t> - сделать Волхов </a:t>
            </a:r>
            <a:r>
              <a:rPr lang="ru-RU" sz="1100" kern="0" spc="15" dirty="0" err="1">
                <a:solidFill>
                  <a:schemeClr val="tx1">
                    <a:lumMod val="75000"/>
                    <a:lumOff val="25000"/>
                  </a:schemeClr>
                </a:solidFill>
                <a:latin typeface="PF Din Text Comp Pro" pitchFamily="2" charset="0"/>
              </a:rPr>
              <a:t>велогородом</a:t>
            </a:r>
            <a:r>
              <a:rPr lang="ru-RU" sz="1100" kern="0" spc="15" dirty="0">
                <a:solidFill>
                  <a:schemeClr val="tx1">
                    <a:lumMod val="75000"/>
                    <a:lumOff val="25000"/>
                  </a:schemeClr>
                </a:solidFill>
                <a:latin typeface="PF Din Text Comp Pro" pitchFamily="2" charset="0"/>
              </a:rPr>
              <a:t>.</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Строительство объездной дороги.</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Ремонт дорог во дворах и на улицах города.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Своевременная и качественная уборка улиц и дворов в зависимости от сезона года.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Установка умных остановок (теплые зимой, стильные, с возможностью подзарядки телефона, электронным расписанием).</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Установить светофоры (с Мурманского шоссе, где поворот на мост и на перекрестке Кировской и Маяковского).</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Сделать пешеходный переход на Октябрьской набережной у автобусной остановки и на ул. Льва Толстого, где СОК “Газовик”.</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Проложить велодорожку из Старой Ладоги в Волхов.</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 Установить на автобусах </a:t>
            </a:r>
            <a:r>
              <a:rPr lang="ru-RU" sz="1100" kern="0" spc="15" dirty="0" err="1">
                <a:solidFill>
                  <a:schemeClr val="tx1">
                    <a:lumMod val="75000"/>
                    <a:lumOff val="25000"/>
                  </a:schemeClr>
                </a:solidFill>
                <a:latin typeface="PF Din Text Comp Pro" pitchFamily="2" charset="0"/>
              </a:rPr>
              <a:t>gps</a:t>
            </a:r>
            <a:r>
              <a:rPr lang="ru-RU" sz="1100" kern="0" spc="15" dirty="0">
                <a:solidFill>
                  <a:schemeClr val="tx1">
                    <a:lumMod val="75000"/>
                    <a:lumOff val="25000"/>
                  </a:schemeClr>
                </a:solidFill>
                <a:latin typeface="PF Din Text Comp Pro" pitchFamily="2" charset="0"/>
              </a:rPr>
              <a:t>, чтобы знать когда придет транспорт.</a:t>
            </a:r>
          </a:p>
          <a:p>
            <a:pPr marL="171450" indent="-171450" algn="just" defTabSz="1422637" fontAlgn="auto">
              <a:spcBef>
                <a:spcPts val="0"/>
              </a:spcBef>
              <a:spcAft>
                <a:spcPts val="600"/>
              </a:spcAft>
              <a:buFont typeface="Wingdings" panose="05000000000000000000" pitchFamily="2" charset="2"/>
              <a:buChar char="§"/>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ОБРАЗОВАНИЕ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Повышение  компетенций у горожан в области  развития города - приглашение дизайнеров, дизайнеров среды, урбанистов, социальных предпринимателей.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Курс финансовой грамотности для любых возрастов, чтобы могли копить, инвестировать в развитие города, не прогорать.</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Возвращение высших учебных заведений в город (хотя бы вечернее образование).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Лоббирование идеи важности саморазвития, чтобы искоренить “провинциальность мышления”</a:t>
            </a:r>
          </a:p>
        </p:txBody>
      </p:sp>
      <p:sp>
        <p:nvSpPr>
          <p:cNvPr id="21" name="Прямоугольник 20"/>
          <p:cNvSpPr/>
          <p:nvPr/>
        </p:nvSpPr>
        <p:spPr>
          <a:xfrm>
            <a:off x="-1" y="-1"/>
            <a:ext cx="882205" cy="395289"/>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РЕЗУЛЬТАТЫ СОЦИОЛОГИЧЕСКОГО ИССЛЕДОВАНИЯ ЖИТЕЛЕЙ</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6.1.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65</a:t>
            </a:fld>
            <a:endParaRPr lang="ru-RU" dirty="0"/>
          </a:p>
        </p:txBody>
      </p:sp>
      <p:sp>
        <p:nvSpPr>
          <p:cNvPr id="13" name="TextBox 12"/>
          <p:cNvSpPr txBox="1"/>
          <p:nvPr/>
        </p:nvSpPr>
        <p:spPr>
          <a:xfrm>
            <a:off x="3726892" y="540271"/>
            <a:ext cx="3348000" cy="6647974"/>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ДОСУГ И РАЗВЛЕЧЕНИЯ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Разработка сезонной программы мероприятий и фестивалей на свежем воздухе, развитие культуры отдыха в парках и на природе (танцы, современные карусели и аттракционы, конкурсы, концерты, кинопоказы, кафе).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Запуск уличного кинотеатра на стенах ТЦ.</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Организация большего числа  спортивных мероприятий, в т.ч. с денежными призами, чтобы вовлекать молодежь в спорт.</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Открыть швейные мастерские.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Открыть уютные и разнообразные кафе, сделать одну из улиц барной/ресторанной, как в Санкт-Петербурге.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Создание научно-технического коворкинга и создание образовательной программы про запуск </a:t>
            </a:r>
            <a:r>
              <a:rPr lang="ru-RU" sz="1100" kern="0" spc="15" dirty="0" err="1">
                <a:solidFill>
                  <a:schemeClr val="tx1">
                    <a:lumMod val="75000"/>
                    <a:lumOff val="25000"/>
                  </a:schemeClr>
                </a:solidFill>
                <a:latin typeface="PF Din Text Comp Pro" pitchFamily="2" charset="0"/>
              </a:rPr>
              <a:t>стартапов</a:t>
            </a:r>
            <a:r>
              <a:rPr lang="ru-RU" sz="1100" kern="0" spc="15" dirty="0">
                <a:solidFill>
                  <a:schemeClr val="tx1">
                    <a:lumMod val="75000"/>
                    <a:lumOff val="25000"/>
                  </a:schemeClr>
                </a:solidFill>
                <a:latin typeface="PF Din Text Comp Pro" pitchFamily="2" charset="0"/>
              </a:rPr>
              <a:t> для подростков и студентов от 14 лет.</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Создание мест досуга для старшего поколения (музыкальная и хоровая студия, рукоделие и вышивка, лепка и художественная мастерская, организация экскурсий и общения с младшим поколением).</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Запуск </a:t>
            </a:r>
            <a:r>
              <a:rPr lang="ru-RU" sz="1100" kern="0" spc="15" dirty="0" err="1">
                <a:solidFill>
                  <a:schemeClr val="tx1">
                    <a:lumMod val="75000"/>
                    <a:lumOff val="25000"/>
                  </a:schemeClr>
                </a:solidFill>
                <a:latin typeface="PF Din Text Comp Pro" pitchFamily="2" charset="0"/>
              </a:rPr>
              <a:t>квест</a:t>
            </a:r>
            <a:r>
              <a:rPr lang="ru-RU" sz="1100" kern="0" spc="15" dirty="0">
                <a:solidFill>
                  <a:schemeClr val="tx1">
                    <a:lumMod val="75000"/>
                    <a:lumOff val="25000"/>
                  </a:schemeClr>
                </a:solidFill>
                <a:latin typeface="PF Din Text Comp Pro" pitchFamily="2" charset="0"/>
              </a:rPr>
              <a:t> индустрии.</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Отремонтировать ДК железнодорожников и запустить актуальные досуговые и образовательные программы.</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ЭКОЛОГИЯ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Установка современных очистных сооружений на заводах и ГЭС</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Создание стандарта по озеленению города, сохранение деревьев, нанять садовников и специалистов по уходу за зелеными насаждениями.</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8" name="TextBox 7"/>
          <p:cNvSpPr txBox="1"/>
          <p:nvPr/>
        </p:nvSpPr>
        <p:spPr>
          <a:xfrm>
            <a:off x="7111268" y="540271"/>
            <a:ext cx="3348000" cy="6509474"/>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СПОРТ И ТУРИЗМ</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Создание: спортивного лагеря - базы отдыха для детей и подростков, веревочного парка, </a:t>
            </a:r>
            <a:r>
              <a:rPr lang="ru-RU" sz="1100" kern="0" spc="15" dirty="0" err="1">
                <a:solidFill>
                  <a:schemeClr val="tx1">
                    <a:lumMod val="75000"/>
                    <a:lumOff val="25000"/>
                  </a:schemeClr>
                </a:solidFill>
                <a:latin typeface="PF Din Text Comp Pro" pitchFamily="2" charset="0"/>
              </a:rPr>
              <a:t>пейнтбольного</a:t>
            </a:r>
            <a:r>
              <a:rPr lang="ru-RU" sz="1100" kern="0" spc="15" dirty="0">
                <a:solidFill>
                  <a:schemeClr val="tx1">
                    <a:lumMod val="75000"/>
                    <a:lumOff val="25000"/>
                  </a:schemeClr>
                </a:solidFill>
                <a:latin typeface="PF Din Text Comp Pro" pitchFamily="2" charset="0"/>
              </a:rPr>
              <a:t> клуба, “искусственной волны” в бассейне.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Открыть теннисный корт и батутный центр для подростков и взрослых.</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Запустить строящийся крытый каток и создать несколько открытых катков в разных частях города, например, на пл. Ленина.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Организовать </a:t>
            </a:r>
            <a:r>
              <a:rPr lang="ru-RU" sz="1100" kern="0" spc="15" dirty="0" err="1">
                <a:solidFill>
                  <a:schemeClr val="tx1">
                    <a:lumMod val="75000"/>
                    <a:lumOff val="25000"/>
                  </a:schemeClr>
                </a:solidFill>
                <a:latin typeface="PF Din Text Comp Pro" pitchFamily="2" charset="0"/>
              </a:rPr>
              <a:t>воркаут</a:t>
            </a:r>
            <a:r>
              <a:rPr lang="ru-RU" sz="1100" kern="0" spc="15" dirty="0">
                <a:solidFill>
                  <a:schemeClr val="tx1">
                    <a:lumMod val="75000"/>
                    <a:lumOff val="25000"/>
                  </a:schemeClr>
                </a:solidFill>
                <a:latin typeface="PF Din Text Comp Pro" pitchFamily="2" charset="0"/>
              </a:rPr>
              <a:t> зону для подростков и взрослых во дворе на Льва Толстого 4 и 6 поставить турники.</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Обновить снаряжение в фитнес клубах и спортклубах, провести реконструкцию, имеющихся спортивных инфраструктур и развивать спортивный туризм наравне с промышленным.</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Развивать город как центр водных видов спорта. Возродить лодочную станцию на р Волхов.</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СОЦИАЛЬНЫЕ</a:t>
            </a:r>
          </a:p>
          <a:p>
            <a:pPr marL="171450" lvl="0" indent="-171450" algn="just" defTabSz="1422637" fontAlgn="auto">
              <a:lnSpc>
                <a:spcPct val="150000"/>
              </a:lnSpc>
              <a:spcBef>
                <a:spcPts val="0"/>
              </a:spcBef>
              <a:spcAft>
                <a:spcPts val="600"/>
              </a:spcAft>
              <a:buClr>
                <a:schemeClr val="dk1"/>
              </a:buClr>
              <a:buSzPts val="1000"/>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Создание рабочих мест за счет развития туристической инфраструктуры (спортивный, природный и промышленный туризм).</a:t>
            </a:r>
          </a:p>
          <a:p>
            <a:pPr marL="171450" lvl="0" indent="-171450" algn="just" defTabSz="1422637" fontAlgn="auto">
              <a:lnSpc>
                <a:spcPct val="150000"/>
              </a:lnSpc>
              <a:spcBef>
                <a:spcPts val="0"/>
              </a:spcBef>
              <a:spcAft>
                <a:spcPts val="600"/>
              </a:spcAft>
              <a:buClr>
                <a:schemeClr val="dk1"/>
              </a:buClr>
              <a:buSzPts val="1000"/>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Реформа медицинского сферы услуг - повышение доступности и качества медицинских услуг за счет участия города в программе “Земский доктор”, выделения субсидий врачам.</a:t>
            </a:r>
          </a:p>
          <a:p>
            <a:pPr marL="171450" lvl="0" indent="-171450" algn="just" defTabSz="1422637" fontAlgn="auto">
              <a:lnSpc>
                <a:spcPct val="150000"/>
              </a:lnSpc>
              <a:spcBef>
                <a:spcPts val="0"/>
              </a:spcBef>
              <a:spcAft>
                <a:spcPts val="600"/>
              </a:spcAft>
              <a:buClr>
                <a:schemeClr val="dk1"/>
              </a:buClr>
              <a:buSzPts val="1000"/>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Привлечение учителей в город за счет участия в проекте “Учитель для России” или “Сельский учитель”.</a:t>
            </a:r>
          </a:p>
        </p:txBody>
      </p:sp>
    </p:spTree>
    <p:extLst>
      <p:ext uri="{BB962C8B-B14F-4D97-AF65-F5344CB8AC3E}">
        <p14:creationId xmlns:p14="http://schemas.microsoft.com/office/powerpoint/2010/main" xmlns="" val="91044661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Прямоугольник 20"/>
          <p:cNvSpPr/>
          <p:nvPr/>
        </p:nvSpPr>
        <p:spPr>
          <a:xfrm>
            <a:off x="-1" y="-1"/>
            <a:ext cx="882205" cy="395289"/>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РЕЗУЛЬТАТЫ СОЦИОЛОГИЧЕСКОГО ИССЛЕДОВАНИЯ ЖИТЕЛЕЙ</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6.1.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66</a:t>
            </a:fld>
            <a:endParaRPr lang="ru-RU" dirty="0"/>
          </a:p>
        </p:txBody>
      </p:sp>
      <p:graphicFrame>
        <p:nvGraphicFramePr>
          <p:cNvPr id="9" name="Google Shape;215;p35"/>
          <p:cNvGraphicFramePr/>
          <p:nvPr>
            <p:extLst>
              <p:ext uri="{D42A27DB-BD31-4B8C-83A1-F6EECF244321}">
                <p14:modId xmlns:p14="http://schemas.microsoft.com/office/powerpoint/2010/main" xmlns="" val="4034556531"/>
              </p:ext>
            </p:extLst>
          </p:nvPr>
        </p:nvGraphicFramePr>
        <p:xfrm>
          <a:off x="458006" y="1103506"/>
          <a:ext cx="6544458" cy="5611677"/>
        </p:xfrm>
        <a:graphic>
          <a:graphicData uri="http://schemas.openxmlformats.org/drawingml/2006/table">
            <a:tbl>
              <a:tblPr>
                <a:tableStyleId>{BC89EF96-8CEA-46FF-86C4-4CE0E7609802}</a:tableStyleId>
              </a:tblPr>
              <a:tblGrid>
                <a:gridCol w="2117869">
                  <a:extLst>
                    <a:ext uri="{9D8B030D-6E8A-4147-A177-3AD203B41FA5}">
                      <a16:colId xmlns="" xmlns:a16="http://schemas.microsoft.com/office/drawing/2014/main" val="20000"/>
                    </a:ext>
                  </a:extLst>
                </a:gridCol>
                <a:gridCol w="4426589">
                  <a:extLst>
                    <a:ext uri="{9D8B030D-6E8A-4147-A177-3AD203B41FA5}">
                      <a16:colId xmlns="" xmlns:a16="http://schemas.microsoft.com/office/drawing/2014/main" val="20001"/>
                    </a:ext>
                  </a:extLst>
                </a:gridCol>
              </a:tblGrid>
              <a:tr h="338500">
                <a:tc>
                  <a:txBody>
                    <a:bodyPr/>
                    <a:lstStyle/>
                    <a:p>
                      <a:pPr marL="268288" lvl="1" indent="0" algn="just" defTabSz="1422637" rtl="0" eaLnBrk="1" fontAlgn="auto" latinLnBrk="0" hangingPunct="1">
                        <a:spcBef>
                          <a:spcPts val="0"/>
                        </a:spcBef>
                        <a:spcAft>
                          <a:spcPts val="600"/>
                        </a:spcAft>
                        <a:buNone/>
                      </a:pPr>
                      <a:r>
                        <a:rPr lang="ru" sz="1100" kern="0" spc="15" dirty="0">
                          <a:solidFill>
                            <a:schemeClr val="tx1">
                              <a:lumMod val="75000"/>
                              <a:lumOff val="25000"/>
                            </a:schemeClr>
                          </a:solidFill>
                          <a:latin typeface="PF Din Text Comp Pro" pitchFamily="2" charset="0"/>
                          <a:ea typeface="+mn-ea"/>
                          <a:cs typeface="Arial" charset="0"/>
                        </a:rPr>
                        <a:t>Название города</a:t>
                      </a:r>
                      <a:endParaRPr sz="1100" kern="0" spc="15" dirty="0">
                        <a:solidFill>
                          <a:schemeClr val="tx1">
                            <a:lumMod val="75000"/>
                            <a:lumOff val="25000"/>
                          </a:schemeClr>
                        </a:solidFill>
                        <a:latin typeface="PF Din Text Comp Pro" pitchFamily="2" charset="0"/>
                        <a:ea typeface="+mn-ea"/>
                        <a:cs typeface="Arial" charset="0"/>
                      </a:endParaRPr>
                    </a:p>
                  </a:txBody>
                  <a:tcPr marL="9525" marR="9525" marT="9525" marB="91425" anchor="ctr"/>
                </a:tc>
                <a:tc>
                  <a:txBody>
                    <a:bodyPr/>
                    <a:lstStyle/>
                    <a:p>
                      <a:pPr marL="268288" lvl="1" indent="0" algn="just" defTabSz="1422637" rtl="0" fontAlgn="auto">
                        <a:spcBef>
                          <a:spcPts val="0"/>
                        </a:spcBef>
                        <a:spcAft>
                          <a:spcPts val="600"/>
                        </a:spcAft>
                        <a:buNone/>
                      </a:pPr>
                      <a:r>
                        <a:rPr lang="ru" sz="1100" kern="0" spc="15" dirty="0">
                          <a:solidFill>
                            <a:schemeClr val="tx1">
                              <a:lumMod val="75000"/>
                              <a:lumOff val="25000"/>
                            </a:schemeClr>
                          </a:solidFill>
                          <a:latin typeface="PF Din Text Comp Pro" pitchFamily="2" charset="0"/>
                          <a:ea typeface="+mn-ea"/>
                          <a:cs typeface="Arial" charset="0"/>
                        </a:rPr>
                        <a:t>Чем нравится</a:t>
                      </a:r>
                      <a:endParaRPr sz="1100" kern="0" spc="15" dirty="0">
                        <a:solidFill>
                          <a:schemeClr val="tx1">
                            <a:lumMod val="75000"/>
                            <a:lumOff val="25000"/>
                          </a:schemeClr>
                        </a:solidFill>
                        <a:latin typeface="PF Din Text Comp Pro" pitchFamily="2" charset="0"/>
                        <a:ea typeface="+mn-ea"/>
                        <a:cs typeface="Arial" charset="0"/>
                      </a:endParaRPr>
                    </a:p>
                  </a:txBody>
                  <a:tcPr marL="9525" marR="9525" marT="9525" marB="91425" anchor="ctr"/>
                </a:tc>
                <a:extLst>
                  <a:ext uri="{0D108BD9-81ED-4DB2-BD59-A6C34878D82A}">
                    <a16:rowId xmlns="" xmlns:a16="http://schemas.microsoft.com/office/drawing/2014/main" val="10000"/>
                  </a:ext>
                </a:extLst>
              </a:tr>
              <a:tr h="608500">
                <a:tc>
                  <a:txBody>
                    <a:bodyPr/>
                    <a:lstStyle/>
                    <a:p>
                      <a:pPr marL="268288" lvl="1" indent="0" algn="just" defTabSz="1422637" rtl="0" eaLnBrk="1" fontAlgn="auto" latinLnBrk="0" hangingPunct="1">
                        <a:spcBef>
                          <a:spcPts val="0"/>
                        </a:spcBef>
                        <a:spcAft>
                          <a:spcPts val="600"/>
                        </a:spcAft>
                        <a:buNone/>
                      </a:pPr>
                      <a:r>
                        <a:rPr lang="ru-RU" sz="1100" kern="0" spc="15" dirty="0">
                          <a:solidFill>
                            <a:schemeClr val="tx1">
                              <a:lumMod val="75000"/>
                              <a:lumOff val="25000"/>
                            </a:schemeClr>
                          </a:solidFill>
                          <a:latin typeface="PF Din Text Comp Pro" pitchFamily="2" charset="0"/>
                          <a:ea typeface="+mn-ea"/>
                          <a:cs typeface="Arial" charset="0"/>
                        </a:rPr>
                        <a:t>ТИХВИН И КИРИШИ</a:t>
                      </a:r>
                    </a:p>
                  </a:txBody>
                  <a:tcPr marL="9525" marR="9525" marT="9525" marB="91425" anchor="ctr"/>
                </a:tc>
                <a:tc>
                  <a:txBody>
                    <a:bodyPr/>
                    <a:lstStyle/>
                    <a:p>
                      <a:pPr marL="268288" lvl="1" indent="0" algn="just" defTabSz="1422637" rtl="0" eaLnBrk="1" fontAlgn="auto" latinLnBrk="0" hangingPunct="1">
                        <a:spcBef>
                          <a:spcPts val="0"/>
                        </a:spcBef>
                        <a:spcAft>
                          <a:spcPts val="600"/>
                        </a:spcAft>
                        <a:buNone/>
                      </a:pPr>
                      <a:r>
                        <a:rPr lang="ru" sz="1100" kern="0" spc="15" dirty="0">
                          <a:solidFill>
                            <a:schemeClr val="tx1">
                              <a:lumMod val="75000"/>
                              <a:lumOff val="25000"/>
                            </a:schemeClr>
                          </a:solidFill>
                          <a:latin typeface="PF Din Text Comp Pro" pitchFamily="2" charset="0"/>
                          <a:ea typeface="+mn-ea"/>
                          <a:cs typeface="Arial" charset="0"/>
                        </a:rPr>
                        <a:t>Строят новые кварталы, уровень благоустройства: улицы большее широкие, парковки есть. Большой вдоль реки парк. Это перспективные города, в них чувствуется развитие, молодежи дают компенсацию расходов на жилье. При этом это похожие провинциальные города. </a:t>
                      </a:r>
                      <a:endParaRPr sz="1100" kern="0" spc="15" dirty="0">
                        <a:solidFill>
                          <a:schemeClr val="tx1">
                            <a:lumMod val="75000"/>
                            <a:lumOff val="25000"/>
                          </a:schemeClr>
                        </a:solidFill>
                        <a:latin typeface="PF Din Text Comp Pro" pitchFamily="2" charset="0"/>
                        <a:ea typeface="+mn-ea"/>
                        <a:cs typeface="Arial" charset="0"/>
                      </a:endParaRPr>
                    </a:p>
                  </a:txBody>
                  <a:tcPr marL="9525" marR="9525" marT="9525" marB="91425" anchor="ctr"/>
                </a:tc>
                <a:extLst>
                  <a:ext uri="{0D108BD9-81ED-4DB2-BD59-A6C34878D82A}">
                    <a16:rowId xmlns="" xmlns:a16="http://schemas.microsoft.com/office/drawing/2014/main" val="10001"/>
                  </a:ext>
                </a:extLst>
              </a:tr>
              <a:tr h="541227">
                <a:tc>
                  <a:txBody>
                    <a:bodyPr/>
                    <a:lstStyle/>
                    <a:p>
                      <a:pPr marL="268288" lvl="1" indent="0" algn="just" defTabSz="1422637" rtl="0" eaLnBrk="1" fontAlgn="auto" latinLnBrk="0" hangingPunct="1">
                        <a:spcBef>
                          <a:spcPts val="0"/>
                        </a:spcBef>
                        <a:spcAft>
                          <a:spcPts val="600"/>
                        </a:spcAft>
                        <a:buNone/>
                      </a:pPr>
                      <a:r>
                        <a:rPr lang="ru-RU" sz="1100" kern="0" spc="15" dirty="0">
                          <a:solidFill>
                            <a:schemeClr val="tx1">
                              <a:lumMod val="75000"/>
                              <a:lumOff val="25000"/>
                            </a:schemeClr>
                          </a:solidFill>
                          <a:latin typeface="PF Din Text Comp Pro" pitchFamily="2" charset="0"/>
                          <a:ea typeface="+mn-ea"/>
                          <a:cs typeface="Arial" charset="0"/>
                        </a:rPr>
                        <a:t>АНГАРСК И ПИКАЛЕВО</a:t>
                      </a:r>
                    </a:p>
                  </a:txBody>
                  <a:tcPr marL="9525" marR="9525" marT="9525" marB="91425" anchor="ctr"/>
                </a:tc>
                <a:tc>
                  <a:txBody>
                    <a:bodyPr/>
                    <a:lstStyle/>
                    <a:p>
                      <a:pPr marL="268288" lvl="1" indent="0" algn="just" defTabSz="1422637" rtl="0" eaLnBrk="1" fontAlgn="auto" latinLnBrk="0" hangingPunct="1">
                        <a:spcBef>
                          <a:spcPts val="0"/>
                        </a:spcBef>
                        <a:spcAft>
                          <a:spcPts val="600"/>
                        </a:spcAft>
                        <a:buNone/>
                      </a:pPr>
                      <a:r>
                        <a:rPr lang="ru" sz="1100" kern="0" spc="15" dirty="0">
                          <a:solidFill>
                            <a:schemeClr val="tx1">
                              <a:lumMod val="75000"/>
                              <a:lumOff val="25000"/>
                            </a:schemeClr>
                          </a:solidFill>
                          <a:latin typeface="PF Din Text Comp Pro" pitchFamily="2" charset="0"/>
                          <a:ea typeface="+mn-ea"/>
                          <a:cs typeface="Arial" charset="0"/>
                        </a:rPr>
                        <a:t>Чисто, аккуратно, продумано.</a:t>
                      </a:r>
                      <a:endParaRPr sz="1100" kern="0" spc="15" dirty="0">
                        <a:solidFill>
                          <a:schemeClr val="tx1">
                            <a:lumMod val="75000"/>
                            <a:lumOff val="25000"/>
                          </a:schemeClr>
                        </a:solidFill>
                        <a:latin typeface="PF Din Text Comp Pro" pitchFamily="2" charset="0"/>
                        <a:ea typeface="+mn-ea"/>
                        <a:cs typeface="Arial" charset="0"/>
                      </a:endParaRPr>
                    </a:p>
                  </a:txBody>
                  <a:tcPr marL="9525" marR="9525" marT="9525" marB="91425" anchor="ctr"/>
                </a:tc>
                <a:extLst>
                  <a:ext uri="{0D108BD9-81ED-4DB2-BD59-A6C34878D82A}">
                    <a16:rowId xmlns="" xmlns:a16="http://schemas.microsoft.com/office/drawing/2014/main" val="10002"/>
                  </a:ext>
                </a:extLst>
              </a:tr>
              <a:tr h="504056">
                <a:tc>
                  <a:txBody>
                    <a:bodyPr/>
                    <a:lstStyle/>
                    <a:p>
                      <a:pPr marL="268288" lvl="1" indent="0" algn="just" defTabSz="1422637" rtl="0" eaLnBrk="1" fontAlgn="auto" latinLnBrk="0" hangingPunct="1">
                        <a:spcBef>
                          <a:spcPts val="0"/>
                        </a:spcBef>
                        <a:spcAft>
                          <a:spcPts val="600"/>
                        </a:spcAft>
                        <a:buNone/>
                      </a:pPr>
                      <a:r>
                        <a:rPr lang="ru-RU" sz="1100" kern="0" spc="15" dirty="0">
                          <a:solidFill>
                            <a:schemeClr val="tx1">
                              <a:lumMod val="75000"/>
                              <a:lumOff val="25000"/>
                            </a:schemeClr>
                          </a:solidFill>
                          <a:latin typeface="PF Din Text Comp Pro" pitchFamily="2" charset="0"/>
                          <a:ea typeface="+mn-ea"/>
                          <a:cs typeface="Arial" charset="0"/>
                        </a:rPr>
                        <a:t>ЕССЕНТУКИ</a:t>
                      </a:r>
                    </a:p>
                  </a:txBody>
                  <a:tcPr marL="9525" marR="9525" marT="9525" marB="91425" anchor="ctr"/>
                </a:tc>
                <a:tc>
                  <a:txBody>
                    <a:bodyPr/>
                    <a:lstStyle/>
                    <a:p>
                      <a:pPr marL="268288" lvl="1" indent="0" algn="just" defTabSz="1422637" rtl="0" eaLnBrk="1" fontAlgn="auto" latinLnBrk="0" hangingPunct="1">
                        <a:spcBef>
                          <a:spcPts val="0"/>
                        </a:spcBef>
                        <a:spcAft>
                          <a:spcPts val="600"/>
                        </a:spcAft>
                        <a:buNone/>
                      </a:pPr>
                      <a:r>
                        <a:rPr lang="ru" sz="1100" kern="0" spc="15" dirty="0">
                          <a:solidFill>
                            <a:schemeClr val="tx1">
                              <a:lumMod val="75000"/>
                              <a:lumOff val="25000"/>
                            </a:schemeClr>
                          </a:solidFill>
                          <a:latin typeface="PF Din Text Comp Pro" pitchFamily="2" charset="0"/>
                          <a:ea typeface="+mn-ea"/>
                          <a:cs typeface="Arial" charset="0"/>
                        </a:rPr>
                        <a:t>МАФы для благоустройства, парки и зелень.</a:t>
                      </a:r>
                      <a:endParaRPr sz="1100" kern="0" spc="15" dirty="0">
                        <a:solidFill>
                          <a:schemeClr val="tx1">
                            <a:lumMod val="75000"/>
                            <a:lumOff val="25000"/>
                          </a:schemeClr>
                        </a:solidFill>
                        <a:latin typeface="PF Din Text Comp Pro" pitchFamily="2" charset="0"/>
                        <a:ea typeface="+mn-ea"/>
                        <a:cs typeface="Arial" charset="0"/>
                      </a:endParaRPr>
                    </a:p>
                  </a:txBody>
                  <a:tcPr marL="9525" marR="9525" marT="9525" marB="91425" anchor="ctr"/>
                </a:tc>
                <a:extLst>
                  <a:ext uri="{0D108BD9-81ED-4DB2-BD59-A6C34878D82A}">
                    <a16:rowId xmlns="" xmlns:a16="http://schemas.microsoft.com/office/drawing/2014/main" val="10003"/>
                  </a:ext>
                </a:extLst>
              </a:tr>
              <a:tr h="576064">
                <a:tc>
                  <a:txBody>
                    <a:bodyPr/>
                    <a:lstStyle/>
                    <a:p>
                      <a:pPr marL="268288" lvl="1" indent="0" algn="just" defTabSz="1422637" rtl="0" eaLnBrk="1" fontAlgn="auto" latinLnBrk="0" hangingPunct="1">
                        <a:spcBef>
                          <a:spcPts val="0"/>
                        </a:spcBef>
                        <a:spcAft>
                          <a:spcPts val="600"/>
                        </a:spcAft>
                        <a:buNone/>
                      </a:pPr>
                      <a:r>
                        <a:rPr lang="ru-RU" sz="1100" kern="0" spc="15" dirty="0">
                          <a:solidFill>
                            <a:schemeClr val="tx1">
                              <a:lumMod val="75000"/>
                              <a:lumOff val="25000"/>
                            </a:schemeClr>
                          </a:solidFill>
                          <a:latin typeface="PF Din Text Comp Pro" pitchFamily="2" charset="0"/>
                          <a:ea typeface="+mn-ea"/>
                          <a:cs typeface="Arial" charset="0"/>
                        </a:rPr>
                        <a:t>КАЧКАНАР</a:t>
                      </a:r>
                    </a:p>
                  </a:txBody>
                  <a:tcPr marL="9525" marR="9525" marT="9525" marB="91425" anchor="ctr"/>
                </a:tc>
                <a:tc>
                  <a:txBody>
                    <a:bodyPr/>
                    <a:lstStyle/>
                    <a:p>
                      <a:pPr marL="268288" lvl="1" indent="0" algn="just" defTabSz="1422637" rtl="0" eaLnBrk="1" fontAlgn="auto" latinLnBrk="0" hangingPunct="1">
                        <a:spcBef>
                          <a:spcPts val="0"/>
                        </a:spcBef>
                        <a:spcAft>
                          <a:spcPts val="600"/>
                        </a:spcAft>
                        <a:buNone/>
                      </a:pPr>
                      <a:r>
                        <a:rPr lang="ru" sz="1100" kern="0" spc="15" dirty="0">
                          <a:solidFill>
                            <a:schemeClr val="tx1">
                              <a:lumMod val="75000"/>
                              <a:lumOff val="25000"/>
                            </a:schemeClr>
                          </a:solidFill>
                          <a:latin typeface="PF Din Text Comp Pro" pitchFamily="2" charset="0"/>
                          <a:ea typeface="+mn-ea"/>
                          <a:cs typeface="Arial" charset="0"/>
                        </a:rPr>
                        <a:t>Город построили прямо в лесу, между соснами высокими под 9 метров дома - легко дышать, красиво.</a:t>
                      </a:r>
                      <a:endParaRPr sz="1100" kern="0" spc="15" dirty="0">
                        <a:solidFill>
                          <a:schemeClr val="tx1">
                            <a:lumMod val="75000"/>
                            <a:lumOff val="25000"/>
                          </a:schemeClr>
                        </a:solidFill>
                        <a:latin typeface="PF Din Text Comp Pro" pitchFamily="2" charset="0"/>
                        <a:ea typeface="+mn-ea"/>
                        <a:cs typeface="Arial" charset="0"/>
                      </a:endParaRPr>
                    </a:p>
                  </a:txBody>
                  <a:tcPr marL="9525" marR="9525" marT="9525" marB="91425" anchor="ctr"/>
                </a:tc>
                <a:extLst>
                  <a:ext uri="{0D108BD9-81ED-4DB2-BD59-A6C34878D82A}">
                    <a16:rowId xmlns="" xmlns:a16="http://schemas.microsoft.com/office/drawing/2014/main" val="10004"/>
                  </a:ext>
                </a:extLst>
              </a:tr>
              <a:tr h="504056">
                <a:tc>
                  <a:txBody>
                    <a:bodyPr/>
                    <a:lstStyle/>
                    <a:p>
                      <a:pPr marL="268288" lvl="1" indent="0" algn="just" defTabSz="1422637" rtl="0" eaLnBrk="1" fontAlgn="auto" latinLnBrk="0" hangingPunct="1">
                        <a:spcBef>
                          <a:spcPts val="0"/>
                        </a:spcBef>
                        <a:spcAft>
                          <a:spcPts val="600"/>
                        </a:spcAft>
                        <a:buNone/>
                      </a:pPr>
                      <a:r>
                        <a:rPr lang="ru-RU" sz="1100" kern="0" spc="15" dirty="0">
                          <a:solidFill>
                            <a:schemeClr val="tx1">
                              <a:lumMod val="75000"/>
                              <a:lumOff val="25000"/>
                            </a:schemeClr>
                          </a:solidFill>
                          <a:latin typeface="PF Din Text Comp Pro" pitchFamily="2" charset="0"/>
                          <a:ea typeface="+mn-ea"/>
                          <a:cs typeface="Arial" charset="0"/>
                        </a:rPr>
                        <a:t>ПЕТЕРБУРГ </a:t>
                      </a:r>
                    </a:p>
                  </a:txBody>
                  <a:tcPr marL="9525" marR="9525" marT="9525" marB="91425" anchor="ctr"/>
                </a:tc>
                <a:tc>
                  <a:txBody>
                    <a:bodyPr/>
                    <a:lstStyle/>
                    <a:p>
                      <a:pPr marL="268288" lvl="1" indent="0" algn="just" defTabSz="1422637" rtl="0" eaLnBrk="1" fontAlgn="auto" latinLnBrk="0" hangingPunct="1">
                        <a:spcBef>
                          <a:spcPts val="0"/>
                        </a:spcBef>
                        <a:spcAft>
                          <a:spcPts val="600"/>
                        </a:spcAft>
                        <a:buNone/>
                      </a:pPr>
                      <a:r>
                        <a:rPr lang="ru" sz="1100" kern="0" spc="15" dirty="0">
                          <a:solidFill>
                            <a:schemeClr val="tx1">
                              <a:lumMod val="75000"/>
                              <a:lumOff val="25000"/>
                            </a:schemeClr>
                          </a:solidFill>
                          <a:latin typeface="PF Din Text Comp Pro" pitchFamily="2" charset="0"/>
                          <a:ea typeface="+mn-ea"/>
                          <a:cs typeface="Arial" charset="0"/>
                        </a:rPr>
                        <a:t>Архитектура - как в центре историческом, благоустройство дворов и улиц</a:t>
                      </a:r>
                      <a:endParaRPr sz="1100" kern="0" spc="15" dirty="0">
                        <a:solidFill>
                          <a:schemeClr val="tx1">
                            <a:lumMod val="75000"/>
                            <a:lumOff val="25000"/>
                          </a:schemeClr>
                        </a:solidFill>
                        <a:latin typeface="PF Din Text Comp Pro" pitchFamily="2" charset="0"/>
                        <a:ea typeface="+mn-ea"/>
                        <a:cs typeface="Arial" charset="0"/>
                      </a:endParaRPr>
                    </a:p>
                  </a:txBody>
                  <a:tcPr marL="9525" marR="9525" marT="9525" marB="91425" anchor="ctr"/>
                </a:tc>
                <a:extLst>
                  <a:ext uri="{0D108BD9-81ED-4DB2-BD59-A6C34878D82A}">
                    <a16:rowId xmlns="" xmlns:a16="http://schemas.microsoft.com/office/drawing/2014/main" val="10005"/>
                  </a:ext>
                </a:extLst>
              </a:tr>
              <a:tr h="442350">
                <a:tc>
                  <a:txBody>
                    <a:bodyPr/>
                    <a:lstStyle/>
                    <a:p>
                      <a:pPr marL="268288" lvl="1" indent="0" algn="just" defTabSz="1422637" rtl="0" eaLnBrk="1" fontAlgn="auto" latinLnBrk="0" hangingPunct="1">
                        <a:spcBef>
                          <a:spcPts val="0"/>
                        </a:spcBef>
                        <a:spcAft>
                          <a:spcPts val="600"/>
                        </a:spcAft>
                        <a:buNone/>
                      </a:pPr>
                      <a:r>
                        <a:rPr lang="ru-RU" sz="1100" kern="0" spc="15" dirty="0">
                          <a:solidFill>
                            <a:schemeClr val="tx1">
                              <a:lumMod val="75000"/>
                              <a:lumOff val="25000"/>
                            </a:schemeClr>
                          </a:solidFill>
                          <a:latin typeface="PF Din Text Comp Pro" pitchFamily="2" charset="0"/>
                          <a:ea typeface="+mn-ea"/>
                          <a:cs typeface="Arial" charset="0"/>
                        </a:rPr>
                        <a:t>БЕЛГОРОД </a:t>
                      </a:r>
                    </a:p>
                  </a:txBody>
                  <a:tcPr marL="9525" marR="9525" marT="9525" marB="91425" anchor="ctr"/>
                </a:tc>
                <a:tc>
                  <a:txBody>
                    <a:bodyPr/>
                    <a:lstStyle/>
                    <a:p>
                      <a:pPr marL="268288" lvl="1" indent="0" algn="just" defTabSz="1422637" rtl="0" eaLnBrk="1" fontAlgn="auto" latinLnBrk="0" hangingPunct="1">
                        <a:spcBef>
                          <a:spcPts val="0"/>
                        </a:spcBef>
                        <a:spcAft>
                          <a:spcPts val="600"/>
                        </a:spcAft>
                        <a:buNone/>
                      </a:pPr>
                      <a:r>
                        <a:rPr lang="ru" sz="1100" kern="0" spc="15" dirty="0">
                          <a:solidFill>
                            <a:schemeClr val="tx1">
                              <a:lumMod val="75000"/>
                              <a:lumOff val="25000"/>
                            </a:schemeClr>
                          </a:solidFill>
                          <a:latin typeface="PF Din Text Comp Pro" pitchFamily="2" charset="0"/>
                          <a:ea typeface="+mn-ea"/>
                          <a:cs typeface="Arial" charset="0"/>
                        </a:rPr>
                        <a:t>Есть две улицы параллельные - одна транспортная другая пешеходная - скамейки, фонтан, аттракционы, как парк. </a:t>
                      </a:r>
                      <a:endParaRPr sz="1100" kern="0" spc="15" dirty="0">
                        <a:solidFill>
                          <a:schemeClr val="tx1">
                            <a:lumMod val="75000"/>
                            <a:lumOff val="25000"/>
                          </a:schemeClr>
                        </a:solidFill>
                        <a:latin typeface="PF Din Text Comp Pro" pitchFamily="2" charset="0"/>
                        <a:ea typeface="+mn-ea"/>
                        <a:cs typeface="Arial" charset="0"/>
                      </a:endParaRPr>
                    </a:p>
                  </a:txBody>
                  <a:tcPr marL="9525" marR="9525" marT="9525" marB="91425" anchor="ctr"/>
                </a:tc>
                <a:extLst>
                  <a:ext uri="{0D108BD9-81ED-4DB2-BD59-A6C34878D82A}">
                    <a16:rowId xmlns="" xmlns:a16="http://schemas.microsoft.com/office/drawing/2014/main" val="10006"/>
                  </a:ext>
                </a:extLst>
              </a:tr>
              <a:tr h="493754">
                <a:tc>
                  <a:txBody>
                    <a:bodyPr/>
                    <a:lstStyle/>
                    <a:p>
                      <a:pPr marL="268288" lvl="1" indent="0" algn="just" defTabSz="1422637" rtl="0" eaLnBrk="1" fontAlgn="auto" latinLnBrk="0" hangingPunct="1">
                        <a:spcBef>
                          <a:spcPts val="0"/>
                        </a:spcBef>
                        <a:spcAft>
                          <a:spcPts val="600"/>
                        </a:spcAft>
                        <a:buNone/>
                      </a:pPr>
                      <a:r>
                        <a:rPr lang="ru-RU" sz="1100" kern="0" spc="15" dirty="0">
                          <a:solidFill>
                            <a:schemeClr val="tx1">
                              <a:lumMod val="75000"/>
                              <a:lumOff val="25000"/>
                            </a:schemeClr>
                          </a:solidFill>
                          <a:latin typeface="PF Din Text Comp Pro" pitchFamily="2" charset="0"/>
                          <a:ea typeface="+mn-ea"/>
                          <a:cs typeface="Arial" charset="0"/>
                        </a:rPr>
                        <a:t>ЕКАТЕРИНБУРГ</a:t>
                      </a:r>
                    </a:p>
                  </a:txBody>
                  <a:tcPr marL="9525" marR="9525" marT="9525" marB="91425" anchor="ctr"/>
                </a:tc>
                <a:tc>
                  <a:txBody>
                    <a:bodyPr/>
                    <a:lstStyle/>
                    <a:p>
                      <a:pPr marL="268288" lvl="1" indent="0" algn="just" defTabSz="1422637" rtl="0" eaLnBrk="1" fontAlgn="auto" latinLnBrk="0" hangingPunct="1">
                        <a:spcBef>
                          <a:spcPts val="0"/>
                        </a:spcBef>
                        <a:spcAft>
                          <a:spcPts val="600"/>
                        </a:spcAft>
                        <a:buNone/>
                      </a:pPr>
                      <a:r>
                        <a:rPr lang="ru" sz="1100" kern="0" spc="15" dirty="0">
                          <a:solidFill>
                            <a:schemeClr val="tx1">
                              <a:lumMod val="75000"/>
                              <a:lumOff val="25000"/>
                            </a:schemeClr>
                          </a:solidFill>
                          <a:latin typeface="PF Din Text Comp Pro" pitchFamily="2" charset="0"/>
                          <a:ea typeface="+mn-ea"/>
                          <a:cs typeface="Arial" charset="0"/>
                        </a:rPr>
                        <a:t>Нравится как общественный транспорт устроен </a:t>
                      </a:r>
                      <a:endParaRPr sz="1100" kern="0" spc="15" dirty="0">
                        <a:solidFill>
                          <a:schemeClr val="tx1">
                            <a:lumMod val="75000"/>
                            <a:lumOff val="25000"/>
                          </a:schemeClr>
                        </a:solidFill>
                        <a:latin typeface="PF Din Text Comp Pro" pitchFamily="2" charset="0"/>
                        <a:ea typeface="+mn-ea"/>
                        <a:cs typeface="Arial" charset="0"/>
                      </a:endParaRPr>
                    </a:p>
                  </a:txBody>
                  <a:tcPr marL="9525" marR="9525" marT="9525" marB="91425" anchor="ctr"/>
                </a:tc>
                <a:extLst>
                  <a:ext uri="{0D108BD9-81ED-4DB2-BD59-A6C34878D82A}">
                    <a16:rowId xmlns="" xmlns:a16="http://schemas.microsoft.com/office/drawing/2014/main" val="10007"/>
                  </a:ext>
                </a:extLst>
              </a:tr>
              <a:tr h="432048">
                <a:tc>
                  <a:txBody>
                    <a:bodyPr/>
                    <a:lstStyle/>
                    <a:p>
                      <a:pPr marL="268288" lvl="1" indent="0" algn="just" defTabSz="1422637" rtl="0" eaLnBrk="1" fontAlgn="auto" latinLnBrk="0" hangingPunct="1">
                        <a:spcBef>
                          <a:spcPts val="0"/>
                        </a:spcBef>
                        <a:spcAft>
                          <a:spcPts val="600"/>
                        </a:spcAft>
                        <a:buNone/>
                      </a:pPr>
                      <a:r>
                        <a:rPr lang="ru-RU" sz="1100" kern="0" spc="15" dirty="0">
                          <a:solidFill>
                            <a:schemeClr val="tx1">
                              <a:lumMod val="75000"/>
                              <a:lumOff val="25000"/>
                            </a:schemeClr>
                          </a:solidFill>
                          <a:latin typeface="PF Din Text Comp Pro" pitchFamily="2" charset="0"/>
                          <a:ea typeface="+mn-ea"/>
                          <a:cs typeface="Arial" charset="0"/>
                        </a:rPr>
                        <a:t>АЛЬМЕТЬЕВСК</a:t>
                      </a:r>
                    </a:p>
                  </a:txBody>
                  <a:tcPr marL="9525" marR="9525" marT="9525" marB="91425" anchor="ctr"/>
                </a:tc>
                <a:tc>
                  <a:txBody>
                    <a:bodyPr/>
                    <a:lstStyle/>
                    <a:p>
                      <a:pPr marL="268288" lvl="1" indent="0" algn="just" defTabSz="1422637" rtl="0" eaLnBrk="1" fontAlgn="auto" latinLnBrk="0" hangingPunct="1">
                        <a:spcBef>
                          <a:spcPts val="0"/>
                        </a:spcBef>
                        <a:spcAft>
                          <a:spcPts val="600"/>
                        </a:spcAft>
                        <a:buNone/>
                      </a:pPr>
                      <a:r>
                        <a:rPr lang="ru" sz="1100" kern="0" spc="15" dirty="0">
                          <a:solidFill>
                            <a:schemeClr val="tx1">
                              <a:lumMod val="75000"/>
                              <a:lumOff val="25000"/>
                            </a:schemeClr>
                          </a:solidFill>
                          <a:latin typeface="PF Din Text Comp Pro" pitchFamily="2" charset="0"/>
                          <a:ea typeface="+mn-ea"/>
                          <a:cs typeface="Arial" charset="0"/>
                        </a:rPr>
                        <a:t>Велогород №1 в России </a:t>
                      </a:r>
                      <a:endParaRPr sz="1100" kern="0" spc="15" dirty="0">
                        <a:solidFill>
                          <a:schemeClr val="tx1">
                            <a:lumMod val="75000"/>
                            <a:lumOff val="25000"/>
                          </a:schemeClr>
                        </a:solidFill>
                        <a:latin typeface="PF Din Text Comp Pro" pitchFamily="2" charset="0"/>
                        <a:ea typeface="+mn-ea"/>
                        <a:cs typeface="Arial" charset="0"/>
                      </a:endParaRPr>
                    </a:p>
                  </a:txBody>
                  <a:tcPr marL="9525" marR="9525" marT="9525" marB="91425" anchor="ctr"/>
                </a:tc>
                <a:extLst>
                  <a:ext uri="{0D108BD9-81ED-4DB2-BD59-A6C34878D82A}">
                    <a16:rowId xmlns="" xmlns:a16="http://schemas.microsoft.com/office/drawing/2014/main" val="10008"/>
                  </a:ext>
                </a:extLst>
              </a:tr>
              <a:tr h="504056">
                <a:tc>
                  <a:txBody>
                    <a:bodyPr/>
                    <a:lstStyle/>
                    <a:p>
                      <a:pPr marL="268288" lvl="1" indent="0" algn="just" defTabSz="1422637" rtl="0" eaLnBrk="1" fontAlgn="auto" latinLnBrk="0" hangingPunct="1">
                        <a:spcBef>
                          <a:spcPts val="0"/>
                        </a:spcBef>
                        <a:spcAft>
                          <a:spcPts val="600"/>
                        </a:spcAft>
                        <a:buNone/>
                      </a:pPr>
                      <a:r>
                        <a:rPr lang="ru-RU" sz="1100" kern="0" spc="15" dirty="0">
                          <a:solidFill>
                            <a:schemeClr val="tx1">
                              <a:lumMod val="75000"/>
                              <a:lumOff val="25000"/>
                            </a:schemeClr>
                          </a:solidFill>
                          <a:latin typeface="PF Din Text Comp Pro" pitchFamily="2" charset="0"/>
                          <a:ea typeface="+mn-ea"/>
                          <a:cs typeface="Arial" charset="0"/>
                        </a:rPr>
                        <a:t>КАЗАНЬ</a:t>
                      </a:r>
                    </a:p>
                  </a:txBody>
                  <a:tcPr marL="9525" marR="9525" marT="9525" marB="91425" anchor="ctr"/>
                </a:tc>
                <a:tc>
                  <a:txBody>
                    <a:bodyPr/>
                    <a:lstStyle/>
                    <a:p>
                      <a:pPr marL="268288" lvl="1" indent="0" algn="just" defTabSz="1422637" rtl="0" eaLnBrk="1" fontAlgn="auto" latinLnBrk="0" hangingPunct="1">
                        <a:spcBef>
                          <a:spcPts val="0"/>
                        </a:spcBef>
                        <a:spcAft>
                          <a:spcPts val="600"/>
                        </a:spcAft>
                        <a:buNone/>
                      </a:pPr>
                      <a:r>
                        <a:rPr lang="ru" sz="1100" kern="0" spc="15" dirty="0">
                          <a:solidFill>
                            <a:schemeClr val="tx1">
                              <a:lumMod val="75000"/>
                              <a:lumOff val="25000"/>
                            </a:schemeClr>
                          </a:solidFill>
                          <a:latin typeface="PF Din Text Comp Pro" pitchFamily="2" charset="0"/>
                          <a:ea typeface="+mn-ea"/>
                          <a:cs typeface="Arial" charset="0"/>
                        </a:rPr>
                        <a:t>Развитая система современных общественных пространств и спортивных комплексов</a:t>
                      </a:r>
                      <a:endParaRPr sz="1100" kern="0" spc="15" dirty="0">
                        <a:solidFill>
                          <a:schemeClr val="tx1">
                            <a:lumMod val="75000"/>
                            <a:lumOff val="25000"/>
                          </a:schemeClr>
                        </a:solidFill>
                        <a:latin typeface="PF Din Text Comp Pro" pitchFamily="2" charset="0"/>
                        <a:ea typeface="+mn-ea"/>
                        <a:cs typeface="Arial" charset="0"/>
                      </a:endParaRPr>
                    </a:p>
                  </a:txBody>
                  <a:tcPr marL="9525" marR="9525" marT="9525" marB="91425" anchor="ctr"/>
                </a:tc>
                <a:extLst>
                  <a:ext uri="{0D108BD9-81ED-4DB2-BD59-A6C34878D82A}">
                    <a16:rowId xmlns="" xmlns:a16="http://schemas.microsoft.com/office/drawing/2014/main" val="10009"/>
                  </a:ext>
                </a:extLst>
              </a:tr>
              <a:tr h="504056">
                <a:tc>
                  <a:txBody>
                    <a:bodyPr/>
                    <a:lstStyle/>
                    <a:p>
                      <a:pPr marL="268288" lvl="1" indent="0" algn="just" defTabSz="1422637" rtl="0" eaLnBrk="1" fontAlgn="auto" latinLnBrk="0" hangingPunct="1">
                        <a:spcBef>
                          <a:spcPts val="0"/>
                        </a:spcBef>
                        <a:spcAft>
                          <a:spcPts val="600"/>
                        </a:spcAft>
                        <a:buNone/>
                      </a:pPr>
                      <a:r>
                        <a:rPr lang="ru-RU" sz="1100" kern="0" spc="15" dirty="0">
                          <a:solidFill>
                            <a:schemeClr val="tx1">
                              <a:lumMod val="75000"/>
                              <a:lumOff val="25000"/>
                            </a:schemeClr>
                          </a:solidFill>
                          <a:latin typeface="PF Din Text Comp Pro" pitchFamily="2" charset="0"/>
                          <a:ea typeface="+mn-ea"/>
                          <a:cs typeface="Arial" charset="0"/>
                        </a:rPr>
                        <a:t>МИНСК </a:t>
                      </a:r>
                    </a:p>
                  </a:txBody>
                  <a:tcPr marL="9525" marR="9525" marT="9525" marB="91425" anchor="ctr"/>
                </a:tc>
                <a:tc>
                  <a:txBody>
                    <a:bodyPr/>
                    <a:lstStyle/>
                    <a:p>
                      <a:pPr marL="268288" lvl="1" indent="0" algn="just" defTabSz="1422637" rtl="0" eaLnBrk="1" fontAlgn="auto" latinLnBrk="0" hangingPunct="1">
                        <a:spcBef>
                          <a:spcPts val="0"/>
                        </a:spcBef>
                        <a:spcAft>
                          <a:spcPts val="600"/>
                        </a:spcAft>
                        <a:buNone/>
                      </a:pPr>
                      <a:r>
                        <a:rPr lang="ru" sz="1100" kern="0" spc="15" dirty="0">
                          <a:solidFill>
                            <a:schemeClr val="tx1">
                              <a:lumMod val="75000"/>
                              <a:lumOff val="25000"/>
                            </a:schemeClr>
                          </a:solidFill>
                          <a:latin typeface="PF Din Text Comp Pro" pitchFamily="2" charset="0"/>
                          <a:ea typeface="+mn-ea"/>
                          <a:cs typeface="Arial" charset="0"/>
                        </a:rPr>
                        <a:t>Чистый, благоустроенный в центре, хорошие дороги</a:t>
                      </a:r>
                      <a:endParaRPr sz="1100" kern="0" spc="15" dirty="0">
                        <a:solidFill>
                          <a:schemeClr val="tx1">
                            <a:lumMod val="75000"/>
                            <a:lumOff val="25000"/>
                          </a:schemeClr>
                        </a:solidFill>
                        <a:latin typeface="PF Din Text Comp Pro" pitchFamily="2" charset="0"/>
                        <a:ea typeface="+mn-ea"/>
                        <a:cs typeface="Arial" charset="0"/>
                      </a:endParaRPr>
                    </a:p>
                  </a:txBody>
                  <a:tcPr marL="9525" marR="9525" marT="9525" marB="91425" anchor="ctr"/>
                </a:tc>
                <a:extLst>
                  <a:ext uri="{0D108BD9-81ED-4DB2-BD59-A6C34878D82A}">
                    <a16:rowId xmlns="" xmlns:a16="http://schemas.microsoft.com/office/drawing/2014/main" val="10010"/>
                  </a:ext>
                </a:extLst>
              </a:tr>
            </a:tbl>
          </a:graphicData>
        </a:graphic>
      </p:graphicFrame>
      <p:sp>
        <p:nvSpPr>
          <p:cNvPr id="10" name="TextBox 9"/>
          <p:cNvSpPr txBox="1"/>
          <p:nvPr/>
        </p:nvSpPr>
        <p:spPr>
          <a:xfrm>
            <a:off x="378148" y="540271"/>
            <a:ext cx="3348000" cy="26161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 КАКИМИ ГОРОДАМИ СРАВНИВАЮТ ВОЛХОВ ЖИТЕЛИ?</a:t>
            </a:r>
          </a:p>
        </p:txBody>
      </p:sp>
      <p:pic>
        <p:nvPicPr>
          <p:cNvPr id="11" name="Рисунок 6"/>
          <p:cNvPicPr>
            <a:picLocks noChangeAspect="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218363" y="611187"/>
            <a:ext cx="3159497" cy="1676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2" name="Прямоугольник 12"/>
          <p:cNvSpPr>
            <a:spLocks noChangeArrowheads="1"/>
          </p:cNvSpPr>
          <p:nvPr/>
        </p:nvSpPr>
        <p:spPr bwMode="auto">
          <a:xfrm>
            <a:off x="7162807" y="2268463"/>
            <a:ext cx="3144715" cy="261610"/>
          </a:xfrm>
          <a:prstGeom prst="rect">
            <a:avLst/>
          </a:prstGeom>
          <a:noFill/>
        </p:spPr>
        <p:txBody>
          <a:bodyPr wrap="square" rtlCol="0">
            <a:spAutoFit/>
          </a:bodyPr>
          <a:lstStyle/>
          <a:p>
            <a:pPr algn="just" defTabSz="1422637" fontAlgn="auto">
              <a:spcBef>
                <a:spcPts val="0"/>
              </a:spcBef>
              <a:spcAft>
                <a:spcPts val="600"/>
              </a:spcAft>
            </a:pPr>
            <a:r>
              <a:rPr lang="ru-RU" altLang="ko-KR" sz="1100" kern="0" spc="15" dirty="0">
                <a:solidFill>
                  <a:schemeClr val="tx1">
                    <a:lumMod val="75000"/>
                    <a:lumOff val="25000"/>
                  </a:schemeClr>
                </a:solidFill>
                <a:latin typeface="PF Din Text Comp Pro" pitchFamily="2" charset="0"/>
              </a:rPr>
              <a:t>Тихвин. Набережные. Смотровые площадки. Освещение</a:t>
            </a:r>
          </a:p>
        </p:txBody>
      </p:sp>
      <p:pic>
        <p:nvPicPr>
          <p:cNvPr id="8194" name="Picture 2" descr="https://grant.evraz.com/assets/images/pr/2019/kach34.jpg"/>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t="12038"/>
          <a:stretch/>
        </p:blipFill>
        <p:spPr bwMode="auto">
          <a:xfrm>
            <a:off x="7218363" y="2628503"/>
            <a:ext cx="3168650" cy="1880467"/>
          </a:xfrm>
          <a:prstGeom prst="rect">
            <a:avLst/>
          </a:prstGeom>
          <a:noFill/>
          <a:extLst>
            <a:ext uri="{909E8E84-426E-40DD-AFC4-6F175D3DCCD1}">
              <a14:hiddenFill xmlns:a14="http://schemas.microsoft.com/office/drawing/2010/main" xmlns="">
                <a:solidFill>
                  <a:srgbClr val="FFFFFF"/>
                </a:solidFill>
              </a14:hiddenFill>
            </a:ext>
          </a:extLst>
        </p:spPr>
      </p:pic>
      <p:sp>
        <p:nvSpPr>
          <p:cNvPr id="14" name="Прямоугольник 12"/>
          <p:cNvSpPr>
            <a:spLocks noChangeArrowheads="1"/>
          </p:cNvSpPr>
          <p:nvPr/>
        </p:nvSpPr>
        <p:spPr bwMode="auto">
          <a:xfrm>
            <a:off x="7162807" y="4508970"/>
            <a:ext cx="3128808" cy="261610"/>
          </a:xfrm>
          <a:prstGeom prst="rect">
            <a:avLst/>
          </a:prstGeom>
          <a:noFill/>
        </p:spPr>
        <p:txBody>
          <a:bodyPr wrap="square" rtlCol="0">
            <a:spAutoFit/>
          </a:bodyPr>
          <a:lstStyle/>
          <a:p>
            <a:pPr algn="just" defTabSz="1422637" fontAlgn="auto">
              <a:spcBef>
                <a:spcPts val="0"/>
              </a:spcBef>
              <a:spcAft>
                <a:spcPts val="600"/>
              </a:spcAft>
            </a:pPr>
            <a:r>
              <a:rPr lang="ru-RU" altLang="ko-KR" sz="1100" kern="0" spc="15" dirty="0">
                <a:solidFill>
                  <a:schemeClr val="tx1">
                    <a:lumMod val="75000"/>
                    <a:lumOff val="25000"/>
                  </a:schemeClr>
                </a:solidFill>
                <a:latin typeface="PF Din Text Comp Pro" pitchFamily="2" charset="0"/>
              </a:rPr>
              <a:t>Качканар. Вид на город. Источник: сайт </a:t>
            </a:r>
            <a:r>
              <a:rPr lang="en-US" altLang="ko-KR" sz="1100" kern="0" spc="15" dirty="0">
                <a:solidFill>
                  <a:schemeClr val="tx1">
                    <a:lumMod val="75000"/>
                    <a:lumOff val="25000"/>
                  </a:schemeClr>
                </a:solidFill>
                <a:latin typeface="PF Din Text Comp Pro" pitchFamily="2" charset="0"/>
              </a:rPr>
              <a:t>Evraz.com</a:t>
            </a:r>
            <a:endParaRPr lang="ru-RU" altLang="ko-KR" sz="1100" kern="0" spc="15" dirty="0">
              <a:solidFill>
                <a:schemeClr val="tx1">
                  <a:lumMod val="75000"/>
                  <a:lumOff val="25000"/>
                </a:schemeClr>
              </a:solidFill>
              <a:latin typeface="PF Din Text Comp Pro" pitchFamily="2" charset="0"/>
            </a:endParaRPr>
          </a:p>
        </p:txBody>
      </p:sp>
      <p:pic>
        <p:nvPicPr>
          <p:cNvPr id="8196" name="Picture 4" descr="https://i.archi.ru/i/214729.jpg"/>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t="14304"/>
          <a:stretch/>
        </p:blipFill>
        <p:spPr bwMode="auto">
          <a:xfrm>
            <a:off x="7218363" y="4887173"/>
            <a:ext cx="3168650" cy="1809129"/>
          </a:xfrm>
          <a:prstGeom prst="rect">
            <a:avLst/>
          </a:prstGeom>
          <a:noFill/>
          <a:extLst>
            <a:ext uri="{909E8E84-426E-40DD-AFC4-6F175D3DCCD1}">
              <a14:hiddenFill xmlns:a14="http://schemas.microsoft.com/office/drawing/2010/main" xmlns="">
                <a:solidFill>
                  <a:srgbClr val="FFFFFF"/>
                </a:solidFill>
              </a14:hiddenFill>
            </a:ext>
          </a:extLst>
        </p:spPr>
      </p:pic>
      <p:sp>
        <p:nvSpPr>
          <p:cNvPr id="16" name="Прямоугольник 12"/>
          <p:cNvSpPr>
            <a:spLocks noChangeArrowheads="1"/>
          </p:cNvSpPr>
          <p:nvPr/>
        </p:nvSpPr>
        <p:spPr bwMode="auto">
          <a:xfrm>
            <a:off x="7146900" y="6687373"/>
            <a:ext cx="3128808" cy="261610"/>
          </a:xfrm>
          <a:prstGeom prst="rect">
            <a:avLst/>
          </a:prstGeom>
          <a:noFill/>
        </p:spPr>
        <p:txBody>
          <a:bodyPr wrap="square" rtlCol="0">
            <a:spAutoFit/>
          </a:bodyPr>
          <a:lstStyle/>
          <a:p>
            <a:pPr algn="just" defTabSz="1422637" fontAlgn="auto">
              <a:spcBef>
                <a:spcPts val="0"/>
              </a:spcBef>
              <a:spcAft>
                <a:spcPts val="600"/>
              </a:spcAft>
            </a:pPr>
            <a:r>
              <a:rPr lang="ru-RU" altLang="ko-KR" sz="1100" kern="0" spc="15" dirty="0">
                <a:solidFill>
                  <a:schemeClr val="tx1">
                    <a:lumMod val="75000"/>
                    <a:lumOff val="25000"/>
                  </a:schemeClr>
                </a:solidFill>
                <a:latin typeface="PF Din Text Comp Pro" pitchFamily="2" charset="0"/>
              </a:rPr>
              <a:t>Альметьевск. Парк "</a:t>
            </a:r>
            <a:r>
              <a:rPr lang="ru-RU" altLang="ko-KR" sz="1100" kern="0" spc="15" dirty="0" err="1">
                <a:solidFill>
                  <a:schemeClr val="tx1">
                    <a:lumMod val="75000"/>
                    <a:lumOff val="25000"/>
                  </a:schemeClr>
                </a:solidFill>
                <a:latin typeface="PF Din Text Comp Pro" pitchFamily="2" charset="0"/>
              </a:rPr>
              <a:t>Шамсинур</a:t>
            </a:r>
            <a:r>
              <a:rPr lang="ru-RU" altLang="ko-KR" sz="1100" kern="0" spc="15" dirty="0">
                <a:solidFill>
                  <a:schemeClr val="tx1">
                    <a:lumMod val="75000"/>
                    <a:lumOff val="25000"/>
                  </a:schemeClr>
                </a:solidFill>
                <a:latin typeface="PF Din Text Comp Pro" pitchFamily="2" charset="0"/>
              </a:rPr>
              <a:t>". Источник: </a:t>
            </a:r>
            <a:r>
              <a:rPr lang="en-US" altLang="ko-KR" sz="1100" kern="0" spc="15" dirty="0">
                <a:solidFill>
                  <a:schemeClr val="tx1">
                    <a:lumMod val="75000"/>
                    <a:lumOff val="25000"/>
                  </a:schemeClr>
                </a:solidFill>
                <a:latin typeface="PF Din Text Comp Pro" pitchFamily="2" charset="0"/>
              </a:rPr>
              <a:t>archi.ru</a:t>
            </a:r>
            <a:r>
              <a:rPr lang="ru-RU" altLang="ko-KR" sz="1100" kern="0" spc="15" dirty="0">
                <a:solidFill>
                  <a:schemeClr val="tx1">
                    <a:lumMod val="75000"/>
                    <a:lumOff val="25000"/>
                  </a:schemeClr>
                </a:solidFill>
                <a:latin typeface="PF Din Text Comp Pro" pitchFamily="2" charset="0"/>
              </a:rPr>
              <a:t> </a:t>
            </a:r>
          </a:p>
        </p:txBody>
      </p:sp>
    </p:spTree>
    <p:extLst>
      <p:ext uri="{BB962C8B-B14F-4D97-AF65-F5344CB8AC3E}">
        <p14:creationId xmlns:p14="http://schemas.microsoft.com/office/powerpoint/2010/main" xmlns="" val="342006125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3348000" cy="410881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ПРОБЛЕМЫ И ОСОБЕННОСТИ БИЗНЕСА В ВОЛХОВЕ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Низкая покупательная способность населения.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Локальность бизнеса. Сложно конкурировать вне города и района, поэтому большинство бизнесов “</a:t>
            </a:r>
            <a:r>
              <a:rPr lang="ru-RU" sz="1100" kern="0" spc="15" dirty="0" err="1">
                <a:solidFill>
                  <a:schemeClr val="tx1">
                    <a:lumMod val="75000"/>
                    <a:lumOff val="25000"/>
                  </a:schemeClr>
                </a:solidFill>
                <a:latin typeface="PF Din Text Comp Pro" pitchFamily="2" charset="0"/>
              </a:rPr>
              <a:t>закапсулировано</a:t>
            </a:r>
            <a:r>
              <a:rPr lang="ru-RU" sz="1100" kern="0" spc="15" dirty="0">
                <a:solidFill>
                  <a:schemeClr val="tx1">
                    <a:lumMod val="75000"/>
                    <a:lumOff val="25000"/>
                  </a:schemeClr>
                </a:solidFill>
                <a:latin typeface="PF Din Text Comp Pro" pitchFamily="2" charset="0"/>
              </a:rPr>
              <a:t>” в Волхове, не выходит вовне. Для раскрутки нужен сильный маркетинг и менеджмент, а с этими компетенциями в городе сложно.</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Предприниматели перегружены операционной деятельностью, узко мыслят, не видят перспектив и возможностей развития.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Высокая конкуренция даже внутри города. Производителям не выйти на сетевые магазины как рынок сбыта. Более крупные испытывают давление со стороны мелких и частников, которые даже не регистрируют бизнес, тем самым снижая издержки (автосервис, производство продуктов питания и др.).</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Нехватка кадров. Работники нестабильные, «многие страдают </a:t>
            </a:r>
            <a:r>
              <a:rPr lang="ru-RU" sz="1100" kern="0" spc="15" dirty="0" err="1">
                <a:solidFill>
                  <a:schemeClr val="tx1">
                    <a:lumMod val="75000"/>
                    <a:lumOff val="25000"/>
                  </a:schemeClr>
                </a:solidFill>
                <a:latin typeface="PF Din Text Comp Pro" pitchFamily="2" charset="0"/>
              </a:rPr>
              <a:t>алкозависимостью</a:t>
            </a:r>
            <a:r>
              <a:rPr lang="ru-RU" sz="1100" kern="0" spc="15" dirty="0">
                <a:solidFill>
                  <a:schemeClr val="tx1">
                    <a:lumMod val="75000"/>
                    <a:lumOff val="25000"/>
                  </a:schemeClr>
                </a:solidFill>
                <a:latin typeface="PF Din Text Comp Pro" pitchFamily="2" charset="0"/>
              </a:rPr>
              <a:t>, страшно доверять имущество». Хотят работать, не напрягаясь, но зарабатывать. Все хорошие работники уже “заняты”. Молодежь уезжает в Петербург за более высокой зарплатой, остаются возрастные.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Близость Санкт-Петербурга: высасывает кадры и создает конкуренцию качественными сервисами.</a:t>
            </a:r>
          </a:p>
        </p:txBody>
      </p:sp>
      <p:sp>
        <p:nvSpPr>
          <p:cNvPr id="21" name="Прямоугольник 20"/>
          <p:cNvSpPr/>
          <p:nvPr/>
        </p:nvSpPr>
        <p:spPr>
          <a:xfrm>
            <a:off x="-1" y="-1"/>
            <a:ext cx="882205" cy="395289"/>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РЕЗУЛЬТАТЫ СОЦИОЛОГИЧЕСКОГО ИССЛЕДОВАНИЯ БИЗНЕСА</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6.2.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67</a:t>
            </a:fld>
            <a:endParaRPr lang="ru-RU" dirty="0"/>
          </a:p>
        </p:txBody>
      </p:sp>
      <p:sp>
        <p:nvSpPr>
          <p:cNvPr id="13" name="TextBox 12"/>
          <p:cNvSpPr txBox="1"/>
          <p:nvPr/>
        </p:nvSpPr>
        <p:spPr>
          <a:xfrm>
            <a:off x="3726892" y="540271"/>
            <a:ext cx="3348000" cy="4262705"/>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Проблемы с арендой коммерческих помещений. Коммерческая аренда дорогая, часто непосильная для нового бизнеса. Муниципальных помещений со льготной арендой почти нет, и у них неудобные условия (нужно заключать отдельные договора со все поставщиками коммунальных услуг). Мелкому бизнесу построить и ввести в эксплуатацию свое помещение практически нереально (постоянно меняются правила, дорого).</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Нехватка подготовленных промышленных площадок для прихода новых бизнесов и инвесторов.</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Бизнес разобщен, нет  среды общения для предпринимателей.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Низкое качество сервиса - сотрудники хамят клиентам, не дружелюбны.</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Сложности с раскруткой и информированием клиентов. Бизнес не умеет продвигать себя, в т.ч. в Интернете.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Дополнительная нагрузка на зарегистрированный бизнес в виде многочисленных проверок.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“Психология 90-х” у значительной доли действующих предпринимателей: инертность, нежелание меняться, нежелание сотрудничать, страх обмана. </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14" name="TextBox 13"/>
          <p:cNvSpPr txBox="1"/>
          <p:nvPr/>
        </p:nvSpPr>
        <p:spPr>
          <a:xfrm>
            <a:off x="7111268" y="540271"/>
            <a:ext cx="3348000" cy="6386364"/>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ИЗВЕСТНЫЕ БИЗНЕСУ СУЩЕСТВУЮЩИЕ ФОРМЫ ПОДДЕРЖКИ</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Волховский бизнес-инкубатор. Консультирование бизнеса, бухгалтерские услуги, аренда помещений, обучающие программы, бизнес-игры. В последнее время активно продвигают свои услуги онлайн. Помогают с подготовкой к участию в программе “Старт” (субсидии для начинающего бизнеса).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Программы субсидий для начинающих предпринимателей (“Старт” от Центра поддержки предпринимательства Ленинградской области и др.). Возврат потраченных средств на старт бизнеса до 700 тыс. руб.. По мнению поучаствовавших, оформить заявку не сложно, конкурс не большой. Многих отпугивает миф о том, что дают только “своим”.</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Программа “Бизнес-наставник” от Волховского бизнес-инкубатора. Общение с менторами, консультации от опытных бизнесменов. Благодаря программе в городе появилась неформальная “тусовка” активных городских предпринимателей, появились новые формы сотрудничества между ними. Менторы помогают бизнесу не только составить стратегии развития, но и решить текущие операционные проблемы.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Центр поддержки предпринимательства Ленинградской области и сайт “Мой бизнес” - полезный источник информации.</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Совет предпринимателей Волховского района. Выступает посредником между бизнесом и властью, призван доносить до власти проблемы предпринимателей. Ведет общий чат предпринимателей, где они обмениваются полезной информацией. Не все бизнесмены в городе в курсе про его деятельность и ощущают на себе результаты.</a:t>
            </a:r>
          </a:p>
          <a:p>
            <a:pPr marL="171450" indent="-171450" algn="just" defTabSz="1422637" fontAlgn="auto">
              <a:spcBef>
                <a:spcPts val="0"/>
              </a:spcBef>
              <a:spcAft>
                <a:spcPts val="600"/>
              </a:spcAft>
              <a:buFont typeface="Wingdings" panose="05000000000000000000" pitchFamily="2" charset="2"/>
              <a:buChar char="§"/>
            </a:pPr>
            <a:r>
              <a:rPr lang="ru-RU" sz="1100" kern="0" spc="15" dirty="0" err="1">
                <a:solidFill>
                  <a:schemeClr val="tx1">
                    <a:lumMod val="75000"/>
                    <a:lumOff val="25000"/>
                  </a:schemeClr>
                </a:solidFill>
                <a:latin typeface="PF Din Text Comp Pro" pitchFamily="2" charset="0"/>
              </a:rPr>
              <a:t>Коворкинг</a:t>
            </a:r>
            <a:r>
              <a:rPr lang="ru-RU" sz="1100" kern="0" spc="15" dirty="0">
                <a:solidFill>
                  <a:schemeClr val="tx1">
                    <a:lumMod val="75000"/>
                    <a:lumOff val="25000"/>
                  </a:schemeClr>
                </a:solidFill>
                <a:latin typeface="PF Din Text Comp Pro" pitchFamily="2" charset="0"/>
              </a:rPr>
              <a:t>-центр “Параграф”. Полезная инфраструктура для бизнеса, можно арендовать отдельные помещения для проведения совещаний, собеседований.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 городе был технопарк, но он ликвидирован. Неудачное место и концепция, испытывал в т.ч. юридические сложности.</a:t>
            </a:r>
          </a:p>
        </p:txBody>
      </p:sp>
    </p:spTree>
    <p:extLst>
      <p:ext uri="{BB962C8B-B14F-4D97-AF65-F5344CB8AC3E}">
        <p14:creationId xmlns:p14="http://schemas.microsoft.com/office/powerpoint/2010/main" xmlns="" val="28074277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3348000" cy="393954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ЧТО МОЖЕТ СПОСОБСТВОВАТЬ УЛУЧШЕНИЮ БИЗНЕС-КЛИМАТА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Предоставление муниципальных помещений для аренды, с понижающим коэффициентом для начинающих. Давать восстанавливать помещения в счет аренды.</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Финансовая поддержка начинающих предпринимателей. Займы для тех, у кого нет стартового капитала. Увеличение общего объема субсидий. В 2020 г. подавались на субсидию 10 человек, а получило - только 3 чел.</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Снижение налоговой нагрузки на бизнес - создание зоны с льготным налогообложением для предпринимателей из определенных секторов - например, IT.</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Восстановление технопарка в удобном месте (в центре) с обновленной концепцией. Как место для выращивания бизнеса в более крупный.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Уменьшение количества проверок бизнеса.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Финансово обеспеченная и регулярно действующая программа “Бизнес-наставник” для поддержки существующего бизнеса.. Опытные бизнесмены участвуют в качестве менторов бесплатно. Энтузиазм заканчивается через 2 месяца, а программа длится 6 мес. Эффект от программы значительный.</a:t>
            </a:r>
          </a:p>
        </p:txBody>
      </p:sp>
      <p:sp>
        <p:nvSpPr>
          <p:cNvPr id="21" name="Прямоугольник 20"/>
          <p:cNvSpPr/>
          <p:nvPr/>
        </p:nvSpPr>
        <p:spPr>
          <a:xfrm>
            <a:off x="-1" y="-1"/>
            <a:ext cx="882205" cy="395289"/>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РЕЗУЛЬТАТЫ СОЦИОЛОГИЧЕСКОГО ИССЛЕДОВАНИЯ БИЗНЕСА</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6.2.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68</a:t>
            </a:fld>
            <a:endParaRPr lang="ru-RU" dirty="0"/>
          </a:p>
        </p:txBody>
      </p:sp>
      <p:sp>
        <p:nvSpPr>
          <p:cNvPr id="13" name="TextBox 12"/>
          <p:cNvSpPr txBox="1"/>
          <p:nvPr/>
        </p:nvSpPr>
        <p:spPr>
          <a:xfrm>
            <a:off x="3726892" y="540271"/>
            <a:ext cx="3348000" cy="3862596"/>
          </a:xfrm>
          <a:prstGeom prst="rect">
            <a:avLst/>
          </a:prstGeom>
          <a:noFill/>
        </p:spPr>
        <p:txBody>
          <a:bodyPr wrap="square" rtlCol="0">
            <a:spAutoFit/>
          </a:bodyPr>
          <a:lstStyle/>
          <a:p>
            <a:pPr marL="171450" indent="-171450" algn="just" defTabSz="1422637" fontAlgn="auto">
              <a:spcBef>
                <a:spcPts val="0"/>
              </a:spcBef>
              <a:spcAft>
                <a:spcPts val="600"/>
              </a:spcAft>
              <a:buFont typeface="Wingdings" panose="05000000000000000000" pitchFamily="2" charset="2"/>
              <a:buChar char="§"/>
            </a:pPr>
            <a:endParaRPr lang="ru-RU" sz="1100" kern="0" spc="15" dirty="0">
              <a:solidFill>
                <a:schemeClr val="tx1">
                  <a:lumMod val="75000"/>
                  <a:lumOff val="25000"/>
                </a:schemeClr>
              </a:solidFill>
              <a:latin typeface="PF Din Text Comp Pro" pitchFamily="2" charset="0"/>
            </a:endParaRP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Образовательные программы для повышения финансовой грамотности населения и стимулированию молодежи к созданию бизнеса.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Снижение бюрократических барьеров и проволочек (ввод новых зданий в эксплуатацию, подключение коммерческих объектов к сетям и пр.).</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Создание неформального места общения - Клуба для общения и стимулирования сотрудничества. Инициаторы такого объединения уже есть среди бизнесменов города. Для деятельности нужная площадка и финансирование на образовательные программы (цифровизация, автоматизация, маркетинг, современные тенденции по секторам бизнеса, продвижение онлайн и пр.).</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Перевод земель на окраинах города из сельскохозяйственного использования в зону ИЖС - для стимулирования развития индивидуального строительства за счет снижения стоимости земли. Сейчас ИЖС в Волхове уже является привлекательным для обеспеченных приезжих из Петербурга.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База данных отзывов о сотрудников для местных бизнесменов..</a:t>
            </a:r>
          </a:p>
        </p:txBody>
      </p:sp>
      <p:sp>
        <p:nvSpPr>
          <p:cNvPr id="14" name="TextBox 13"/>
          <p:cNvSpPr txBox="1"/>
          <p:nvPr/>
        </p:nvSpPr>
        <p:spPr>
          <a:xfrm>
            <a:off x="7111268" y="540271"/>
            <a:ext cx="3348000" cy="3862596"/>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ИДЕИ ПО РАЗВИТИЮ ТЕРРИТОРИИ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Перерегистрировать крупный бизнес, чтобы платили налоги в местный бюджет.</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Создать единый туристический продукт совместно со Старой Ладогой - водный “Путь из Варяг в Греки”. Туристы уже приезжают посмотреть на ГЭС и в Старую Ладогу, нужно создать культурные и др. объекты для их привлечения и остановки в городе.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Необходима институциональная защита местного общепита от сетей. Сейчас локальные бизнес в этой области слаб и не готов к высокой конкуренции. Если придут сети, то он не выдержит.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Отъезд молодежи из города - одна из базовых проблем. Чтобы молодежь не уезжала, нужны программы вовлечения их в предпринимательство. Уже проводятся бизнес-игры. Нужна: коллаборация с действующими местными предпринимателями, вовлечение в социальное предпринимательство, работу в сфере туризма, помощь в реализации идей, придуманных на бизнес-играх. Наполнение коворкинга мероприятиями и образовательными программами для молодежи</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Запуск </a:t>
            </a:r>
            <a:r>
              <a:rPr lang="ru-RU" sz="1100" kern="0" spc="15" dirty="0" err="1">
                <a:solidFill>
                  <a:schemeClr val="tx1">
                    <a:lumMod val="75000"/>
                    <a:lumOff val="25000"/>
                  </a:schemeClr>
                </a:solidFill>
                <a:latin typeface="PF Din Text Comp Pro" pitchFamily="2" charset="0"/>
              </a:rPr>
              <a:t>зоогостиницы</a:t>
            </a:r>
            <a:r>
              <a:rPr lang="ru-RU" sz="1100" kern="0" spc="15" dirty="0">
                <a:solidFill>
                  <a:schemeClr val="tx1">
                    <a:lumMod val="75000"/>
                    <a:lumOff val="25000"/>
                  </a:schemeClr>
                </a:solidFill>
                <a:latin typeface="PF Din Text Comp Pro" pitchFamily="2" charset="0"/>
              </a:rPr>
              <a:t>.</a:t>
            </a:r>
          </a:p>
        </p:txBody>
      </p:sp>
    </p:spTree>
    <p:extLst>
      <p:ext uri="{BB962C8B-B14F-4D97-AF65-F5344CB8AC3E}">
        <p14:creationId xmlns:p14="http://schemas.microsoft.com/office/powerpoint/2010/main" xmlns="" val="299144726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Прямоугольник 20"/>
          <p:cNvSpPr/>
          <p:nvPr/>
        </p:nvSpPr>
        <p:spPr>
          <a:xfrm>
            <a:off x="-1" y="-1"/>
            <a:ext cx="882205" cy="395289"/>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СТРАТЕГИЧЕСКАЯ СЕССИЯ «ВОЛХОВ::ВЕКТОРЫ РАЗВИТИЯ»</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6.3.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69</a:t>
            </a:fld>
            <a:endParaRPr lang="ru-RU" dirty="0"/>
          </a:p>
        </p:txBody>
      </p:sp>
      <p:pic>
        <p:nvPicPr>
          <p:cNvPr id="10" name="Picture 12">
            <a:extLst>
              <a:ext uri="{FF2B5EF4-FFF2-40B4-BE49-F238E27FC236}">
                <a16:creationId xmlns="" xmlns:a16="http://schemas.microsoft.com/office/drawing/2014/main" id="{D8D6DAB5-5398-406F-A0FF-6F051FC63919}"/>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t="11993" b="9703"/>
          <a:stretch/>
        </p:blipFill>
        <p:spPr>
          <a:xfrm>
            <a:off x="450848" y="623807"/>
            <a:ext cx="4744055" cy="2088000"/>
          </a:xfrm>
          <a:prstGeom prst="rect">
            <a:avLst/>
          </a:prstGeom>
        </p:spPr>
      </p:pic>
      <p:pic>
        <p:nvPicPr>
          <p:cNvPr id="11" name="Picture 14">
            <a:extLst>
              <a:ext uri="{FF2B5EF4-FFF2-40B4-BE49-F238E27FC236}">
                <a16:creationId xmlns="" xmlns:a16="http://schemas.microsoft.com/office/drawing/2014/main" id="{9E3C4A7F-6DE9-4763-924A-E58355CE3F2C}"/>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t="21669"/>
          <a:stretch/>
        </p:blipFill>
        <p:spPr>
          <a:xfrm>
            <a:off x="450848" y="2777906"/>
            <a:ext cx="4744054" cy="2088754"/>
          </a:xfrm>
          <a:prstGeom prst="rect">
            <a:avLst/>
          </a:prstGeom>
        </p:spPr>
      </p:pic>
      <p:pic>
        <p:nvPicPr>
          <p:cNvPr id="12" name="Picture 16">
            <a:extLst>
              <a:ext uri="{FF2B5EF4-FFF2-40B4-BE49-F238E27FC236}">
                <a16:creationId xmlns="" xmlns:a16="http://schemas.microsoft.com/office/drawing/2014/main" id="{02584327-5FAB-44E9-896F-B0BED72F4B1F}"/>
              </a:ext>
            </a:extLst>
          </p:cNvPr>
          <p:cNvPicPr>
            <a:picLocks noChangeAspect="1"/>
          </p:cNvPicPr>
          <p:nvPr/>
        </p:nvPicPr>
        <p:blipFill rotWithShape="1">
          <a:blip r:embed="rId5" cstate="print">
            <a:extLst>
              <a:ext uri="{28A0092B-C50C-407E-A947-70E740481C1C}">
                <a14:useLocalDpi xmlns:a14="http://schemas.microsoft.com/office/drawing/2010/main" xmlns="" val="0"/>
              </a:ext>
            </a:extLst>
          </a:blip>
          <a:srcRect t="20411" b="1260"/>
          <a:stretch/>
        </p:blipFill>
        <p:spPr>
          <a:xfrm>
            <a:off x="450848" y="4932759"/>
            <a:ext cx="4744054" cy="2088754"/>
          </a:xfrm>
          <a:prstGeom prst="rect">
            <a:avLst/>
          </a:prstGeom>
        </p:spPr>
      </p:pic>
      <p:pic>
        <p:nvPicPr>
          <p:cNvPr id="15" name="Picture 19">
            <a:extLst>
              <a:ext uri="{FF2B5EF4-FFF2-40B4-BE49-F238E27FC236}">
                <a16:creationId xmlns="" xmlns:a16="http://schemas.microsoft.com/office/drawing/2014/main" id="{56C1D253-75EE-4215-B23E-5CB457C3D458}"/>
              </a:ext>
            </a:extLst>
          </p:cNvPr>
          <p:cNvPicPr>
            <a:picLocks noChangeAspect="1"/>
          </p:cNvPicPr>
          <p:nvPr/>
        </p:nvPicPr>
        <p:blipFill rotWithShape="1">
          <a:blip r:embed="rId6" cstate="print">
            <a:extLst>
              <a:ext uri="{28A0092B-C50C-407E-A947-70E740481C1C}">
                <a14:useLocalDpi xmlns:a14="http://schemas.microsoft.com/office/drawing/2010/main" xmlns="" val="0"/>
              </a:ext>
            </a:extLst>
          </a:blip>
          <a:srcRect r="8519"/>
          <a:stretch/>
        </p:blipFill>
        <p:spPr>
          <a:xfrm>
            <a:off x="5348241" y="623807"/>
            <a:ext cx="5038772" cy="3096000"/>
          </a:xfrm>
          <a:prstGeom prst="rect">
            <a:avLst/>
          </a:prstGeom>
        </p:spPr>
      </p:pic>
      <p:pic>
        <p:nvPicPr>
          <p:cNvPr id="16" name="Picture 25">
            <a:extLst>
              <a:ext uri="{FF2B5EF4-FFF2-40B4-BE49-F238E27FC236}">
                <a16:creationId xmlns="" xmlns:a16="http://schemas.microsoft.com/office/drawing/2014/main" id="{9854CE77-3884-4807-A415-4802CB5AA093}"/>
              </a:ext>
            </a:extLst>
          </p:cNvPr>
          <p:cNvPicPr>
            <a:picLocks noChangeAspect="1"/>
          </p:cNvPicPr>
          <p:nvPr/>
        </p:nvPicPr>
        <p:blipFill rotWithShape="1">
          <a:blip r:embed="rId7" cstate="print">
            <a:extLst>
              <a:ext uri="{28A0092B-C50C-407E-A947-70E740481C1C}">
                <a14:useLocalDpi xmlns:a14="http://schemas.microsoft.com/office/drawing/2010/main" xmlns="" val="0"/>
              </a:ext>
            </a:extLst>
          </a:blip>
          <a:srcRect r="8517"/>
          <a:stretch/>
        </p:blipFill>
        <p:spPr>
          <a:xfrm>
            <a:off x="5346700" y="3924648"/>
            <a:ext cx="5040313" cy="3096866"/>
          </a:xfrm>
          <a:prstGeom prst="rect">
            <a:avLst/>
          </a:prstGeom>
        </p:spPr>
      </p:pic>
    </p:spTree>
    <p:extLst>
      <p:ext uri="{BB962C8B-B14F-4D97-AF65-F5344CB8AC3E}">
        <p14:creationId xmlns:p14="http://schemas.microsoft.com/office/powerpoint/2010/main" xmlns="" val="339505324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3348000" cy="6186309"/>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ОТНОШЕНИЕ К ПРОШЛОМУ</a:t>
            </a:r>
          </a:p>
          <a:p>
            <a:pPr algn="just" defTabSz="1422637" fontAlgn="auto">
              <a:spcBef>
                <a:spcPts val="0"/>
              </a:spcBef>
              <a:spcAft>
                <a:spcPts val="600"/>
              </a:spcAft>
            </a:pPr>
            <a:endParaRPr lang="ru-RU" sz="500" kern="0" spc="15" dirty="0">
              <a:solidFill>
                <a:schemeClr val="tx1">
                  <a:lumMod val="75000"/>
                  <a:lumOff val="25000"/>
                </a:schemeClr>
              </a:solidFill>
              <a:latin typeface="PF Din Text Comp Pro" pitchFamily="2" charset="0"/>
            </a:endParaRP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Необходимо сохранить и транслировать новым поколениям историю города, его индустриальные смыслы: первая ГЭС, первый алюминиевый завод. Сфокусироваться на «невоенной» истории, несмотря на наличие у города звания Воинской славы.</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Важно проводить экскурсии: на завод, развивать промышленный туризм. Раньше была возможность посетить хлебозавод, электролизный цех. Сейчас такой возможности нет.</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ОТНОШЕНИЕ К НАСТОЯЩЕМУ : ПОЗИТИВ, НЕГАТИВ, КОНСТАНТЫ</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Самая важная задача: удержать молодежь в городе. Через решение такой задачи нужно строить проекты и отношения в них. Нужно работать с разными возрастами, создавать пространства для молодежи, дополнительные досуговые мероприятия для взрослых.</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Важно «соединить» две части города в одно целое, поскольку конкуренция его частей с психологической точки зрения имеет негативных характер. Несмотря на это, такая ситуация стимулирует администрацию развивать обе части города.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Важное место в городе занимает тема реки. Но, несмотря на ее большое значение, ее функционал деградирует: перестали существовать пляж, морской клуб, трамплин, лодочная станция.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Нет туризма, проблемой является отсутствие гостиниц и плачевное состояние инфраструктуры, низкий уровень информирования. «У нас много всего, но про это никто не знает».</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Волхов – спортивная столица Ленинградской области. Существует достаточное количество спортивных объектов (на обеих берегах реки). Но это едва ли не единственная тема, где молодежь находит себя.</a:t>
            </a:r>
          </a:p>
        </p:txBody>
      </p:sp>
      <p:sp>
        <p:nvSpPr>
          <p:cNvPr id="21" name="Прямоугольник 20"/>
          <p:cNvSpPr/>
          <p:nvPr/>
        </p:nvSpPr>
        <p:spPr>
          <a:xfrm>
            <a:off x="-1" y="-1"/>
            <a:ext cx="882205" cy="395289"/>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СТРАТЕГИЧЕСКАЯ СЕССИЯ «ВОЛХОВ::ВЕКТОРЫ РАЗВИТИЯ»</a:t>
            </a:r>
          </a:p>
        </p:txBody>
      </p:sp>
      <p:sp>
        <p:nvSpPr>
          <p:cNvPr id="23" name="Прямоугольник 2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6.3.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70</a:t>
            </a:fld>
            <a:endParaRPr lang="ru-RU" dirty="0"/>
          </a:p>
        </p:txBody>
      </p:sp>
      <p:sp>
        <p:nvSpPr>
          <p:cNvPr id="13" name="TextBox 12"/>
          <p:cNvSpPr txBox="1"/>
          <p:nvPr/>
        </p:nvSpPr>
        <p:spPr>
          <a:xfrm>
            <a:off x="3726892" y="540271"/>
            <a:ext cx="3348000" cy="3093154"/>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ОТНОШЕНИЕ К ИЗМЕНЕНИЯМ : НЕ НУЖНЫ, ИЛИ НУЖНЫ, ТОГДА РАДИ ЧЕГО:</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Важно обеспечить молодежь современными рабочими местами, сейчас нет возможности размещения 300 выпускников колледжа ежегодно.</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Отсутствие персонала, готового работать в высокотехнологичном секторе, т.к. местное образование его не создает.</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Важно не нарушить сложившуюся архитектуру и среду новыми объектами. Выносить их на периферию.</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При создании качественной инфраструктуры важно развиваться ступенчато, развивать инфраструктуру и . Людям важна реализация, комфорт, удобство в шаговой доступности.</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Необходимо работать в масштабе муниципального района.</a:t>
            </a:r>
            <a:endParaRPr lang="en-US"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14" name="TextBox 13"/>
          <p:cNvSpPr txBox="1"/>
          <p:nvPr/>
        </p:nvSpPr>
        <p:spPr>
          <a:xfrm>
            <a:off x="7111268" y="540271"/>
            <a:ext cx="3348000" cy="3893374"/>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ВАЖНЫЕ ТЕМЫ ПО МНЕНИЮ ЖИТЕЛЕЙ: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Доступность, зелень, тишина, спокойствие, парки, река.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Занятость, жизненные перспективы, промышленность, бизнес и экономический потенциал, ГЭС.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Архитектура, духовность, история, идентичность.</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ОСНОВНЫЕ ТЕМЫ И СТРАТЕГИИ: </a:t>
            </a:r>
          </a:p>
          <a:p>
            <a:pPr marL="171450" indent="-171450" algn="just" defTabSz="1422637" fontAlgn="auto">
              <a:spcBef>
                <a:spcPts val="0"/>
              </a:spcBef>
              <a:spcAft>
                <a:spcPts val="600"/>
              </a:spcAft>
              <a:buFont typeface="Wingdings" panose="05000000000000000000" pitchFamily="2" charset="2"/>
              <a:buChar char="§"/>
            </a:pPr>
            <a:r>
              <a:rPr lang="ru-RU" sz="1100" kern="0" spc="15" dirty="0" err="1">
                <a:solidFill>
                  <a:schemeClr val="tx1">
                    <a:lumMod val="75000"/>
                    <a:lumOff val="25000"/>
                  </a:schemeClr>
                </a:solidFill>
                <a:latin typeface="PF Din Text Comp Pro" pitchFamily="2" charset="0"/>
              </a:rPr>
              <a:t>Микс</a:t>
            </a:r>
            <a:r>
              <a:rPr lang="ru-RU" sz="1100" kern="0" spc="15" dirty="0">
                <a:solidFill>
                  <a:schemeClr val="tx1">
                    <a:lumMod val="75000"/>
                    <a:lumOff val="25000"/>
                  </a:schemeClr>
                </a:solidFill>
                <a:latin typeface="PF Din Text Comp Pro" pitchFamily="2" charset="0"/>
              </a:rPr>
              <a:t> поколений как  стратегия;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«Кооперация двух городов» (про два подцентра развития Волхов-1 и Волхов-2);</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Молодежь и дети в городе;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Краеведение как передача опыта и знаний следующим поколениям и «</a:t>
            </a:r>
            <a:r>
              <a:rPr lang="ru-RU" sz="1100" kern="0" spc="15" dirty="0" err="1">
                <a:solidFill>
                  <a:schemeClr val="tx1">
                    <a:lumMod val="75000"/>
                    <a:lumOff val="25000"/>
                  </a:schemeClr>
                </a:solidFill>
                <a:latin typeface="PF Din Text Comp Pro" pitchFamily="2" charset="0"/>
              </a:rPr>
              <a:t>волховский</a:t>
            </a:r>
            <a:r>
              <a:rPr lang="ru-RU" sz="1100" kern="0" spc="15" dirty="0">
                <a:solidFill>
                  <a:schemeClr val="tx1">
                    <a:lumMod val="75000"/>
                    <a:lumOff val="25000"/>
                  </a:schemeClr>
                </a:solidFill>
                <a:latin typeface="PF Din Text Comp Pro" pitchFamily="2" charset="0"/>
              </a:rPr>
              <a:t> дух»;</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Постиндустриальная экономика и создание современных рабочих мест;</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Город «первый» и город «передовой»;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Расширение границ деятельности и влияния.</a:t>
            </a:r>
          </a:p>
        </p:txBody>
      </p:sp>
      <p:pic>
        <p:nvPicPr>
          <p:cNvPr id="10" name="Picture 4">
            <a:extLst>
              <a:ext uri="{FF2B5EF4-FFF2-40B4-BE49-F238E27FC236}">
                <a16:creationId xmlns="" xmlns:a16="http://schemas.microsoft.com/office/drawing/2014/main" id="{65B25498-7DA4-47F6-BE02-1F182E936B09}"/>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l="-142" t="13222" r="142" b="6146"/>
          <a:stretch/>
        </p:blipFill>
        <p:spPr>
          <a:xfrm>
            <a:off x="3834060" y="4629594"/>
            <a:ext cx="6553200" cy="2309884"/>
          </a:xfrm>
          <a:prstGeom prst="rect">
            <a:avLst/>
          </a:prstGeom>
        </p:spPr>
      </p:pic>
      <p:sp>
        <p:nvSpPr>
          <p:cNvPr id="11" name="Прямоугольник 17">
            <a:extLst>
              <a:ext uri="{FF2B5EF4-FFF2-40B4-BE49-F238E27FC236}">
                <a16:creationId xmlns="" xmlns:a16="http://schemas.microsoft.com/office/drawing/2014/main" id="{37126AA9-4ECA-4CAC-AB1F-88725C03AAE2}"/>
              </a:ext>
            </a:extLst>
          </p:cNvPr>
          <p:cNvSpPr/>
          <p:nvPr/>
        </p:nvSpPr>
        <p:spPr>
          <a:xfrm>
            <a:off x="3872162" y="6950841"/>
            <a:ext cx="3038276" cy="213547"/>
          </a:xfrm>
          <a:prstGeom prst="rect">
            <a:avLst/>
          </a:prstGeom>
        </p:spPr>
        <p:txBody>
          <a:bodyPr wrap="square">
            <a:spAutoFit/>
          </a:bodyPr>
          <a:lstStyle/>
          <a:p>
            <a:r>
              <a:rPr lang="ru-RU" sz="800" i="1" dirty="0" err="1">
                <a:solidFill>
                  <a:schemeClr val="bg1">
                    <a:lumMod val="65000"/>
                  </a:schemeClr>
                </a:solidFill>
                <a:latin typeface="PF Din Text Comp Pro" panose="02000506020000020004" pitchFamily="2" charset="0"/>
              </a:rPr>
              <a:t>Флипчарт</a:t>
            </a:r>
            <a:r>
              <a:rPr lang="ru-RU" sz="800" i="1" dirty="0">
                <a:solidFill>
                  <a:schemeClr val="bg1">
                    <a:lumMod val="65000"/>
                  </a:schemeClr>
                </a:solidFill>
                <a:latin typeface="PF Din Text Comp Pro" panose="02000506020000020004" pitchFamily="2" charset="0"/>
              </a:rPr>
              <a:t> стратегической сессии с основными тезисами</a:t>
            </a:r>
            <a:endParaRPr lang="en-US" sz="800" i="1" dirty="0">
              <a:solidFill>
                <a:schemeClr val="bg1">
                  <a:lumMod val="65000"/>
                </a:schemeClr>
              </a:solidFill>
              <a:latin typeface="PF Din Text Comp Pro" panose="02000506020000020004" pitchFamily="2" charset="0"/>
            </a:endParaRPr>
          </a:p>
        </p:txBody>
      </p:sp>
    </p:spTree>
    <p:extLst>
      <p:ext uri="{BB962C8B-B14F-4D97-AF65-F5344CB8AC3E}">
        <p14:creationId xmlns:p14="http://schemas.microsoft.com/office/powerpoint/2010/main" xmlns="" val="273210948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rgbClr val="E46C0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1170236" y="4571661"/>
            <a:ext cx="2868456"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a:solidFill>
                  <a:schemeClr val="bg1"/>
                </a:solidFill>
                <a:latin typeface="PF Din Text Comp Pro" panose="02000506020000020004" pitchFamily="2" charset="0"/>
              </a:rPr>
              <a:t>7</a:t>
            </a:r>
          </a:p>
        </p:txBody>
      </p:sp>
      <p:sp>
        <p:nvSpPr>
          <p:cNvPr id="29" name="TextBox 28"/>
          <p:cNvSpPr txBox="1"/>
          <p:nvPr/>
        </p:nvSpPr>
        <p:spPr>
          <a:xfrm>
            <a:off x="3811588" y="5652839"/>
            <a:ext cx="3916050" cy="1438855"/>
          </a:xfrm>
          <a:prstGeom prst="rect">
            <a:avLst/>
          </a:prstGeom>
          <a:noFill/>
        </p:spPr>
        <p:txBody>
          <a:bodyPr wrap="square" rtlCol="0">
            <a:spAutoFit/>
          </a:bodyPr>
          <a:lstStyle/>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7.1. Алапаевск, Свердловская область</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7.2. Боровичи, Новгородская область</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7.3. Нягань, Ханты-Мансийский Автономный Округ-Югра</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7.4. Тутаев, Ярославская область</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7.5. Верхняя Салда, Свердловская область</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7.6. Выкса, Нижегородская область</a:t>
            </a:r>
          </a:p>
        </p:txBody>
      </p:sp>
      <p:sp>
        <p:nvSpPr>
          <p:cNvPr id="17" name="TextBox 16"/>
          <p:cNvSpPr txBox="1"/>
          <p:nvPr/>
        </p:nvSpPr>
        <p:spPr>
          <a:xfrm>
            <a:off x="3811588" y="4655439"/>
            <a:ext cx="6575425" cy="1015663"/>
          </a:xfrm>
          <a:prstGeom prst="rect">
            <a:avLst/>
          </a:prstGeom>
          <a:noFill/>
        </p:spPr>
        <p:txBody>
          <a:bodyPr wrap="square" rtlCol="0">
            <a:spAutoFit/>
          </a:bodyPr>
          <a:lstStyle/>
          <a:p>
            <a:pPr>
              <a:spcAft>
                <a:spcPts val="600"/>
              </a:spcAft>
            </a:pPr>
            <a:r>
              <a:rPr lang="ru-RU" sz="3000" b="1" dirty="0">
                <a:solidFill>
                  <a:srgbClr val="E46C0A"/>
                </a:solidFill>
                <a:latin typeface="PF Din Text Cond Pro Light" panose="02000000000000000000" pitchFamily="2" charset="0"/>
              </a:rPr>
              <a:t>ПОДБОР НАИЛУЧШИХ ПРАКТИК РАЗВИТИЯ ГОРОДОВ СО СХОЖЕЙ СПЕЦИФИКОЙ</a:t>
            </a: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71</a:t>
            </a:fld>
            <a:endParaRPr lang="ru-RU" dirty="0"/>
          </a:p>
        </p:txBody>
      </p:sp>
    </p:spTree>
    <p:extLst>
      <p:ext uri="{BB962C8B-B14F-4D97-AF65-F5344CB8AC3E}">
        <p14:creationId xmlns:p14="http://schemas.microsoft.com/office/powerpoint/2010/main" xmlns="" val="1513537078"/>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E46C0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4774902" cy="7294305"/>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Муниципальное образование город Алапаевск расположен в центральной части Свердловской области, расстояние до г. Екатеринбурга по железной дороге – 180 км, по автодорожной сети – 155 км.,  до Москвы – 1847 км. Город имеет выгодное экономико-географическое положение, в частности является узлом железных дорог (Нижний Тагил-Алапаевск, Челябинск-Серов), а также узлом автомобильных дорог регионального значения (Екатеринбург-Алапаевск, Нижняя Салда-Алапаевск).</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Основные виды занятости по крупным и средним предприятиям: обрабатывающие производства (производство буровых установок, бурильных, бурильно-крановых, бурильно-сваебойных и шнековых машин), обеспечение электрической энергией, газом и паром, кондиционирование воздуха, а также торговля оптовая и розничная, ремонт автотранспортных средств и мотоциклов и предоставление прочих видов услуг.</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Алапаевск – один из старейший городов Среднего Урала, возникший как крестьянское, а позднее и рабочее поселение при металлургическом заводе, стал одним из основных центров культуры и истории уральского региона.</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настоящее время одним из важных факторов развития муниципального образования является культурно-образовательный туризм, для которого музеи являются важнейшими объектами посещения и одним из главных факторов привлечения к себе внимания, но формирование и развитие экономики гостеприимства является важным направлением деятельности. Так город сделал ставку на развитие туристических маршрутов, которые помимо того, что формируют новую сферу занятости населения, также оказывают положительное влияние на такие ключевые отрасли экономики как транспорт и связь, строительство, в целом ставится цель - вовлечения в оборот местных ресурсов, развитию сельскохозяйственных комплексов, что в целом поможет сделать отрасль источником доходов, которые могут быть использованы на дальнейшее развитие туризма в целом.</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Также большим спросом пользуется посещение Алапаевской узкоколейной дороги и проекта «Под стук колес по земле Алапаевской». Данный проект является ярким примером индустриального туризма, так как Алапаевская узкоколейная железная дорога – одна из старейших узкоколейных железных дорог, которая продолжает свою работу именно как действующее предприятие.</a:t>
            </a:r>
          </a:p>
          <a:p>
            <a:pPr algn="just" defTabSz="1422637" fontAlgn="auto">
              <a:spcBef>
                <a:spcPts val="0"/>
              </a:spcBef>
              <a:spcAft>
                <a:spcPts val="600"/>
              </a:spcAft>
            </a:pPr>
            <a:endParaRPr lang="ru-RU" sz="3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Стратегия  социально – экономического развития  муниципального образования город Алапаевск. Год принятия: 2018. Горизонт планирования: 2019-2035.</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Цель - повышение качества жизни населения, за счет комплексного социально-экономического развития территории, с комфортной и современной для проживания социальной сферой и инфраструктурой, развитием туристических направлений и успешного ведения бизнеса.</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АЛАПААЕВСК, СВЕРДЛОВСКАЯ ОБЛАСТЬ</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7.1. </a:t>
            </a:r>
            <a:endParaRPr lang="ru-RU" sz="3000" dirty="0">
              <a:solidFill>
                <a:schemeClr val="bg1"/>
              </a:solidFill>
            </a:endParaRPr>
          </a:p>
        </p:txBody>
      </p:sp>
      <p:sp>
        <p:nvSpPr>
          <p:cNvPr id="14" name="Прямоугольник 13"/>
          <p:cNvSpPr/>
          <p:nvPr/>
        </p:nvSpPr>
        <p:spPr>
          <a:xfrm>
            <a:off x="355774" y="6950841"/>
            <a:ext cx="3342104" cy="213547"/>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 открытые данные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72</a:t>
            </a:fld>
            <a:endParaRPr lang="ru-RU" dirty="0"/>
          </a:p>
        </p:txBody>
      </p:sp>
      <p:pic>
        <p:nvPicPr>
          <p:cNvPr id="11" name="Picture 12">
            <a:extLst>
              <a:ext uri="{FF2B5EF4-FFF2-40B4-BE49-F238E27FC236}">
                <a16:creationId xmlns="" xmlns:a16="http://schemas.microsoft.com/office/drawing/2014/main" id="{E39C687C-8C1B-43C4-A14F-35383140F235}"/>
              </a:ext>
            </a:extLst>
          </p:cNvPr>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9122" r="9122"/>
          <a:stretch/>
        </p:blipFill>
        <p:spPr bwMode="auto">
          <a:xfrm>
            <a:off x="8075915" y="605213"/>
            <a:ext cx="2311345" cy="1875745"/>
          </a:xfrm>
          <a:prstGeom prst="rect">
            <a:avLst/>
          </a:prstGeom>
          <a:noFill/>
          <a:extLst>
            <a:ext uri="{909E8E84-426E-40DD-AFC4-6F175D3DCCD1}">
              <a14:hiddenFill xmlns:a14="http://schemas.microsoft.com/office/drawing/2010/main" xmlns="">
                <a:solidFill>
                  <a:srgbClr val="FFFFFF"/>
                </a:solidFill>
              </a14:hiddenFill>
            </a:ext>
          </a:extLst>
        </p:spPr>
      </p:pic>
      <p:pic>
        <p:nvPicPr>
          <p:cNvPr id="1026" name="Picture 2" descr="http://photos.wikimapia.org/p/00/05/06/51/58_full.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346700" y="4257985"/>
            <a:ext cx="5040024" cy="2835014"/>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http://pics2.pokazuha.ru/p201/7/z/10575834xz7.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346701" y="605212"/>
            <a:ext cx="5028244" cy="333617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34580354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E46C0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4774902" cy="6540252"/>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Город расположен на реке Мсте, в 170 км от Великого Новгорода, в 320 км от Санкт-Петербурга, в 430 км от Москвы.</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Близкое расположение трассы общего пользования федерального значения М-10 «Москва - Санкт-Петербург», наличие автомобильных дорог общего пользования регионального и межмуниципального значения, железных дорог, а также запасов полезных ископаемых (огнеупорных глин, песка и др.) способствует инвестиционной привлекательности Боровичского района в целом для развития промышленного и сельскохозяйственного производства, организации туристической деятельности.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Градообразующим предприятием является АО «</a:t>
            </a:r>
            <a:r>
              <a:rPr lang="ru-RU" sz="1100" kern="0" spc="15" dirty="0" err="1">
                <a:solidFill>
                  <a:schemeClr val="tx1">
                    <a:lumMod val="75000"/>
                    <a:lumOff val="25000"/>
                  </a:schemeClr>
                </a:solidFill>
                <a:latin typeface="PF Din Text Comp Pro" pitchFamily="2" charset="0"/>
              </a:rPr>
              <a:t>Боровичский</a:t>
            </a:r>
            <a:r>
              <a:rPr lang="ru-RU" sz="1100" kern="0" spc="15" dirty="0">
                <a:solidFill>
                  <a:schemeClr val="tx1">
                    <a:lumMod val="75000"/>
                    <a:lumOff val="25000"/>
                  </a:schemeClr>
                </a:solidFill>
                <a:latin typeface="PF Din Text Comp Pro" pitchFamily="2" charset="0"/>
              </a:rPr>
              <a:t> комбинат огнеупоров» с численностью работающих более 4,5 тысяч человек. Комбинат -  старейшее огнеупорное предприятие страны, родина отечественных огнеупоров, базирующееся на </a:t>
            </a:r>
            <a:r>
              <a:rPr lang="ru-RU" sz="1100" kern="0" spc="15" dirty="0" err="1">
                <a:solidFill>
                  <a:schemeClr val="tx1">
                    <a:lumMod val="75000"/>
                    <a:lumOff val="25000"/>
                  </a:schemeClr>
                </a:solidFill>
                <a:latin typeface="PF Din Text Comp Pro" pitchFamily="2" charset="0"/>
              </a:rPr>
              <a:t>Боровичско-Любытинском</a:t>
            </a:r>
            <a:r>
              <a:rPr lang="ru-RU" sz="1100" kern="0" spc="15" dirty="0">
                <a:solidFill>
                  <a:schemeClr val="tx1">
                    <a:lumMod val="75000"/>
                    <a:lumOff val="25000"/>
                  </a:schemeClr>
                </a:solidFill>
                <a:latin typeface="PF Din Text Comp Pro" pitchFamily="2" charset="0"/>
              </a:rPr>
              <a:t> месторождении огнеупорных глин. Производство гранулированных порошков - </a:t>
            </a:r>
            <a:r>
              <a:rPr lang="ru-RU" sz="1100" kern="0" spc="15" dirty="0" err="1">
                <a:solidFill>
                  <a:schemeClr val="tx1">
                    <a:lumMod val="75000"/>
                    <a:lumOff val="25000"/>
                  </a:schemeClr>
                </a:solidFill>
                <a:latin typeface="PF Din Text Comp Pro" pitchFamily="2" charset="0"/>
              </a:rPr>
              <a:t>пропантов</a:t>
            </a:r>
            <a:r>
              <a:rPr lang="ru-RU" sz="1100" kern="0" spc="15" dirty="0">
                <a:solidFill>
                  <a:schemeClr val="tx1">
                    <a:lumMod val="75000"/>
                    <a:lumOff val="25000"/>
                  </a:schemeClr>
                </a:solidFill>
                <a:latin typeface="PF Din Text Comp Pro" pitchFamily="2" charset="0"/>
              </a:rPr>
              <a:t> для нефтяной и газовой промышленности – новая основная продукция предприятия, наряду с огнеупорами.</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Распоряжением Правительства РФ от 29 июля 2014 года № 1398-р «Об утверждении перечня моногородов» город Боровичи включен в категорию «</a:t>
            </a:r>
            <a:r>
              <a:rPr lang="ru-RU" sz="1100" kern="0" spc="15" dirty="0" err="1">
                <a:solidFill>
                  <a:schemeClr val="tx1">
                    <a:lumMod val="75000"/>
                    <a:lumOff val="25000"/>
                  </a:schemeClr>
                </a:solidFill>
                <a:latin typeface="PF Din Text Comp Pro" pitchFamily="2" charset="0"/>
              </a:rPr>
              <a:t>Монопрофильные</a:t>
            </a:r>
            <a:r>
              <a:rPr lang="ru-RU" sz="1100" kern="0" spc="15" dirty="0">
                <a:solidFill>
                  <a:schemeClr val="tx1">
                    <a:lumMod val="75000"/>
                    <a:lumOff val="25000"/>
                  </a:schemeClr>
                </a:solidFill>
                <a:latin typeface="PF Din Text Comp Pro" pitchFamily="2" charset="0"/>
              </a:rPr>
              <a:t> муниципальные образования Российской Федерации (моногорода), в которых имеются риски ухудшения социально-экономического положения».</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2019 году постановлением Правительства Российской Федерации была создана территория опережающего социально-экономического развития «Боровичи» (ТОСЭР). Особый правовой режим распространился на 14 видов деятельности, включая рыболовство и рыбоводство, производство пищевых продуктов, производство безалкогольных напитков; производство минеральных вод и прочих питьевых вод в бутылках и другие виды деятельности.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Это позволило повысить инвестиционную привлекательность города и создать дополнительные возможности для устойчивого экономического роста Боровичей.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городе активно развивается туризм под существующие историко-культурные и природные аттракторы территории: Свято-Духов монастырь, здание деревянного железнодорожного вокзала, построенного в 1876 году, мост </a:t>
            </a:r>
            <a:r>
              <a:rPr lang="ru-RU" sz="1100" kern="0" spc="15" dirty="0" err="1">
                <a:solidFill>
                  <a:schemeClr val="tx1">
                    <a:lumMod val="75000"/>
                    <a:lumOff val="25000"/>
                  </a:schemeClr>
                </a:solidFill>
                <a:latin typeface="PF Din Text Comp Pro" pitchFamily="2" charset="0"/>
              </a:rPr>
              <a:t>Белелюбского</a:t>
            </a:r>
            <a:r>
              <a:rPr lang="ru-RU" sz="1100" kern="0" spc="15" dirty="0">
                <a:solidFill>
                  <a:schemeClr val="tx1">
                    <a:lumMod val="75000"/>
                    <a:lumOff val="25000"/>
                  </a:schemeClr>
                </a:solidFill>
                <a:latin typeface="PF Din Text Comp Pro" pitchFamily="2" charset="0"/>
              </a:rPr>
              <a:t> (как уникальный пример мостостроения),  природоохранная зона «Горная Мста».</a:t>
            </a:r>
          </a:p>
          <a:p>
            <a:pPr algn="just" defTabSz="1422637" fontAlgn="auto">
              <a:spcBef>
                <a:spcPts val="0"/>
              </a:spcBef>
              <a:spcAft>
                <a:spcPts val="600"/>
              </a:spcAft>
            </a:pPr>
            <a:endParaRPr lang="ru-RU" sz="8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Стратегия  социально – экономического развития  муниципального образования город Боровичи. Год принятия: 2017. Горизонт планирования: 2018-2030</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Цель - повышение уровня и качества жизни населения, формирование благоприятных условий социально-экономического развития на долгосрочную перспективу. </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БОРОВИЧИ, НОВГОРОДСКАЯ ОБЛАСТЬ</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7.2. </a:t>
            </a:r>
            <a:endParaRPr lang="ru-RU" sz="3000" dirty="0">
              <a:solidFill>
                <a:schemeClr val="bg1"/>
              </a:solidFill>
            </a:endParaRPr>
          </a:p>
        </p:txBody>
      </p:sp>
      <p:sp>
        <p:nvSpPr>
          <p:cNvPr id="14" name="Прямоугольник 13"/>
          <p:cNvSpPr/>
          <p:nvPr/>
        </p:nvSpPr>
        <p:spPr>
          <a:xfrm>
            <a:off x="355774" y="6950841"/>
            <a:ext cx="3342104" cy="213547"/>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 открытые данные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73</a:t>
            </a:fld>
            <a:endParaRPr lang="ru-RU" dirty="0"/>
          </a:p>
        </p:txBody>
      </p:sp>
      <p:pic>
        <p:nvPicPr>
          <p:cNvPr id="11" name="Picture 12">
            <a:extLst>
              <a:ext uri="{FF2B5EF4-FFF2-40B4-BE49-F238E27FC236}">
                <a16:creationId xmlns="" xmlns:a16="http://schemas.microsoft.com/office/drawing/2014/main" id="{E39C687C-8C1B-43C4-A14F-35383140F235}"/>
              </a:ext>
            </a:extLst>
          </p:cNvPr>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9122" r="9122"/>
          <a:stretch/>
        </p:blipFill>
        <p:spPr bwMode="auto">
          <a:xfrm>
            <a:off x="8075915" y="605213"/>
            <a:ext cx="2311345" cy="1875745"/>
          </a:xfrm>
          <a:prstGeom prst="rect">
            <a:avLst/>
          </a:prstGeom>
          <a:noFill/>
          <a:extLst>
            <a:ext uri="{909E8E84-426E-40DD-AFC4-6F175D3DCCD1}">
              <a14:hiddenFill xmlns:a14="http://schemas.microsoft.com/office/drawing/2010/main" xmlns="">
                <a:solidFill>
                  <a:srgbClr val="FFFFFF"/>
                </a:solidFill>
              </a14:hiddenFill>
            </a:ext>
          </a:extLst>
        </p:spPr>
      </p:pic>
      <p:pic>
        <p:nvPicPr>
          <p:cNvPr id="12" name="Picture 8">
            <a:extLst>
              <a:ext uri="{FF2B5EF4-FFF2-40B4-BE49-F238E27FC236}">
                <a16:creationId xmlns="" xmlns:a16="http://schemas.microsoft.com/office/drawing/2014/main" id="{0AA1E108-7C15-4B36-B0A1-1C502CE1655C}"/>
              </a:ext>
            </a:extLst>
          </p:cNvPr>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l="7681" r="20530" b="5794"/>
          <a:stretch/>
        </p:blipFill>
        <p:spPr bwMode="auto">
          <a:xfrm>
            <a:off x="5344350" y="2774123"/>
            <a:ext cx="2450622" cy="4287807"/>
          </a:xfrm>
          <a:prstGeom prst="rect">
            <a:avLst/>
          </a:prstGeom>
          <a:noFill/>
          <a:extLst>
            <a:ext uri="{909E8E84-426E-40DD-AFC4-6F175D3DCCD1}">
              <a14:hiddenFill xmlns:a14="http://schemas.microsoft.com/office/drawing/2010/main" xmlns="">
                <a:solidFill>
                  <a:srgbClr val="FFFFFF"/>
                </a:solidFill>
              </a14:hiddenFill>
            </a:ext>
          </a:extLst>
        </p:spPr>
      </p:pic>
      <p:pic>
        <p:nvPicPr>
          <p:cNvPr id="13" name="Picture 6">
            <a:extLst>
              <a:ext uri="{FF2B5EF4-FFF2-40B4-BE49-F238E27FC236}">
                <a16:creationId xmlns="" xmlns:a16="http://schemas.microsoft.com/office/drawing/2014/main" id="{5B529545-7980-40B6-B5FD-5004B15341E8}"/>
              </a:ext>
            </a:extLst>
          </p:cNvPr>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l="7053" r="187"/>
          <a:stretch/>
        </p:blipFill>
        <p:spPr bwMode="auto">
          <a:xfrm>
            <a:off x="7926825" y="608929"/>
            <a:ext cx="2458171" cy="1987542"/>
          </a:xfrm>
          <a:prstGeom prst="rect">
            <a:avLst/>
          </a:prstGeom>
          <a:noFill/>
          <a:extLst>
            <a:ext uri="{909E8E84-426E-40DD-AFC4-6F175D3DCCD1}">
              <a14:hiddenFill xmlns:a14="http://schemas.microsoft.com/office/drawing/2010/main" xmlns="">
                <a:solidFill>
                  <a:srgbClr val="FFFFFF"/>
                </a:solidFill>
              </a14:hiddenFill>
            </a:ext>
          </a:extLst>
        </p:spPr>
      </p:pic>
      <p:pic>
        <p:nvPicPr>
          <p:cNvPr id="15" name="Picture 4">
            <a:extLst>
              <a:ext uri="{FF2B5EF4-FFF2-40B4-BE49-F238E27FC236}">
                <a16:creationId xmlns="" xmlns:a16="http://schemas.microsoft.com/office/drawing/2014/main" id="{118E664B-2D8E-460A-AF94-579C096A7A6B}"/>
              </a:ext>
            </a:extLst>
          </p:cNvPr>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l="15044" r="7312" b="5726"/>
          <a:stretch/>
        </p:blipFill>
        <p:spPr bwMode="auto">
          <a:xfrm>
            <a:off x="5346700" y="605211"/>
            <a:ext cx="2448271" cy="1981013"/>
          </a:xfrm>
          <a:prstGeom prst="rect">
            <a:avLst/>
          </a:prstGeom>
          <a:noFill/>
          <a:extLst>
            <a:ext uri="{909E8E84-426E-40DD-AFC4-6F175D3DCCD1}">
              <a14:hiddenFill xmlns:a14="http://schemas.microsoft.com/office/drawing/2010/main" xmlns="">
                <a:solidFill>
                  <a:srgbClr val="FFFFFF"/>
                </a:solidFill>
              </a14:hiddenFill>
            </a:ext>
          </a:extLst>
        </p:spPr>
      </p:pic>
      <p:pic>
        <p:nvPicPr>
          <p:cNvPr id="16" name="Picture 10">
            <a:extLst>
              <a:ext uri="{FF2B5EF4-FFF2-40B4-BE49-F238E27FC236}">
                <a16:creationId xmlns="" xmlns:a16="http://schemas.microsoft.com/office/drawing/2014/main" id="{14271AD4-71B6-4F2E-8DB7-33720AB58819}"/>
              </a:ext>
            </a:extLst>
          </p:cNvPr>
          <p:cNvPicPr>
            <a:picLocks noChangeAspect="1" noChangeArrowheads="1"/>
          </p:cNvPicPr>
          <p:nvPr/>
        </p:nvPicPr>
        <p:blipFill rotWithShape="1">
          <a:blip r:embed="rId7" cstate="print">
            <a:extLst>
              <a:ext uri="{28A0092B-C50C-407E-A947-70E740481C1C}">
                <a14:useLocalDpi xmlns:a14="http://schemas.microsoft.com/office/drawing/2010/main" xmlns="" val="0"/>
              </a:ext>
            </a:extLst>
          </a:blip>
          <a:srcRect l="7166" r="6980"/>
          <a:stretch/>
        </p:blipFill>
        <p:spPr bwMode="auto">
          <a:xfrm>
            <a:off x="7926825" y="2774123"/>
            <a:ext cx="2460436" cy="429609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14007622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E46C0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4774902" cy="630942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Нягань расположена на северо-западе Ханты-Мансийского автономного округа-Югры на берегу реки Нягань-</a:t>
            </a:r>
            <a:r>
              <a:rPr lang="ru-RU" sz="1100" kern="0" spc="15" dirty="0" err="1">
                <a:solidFill>
                  <a:schemeClr val="tx1">
                    <a:lumMod val="75000"/>
                    <a:lumOff val="25000"/>
                  </a:schemeClr>
                </a:solidFill>
                <a:latin typeface="PF Din Text Comp Pro" pitchFamily="2" charset="0"/>
              </a:rPr>
              <a:t>Юган</a:t>
            </a:r>
            <a:r>
              <a:rPr lang="ru-RU" sz="1100" kern="0" spc="15" dirty="0">
                <a:solidFill>
                  <a:schemeClr val="tx1">
                    <a:lumMod val="75000"/>
                    <a:lumOff val="25000"/>
                  </a:schemeClr>
                </a:solidFill>
                <a:latin typeface="PF Din Text Comp Pro" pitchFamily="2" charset="0"/>
              </a:rPr>
              <a:t> в 230 километрах от Ханты-Мансийска. Сегодня Нягань занимает первое место по площади среди городов Левобережья Югры.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Нягань – неотъемлемая часть Ханты-Мансийского автономного округа-Югры, на территории которого выделены пять территориально-промышленных кластеров. Нягань включена в три из них: лесопромышленный, горнорудный, энергетический. Сегодня вклад предприятий по добыче и переработке углеводородного сырья в экономику составляет около 80% или 97% от объема всего материального производства города. В Нягани зарегистрировано около 20 крупных, средних и малых предприятий по добыче и переработке нефти и газа. Градообразующим предприятием является компания АО «РН-</a:t>
            </a:r>
            <a:r>
              <a:rPr lang="ru-RU" sz="1100" kern="0" spc="15" dirty="0" err="1">
                <a:solidFill>
                  <a:schemeClr val="tx1">
                    <a:lumMod val="75000"/>
                    <a:lumOff val="25000"/>
                  </a:schemeClr>
                </a:solidFill>
                <a:latin typeface="PF Din Text Comp Pro" pitchFamily="2" charset="0"/>
              </a:rPr>
              <a:t>Няганьнефтегаз</a:t>
            </a:r>
            <a:r>
              <a:rPr lang="ru-RU" sz="1100" kern="0" spc="15" dirty="0">
                <a:solidFill>
                  <a:schemeClr val="tx1">
                    <a:lumMod val="75000"/>
                    <a:lumOff val="25000"/>
                  </a:schemeClr>
                </a:solidFill>
                <a:latin typeface="PF Din Text Comp Pro" pitchFamily="2" charset="0"/>
              </a:rPr>
              <a:t>» (до 2013 года ОАО ТНК-BP), принадлежащая НК «Роснефть». В городе расположены также другие крупные предприятия - </a:t>
            </a:r>
            <a:r>
              <a:rPr lang="ru-RU" sz="1100" kern="0" spc="15" dirty="0" err="1">
                <a:solidFill>
                  <a:schemeClr val="tx1">
                    <a:lumMod val="75000"/>
                    <a:lumOff val="25000"/>
                  </a:schemeClr>
                </a:solidFill>
                <a:latin typeface="PF Din Text Comp Pro" pitchFamily="2" charset="0"/>
              </a:rPr>
              <a:t>Няганская</a:t>
            </a:r>
            <a:r>
              <a:rPr lang="ru-RU" sz="1100" kern="0" spc="15" dirty="0">
                <a:solidFill>
                  <a:schemeClr val="tx1">
                    <a:lumMod val="75000"/>
                    <a:lumOff val="25000"/>
                  </a:schemeClr>
                </a:solidFill>
                <a:latin typeface="PF Din Text Comp Pro" pitchFamily="2" charset="0"/>
              </a:rPr>
              <a:t> ГРЭС, ОАО «Полярный кварц».</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городе активное предпринимательское сообщество. Так доля среднесписочной численности работников малого и среднего предпринимательства (в том числе индивидуальных предпринимателей) от совокупного количества экономически активного населения города Нягани составила более 40 %. Сложившаяся отраслевая структура индивидуального предпринимательства практически не меняется. Наиболее популярными остаются такие виды экономической деятельности как оптовая и розничная торговля, общественное питание, производство и транспортные услуги.</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Несмотря на молодой возраст города – он основан в 1965 году, сегодня в Нягани действует этнокультурный комплекс «</a:t>
            </a:r>
            <a:r>
              <a:rPr lang="ru-RU" sz="1100" kern="0" spc="15" dirty="0" err="1">
                <a:solidFill>
                  <a:schemeClr val="tx1">
                    <a:lumMod val="75000"/>
                    <a:lumOff val="25000"/>
                  </a:schemeClr>
                </a:solidFill>
                <a:latin typeface="PF Din Text Comp Pro" pitchFamily="2" charset="0"/>
              </a:rPr>
              <a:t>Этархарикурт</a:t>
            </a:r>
            <a:r>
              <a:rPr lang="ru-RU" sz="1100" kern="0" spc="15" dirty="0">
                <a:solidFill>
                  <a:schemeClr val="tx1">
                    <a:lumMod val="75000"/>
                    <a:lumOff val="25000"/>
                  </a:schemeClr>
                </a:solidFill>
                <a:latin typeface="PF Din Text Comp Pro" pitchFamily="2" charset="0"/>
              </a:rPr>
              <a:t>». Живописное место с действующей копией настоящего стойбища </a:t>
            </a:r>
            <a:r>
              <a:rPr lang="ru-RU" sz="1100" kern="0" spc="15" dirty="0" err="1">
                <a:solidFill>
                  <a:schemeClr val="tx1">
                    <a:lumMod val="75000"/>
                    <a:lumOff val="25000"/>
                  </a:schemeClr>
                </a:solidFill>
                <a:latin typeface="PF Din Text Comp Pro" pitchFamily="2" charset="0"/>
              </a:rPr>
              <a:t>хантов</a:t>
            </a:r>
            <a:r>
              <a:rPr lang="ru-RU" sz="1100" kern="0" spc="15" dirty="0">
                <a:solidFill>
                  <a:schemeClr val="tx1">
                    <a:lumMod val="75000"/>
                    <a:lumOff val="25000"/>
                  </a:schemeClr>
                </a:solidFill>
                <a:latin typeface="PF Din Text Comp Pro" pitchFamily="2" charset="0"/>
              </a:rPr>
              <a:t> является привлекательным для туристов не только Югры, но и других территорий страны. На организованных экскурсиях и турах посетители стойбища могут узнать много интересного о быте и жизни титульного народа </a:t>
            </a:r>
            <a:r>
              <a:rPr lang="ru-RU" sz="1100" kern="0" spc="15" dirty="0" err="1">
                <a:solidFill>
                  <a:schemeClr val="tx1">
                    <a:lumMod val="75000"/>
                    <a:lumOff val="25000"/>
                  </a:schemeClr>
                </a:solidFill>
                <a:latin typeface="PF Din Text Comp Pro" pitchFamily="2" charset="0"/>
              </a:rPr>
              <a:t>няганской</a:t>
            </a:r>
            <a:r>
              <a:rPr lang="ru-RU" sz="1100" kern="0" spc="15" dirty="0">
                <a:solidFill>
                  <a:schemeClr val="tx1">
                    <a:lumMod val="75000"/>
                    <a:lumOff val="25000"/>
                  </a:schemeClr>
                </a:solidFill>
                <a:latin typeface="PF Din Text Comp Pro" pitchFamily="2" charset="0"/>
              </a:rPr>
              <a:t> земли – ханты и манси. </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Стратегический план развития муниципального образования город Нягань до 2020 года  и на период до 2030 года. Год принятия: 2014. Горизонт планирования: 2015-2020, 2020-2030.</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Миссия - Нягань  – динамично развивающийся, многофункциональный административный, энергетический и транспортно-логистический центр северо-запада Ханты-Мансийского автономного округа – Югры, максимально реализующий свой ресурсный потенциал, интегрированный в региональные инновационные процессы, обеспечивающий достойный уровень жизни и конкурентоспособности, комфортную и безопасную среду проживания граждан на основе диверсификации экономики, роста эффективности промышленного производства и сферы услуг.</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НЯГАНЬ, ХАНТЫ-МАНСИЙСКИЙ АВТОНОМНЫЙ ОКРУГ-ЮГРА</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7.3. </a:t>
            </a:r>
            <a:endParaRPr lang="ru-RU" sz="3000" dirty="0">
              <a:solidFill>
                <a:schemeClr val="bg1"/>
              </a:solidFill>
            </a:endParaRPr>
          </a:p>
        </p:txBody>
      </p:sp>
      <p:sp>
        <p:nvSpPr>
          <p:cNvPr id="14" name="Прямоугольник 13"/>
          <p:cNvSpPr/>
          <p:nvPr/>
        </p:nvSpPr>
        <p:spPr>
          <a:xfrm>
            <a:off x="355774" y="6950841"/>
            <a:ext cx="3342104" cy="213547"/>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 открытые данные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74</a:t>
            </a:fld>
            <a:endParaRPr lang="ru-RU" dirty="0"/>
          </a:p>
        </p:txBody>
      </p:sp>
      <p:pic>
        <p:nvPicPr>
          <p:cNvPr id="11" name="Picture 12">
            <a:extLst>
              <a:ext uri="{FF2B5EF4-FFF2-40B4-BE49-F238E27FC236}">
                <a16:creationId xmlns="" xmlns:a16="http://schemas.microsoft.com/office/drawing/2014/main" id="{E39C687C-8C1B-43C4-A14F-35383140F235}"/>
              </a:ext>
            </a:extLst>
          </p:cNvPr>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9122" r="9122"/>
          <a:stretch/>
        </p:blipFill>
        <p:spPr bwMode="auto">
          <a:xfrm>
            <a:off x="8075915" y="605213"/>
            <a:ext cx="2311345" cy="1875745"/>
          </a:xfrm>
          <a:prstGeom prst="rect">
            <a:avLst/>
          </a:prstGeom>
          <a:noFill/>
          <a:extLst>
            <a:ext uri="{909E8E84-426E-40DD-AFC4-6F175D3DCCD1}">
              <a14:hiddenFill xmlns:a14="http://schemas.microsoft.com/office/drawing/2010/main" xmlns="">
                <a:solidFill>
                  <a:srgbClr val="FFFFFF"/>
                </a:solidFill>
              </a14:hiddenFill>
            </a:ext>
          </a:extLst>
        </p:spPr>
      </p:pic>
      <p:pic>
        <p:nvPicPr>
          <p:cNvPr id="3074" name="Picture 2" descr="https://eurasianmagazine.ru/upload/iblock/547/547bfc7dd3ef8c210b99447771a5deec.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346700" y="605212"/>
            <a:ext cx="5028245" cy="3360205"/>
          </a:xfrm>
          <a:prstGeom prst="rect">
            <a:avLst/>
          </a:prstGeom>
          <a:noFill/>
          <a:extLst>
            <a:ext uri="{909E8E84-426E-40DD-AFC4-6F175D3DCCD1}">
              <a14:hiddenFill xmlns:a14="http://schemas.microsoft.com/office/drawing/2010/main" xmlns="">
                <a:solidFill>
                  <a:srgbClr val="FFFFFF"/>
                </a:solidFill>
              </a14:hiddenFill>
            </a:ext>
          </a:extLst>
        </p:spPr>
      </p:pic>
      <p:pic>
        <p:nvPicPr>
          <p:cNvPr id="3076" name="Picture 4" descr="https://strategy24.ru/images/news/201812/49072b0614d7925604b0332000146ff6.jpg"/>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l="23655" r="13624"/>
          <a:stretch/>
        </p:blipFill>
        <p:spPr bwMode="auto">
          <a:xfrm>
            <a:off x="6930876" y="4098412"/>
            <a:ext cx="3444069" cy="2562539"/>
          </a:xfrm>
          <a:prstGeom prst="rect">
            <a:avLst/>
          </a:prstGeom>
          <a:noFill/>
          <a:extLst>
            <a:ext uri="{909E8E84-426E-40DD-AFC4-6F175D3DCCD1}">
              <a14:hiddenFill xmlns:a14="http://schemas.microsoft.com/office/drawing/2010/main" xmlns="">
                <a:solidFill>
                  <a:srgbClr val="FFFFFF"/>
                </a:solidFill>
              </a14:hiddenFill>
            </a:ext>
          </a:extLst>
        </p:spPr>
      </p:pic>
      <p:pic>
        <p:nvPicPr>
          <p:cNvPr id="13" name="Picture 12">
            <a:extLst>
              <a:ext uri="{FF2B5EF4-FFF2-40B4-BE49-F238E27FC236}">
                <a16:creationId xmlns="" xmlns:a16="http://schemas.microsoft.com/office/drawing/2014/main" id="{C38EF794-17F1-4852-AAD4-C124F26DBED1}"/>
              </a:ext>
            </a:extLst>
          </p:cNvPr>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l="5264" r="8399"/>
          <a:stretch/>
        </p:blipFill>
        <p:spPr bwMode="auto">
          <a:xfrm>
            <a:off x="5357223" y="4094812"/>
            <a:ext cx="1481040" cy="256613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93708096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https://cp12.nevsepic.com.ua/93/1347998467-4644779-p1011222-www.nevsepic.com.ua.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15971" r="7009"/>
          <a:stretch/>
        </p:blipFill>
        <p:spPr bwMode="auto">
          <a:xfrm>
            <a:off x="7584141" y="605211"/>
            <a:ext cx="2803119" cy="2455339"/>
          </a:xfrm>
          <a:prstGeom prst="rect">
            <a:avLst/>
          </a:prstGeom>
          <a:noFill/>
          <a:extLst>
            <a:ext uri="{909E8E84-426E-40DD-AFC4-6F175D3DCCD1}">
              <a14:hiddenFill xmlns:a14="http://schemas.microsoft.com/office/drawing/2010/main" xmlns="">
                <a:solidFill>
                  <a:srgbClr val="FFFFFF"/>
                </a:solidFill>
              </a14:hiddenFill>
            </a:ext>
          </a:extLst>
        </p:spPr>
      </p:pic>
      <p:sp>
        <p:nvSpPr>
          <p:cNvPr id="30" name="Прямоугольник 29"/>
          <p:cNvSpPr/>
          <p:nvPr/>
        </p:nvSpPr>
        <p:spPr>
          <a:xfrm>
            <a:off x="-1" y="-1"/>
            <a:ext cx="882205" cy="395289"/>
          </a:xfrm>
          <a:prstGeom prst="rect">
            <a:avLst/>
          </a:prstGeom>
          <a:solidFill>
            <a:srgbClr val="E46C0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4774902" cy="5955476"/>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Город расположен на обоих берегах реки Волги. Он возник в результате объединения двух самостоятельных городов — Романова и Борисоглебска, располагавшихся на противоположных берегах и имевших собственные административное и хозяйственное устройство. Имеет статус исторического города, основан в 1273 году. Правобережье находится на дороге федерального значения. Город доступен для автомобильного, речного и  железнодорожного транспорта, в период навигации в Тутаеве функционирует грузопассажирская переправа через Волгу.</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Основные виды экономики, развитые в городе: промышленное производство, оптовая и розничная торговля, ремонт автотранспортных средств, бытовых  изделий, предметов личного пользования, производство и распределение электроэнергии, газа и воды.</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структуре промышленного производства основную долю занимает ПАО «</a:t>
            </a:r>
            <a:r>
              <a:rPr lang="ru-RU" sz="1100" kern="0" spc="15" dirty="0" err="1">
                <a:solidFill>
                  <a:schemeClr val="tx1">
                    <a:lumMod val="75000"/>
                    <a:lumOff val="25000"/>
                  </a:schemeClr>
                </a:solidFill>
                <a:latin typeface="PF Din Text Comp Pro" pitchFamily="2" charset="0"/>
              </a:rPr>
              <a:t>Тутаевский</a:t>
            </a:r>
            <a:r>
              <a:rPr lang="ru-RU" sz="1100" kern="0" spc="15" dirty="0">
                <a:solidFill>
                  <a:schemeClr val="tx1">
                    <a:lumMod val="75000"/>
                    <a:lumOff val="25000"/>
                  </a:schemeClr>
                </a:solidFill>
                <a:latin typeface="PF Din Text Comp Pro" pitchFamily="2" charset="0"/>
              </a:rPr>
              <a:t> моторный завод» - в прошлом градообразующее предприятие и сегодня остается самым крупным предприятием города.</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городе проводится активная работа по привлечению российских и иностранных инвесторов: на территории города организован промышленный парк «Мастер», предоставляющий производственные площади «под ключ», создана территория опережающего социально-экономического развития.</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Тутаев является центром </a:t>
            </a:r>
            <a:r>
              <a:rPr lang="ru-RU" sz="1100" kern="0" spc="15" dirty="0" err="1">
                <a:solidFill>
                  <a:schemeClr val="tx1">
                    <a:lumMod val="75000"/>
                    <a:lumOff val="25000"/>
                  </a:schemeClr>
                </a:solidFill>
                <a:latin typeface="PF Din Text Comp Pro" pitchFamily="2" charset="0"/>
              </a:rPr>
              <a:t>Тутаевского</a:t>
            </a:r>
            <a:r>
              <a:rPr lang="ru-RU" sz="1100" kern="0" spc="15" dirty="0">
                <a:solidFill>
                  <a:schemeClr val="tx1">
                    <a:lumMod val="75000"/>
                    <a:lumOff val="25000"/>
                  </a:schemeClr>
                </a:solidFill>
                <a:latin typeface="PF Din Text Comp Pro" pitchFamily="2" charset="0"/>
              </a:rPr>
              <a:t> муниципального района Ярославской области, входит в маршрут городов золотого кольца России. В городе расположено 258 объектов культурного наследия, действуют 2 горнолыжных спортивных центра: горно-лыжный курорт «Николина гора» и спортивный центр «</a:t>
            </a:r>
            <a:r>
              <a:rPr lang="ru-RU" sz="1100" kern="0" spc="15" dirty="0" err="1">
                <a:solidFill>
                  <a:schemeClr val="tx1">
                    <a:lumMod val="75000"/>
                    <a:lumOff val="25000"/>
                  </a:schemeClr>
                </a:solidFill>
                <a:latin typeface="PF Din Text Comp Pro" pitchFamily="2" charset="0"/>
              </a:rPr>
              <a:t>Эрцог</a:t>
            </a:r>
            <a:r>
              <a:rPr lang="ru-RU" sz="1100" kern="0" spc="15" dirty="0">
                <a:solidFill>
                  <a:schemeClr val="tx1">
                    <a:lumMod val="75000"/>
                    <a:lumOff val="25000"/>
                  </a:schemeClr>
                </a:solidFill>
                <a:latin typeface="PF Din Text Comp Pro" pitchFamily="2" charset="0"/>
              </a:rPr>
              <a:t>».</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Стратегия  социально – экономического развития </a:t>
            </a:r>
            <a:r>
              <a:rPr lang="ru-RU" sz="1100" kern="0" spc="15" dirty="0" err="1">
                <a:solidFill>
                  <a:schemeClr val="tx1">
                    <a:lumMod val="75000"/>
                    <a:lumOff val="25000"/>
                  </a:schemeClr>
                </a:solidFill>
                <a:latin typeface="PF Din Text Comp Pro" pitchFamily="2" charset="0"/>
              </a:rPr>
              <a:t>Тутаевского</a:t>
            </a:r>
            <a:r>
              <a:rPr lang="ru-RU" sz="1100" kern="0" spc="15" dirty="0">
                <a:solidFill>
                  <a:schemeClr val="tx1">
                    <a:lumMod val="75000"/>
                    <a:lumOff val="25000"/>
                  </a:schemeClr>
                </a:solidFill>
                <a:latin typeface="PF Din Text Comp Pro" pitchFamily="2" charset="0"/>
              </a:rPr>
              <a:t> муниципального района. Год принятия: 2017. Горизонт планирования: 2018-2025.</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Миссия - </a:t>
            </a:r>
            <a:r>
              <a:rPr lang="ru-RU" sz="1100" kern="0" spc="15" dirty="0" err="1">
                <a:solidFill>
                  <a:schemeClr val="tx1">
                    <a:lumMod val="75000"/>
                    <a:lumOff val="25000"/>
                  </a:schemeClr>
                </a:solidFill>
                <a:latin typeface="PF Din Text Comp Pro" pitchFamily="2" charset="0"/>
              </a:rPr>
              <a:t>Тутаевский</a:t>
            </a:r>
            <a:r>
              <a:rPr lang="ru-RU" sz="1100" kern="0" spc="15" dirty="0">
                <a:solidFill>
                  <a:schemeClr val="tx1">
                    <a:lumMod val="75000"/>
                    <a:lumOff val="25000"/>
                  </a:schemeClr>
                </a:solidFill>
                <a:latin typeface="PF Din Text Comp Pro" pitchFamily="2" charset="0"/>
              </a:rPr>
              <a:t> муниципальный район - современная территория, сохраняющая богатое культурное наследие и развивающая туристический потенциал, с благоприятными условиями для развития экономики, создающая комфортную среду для жизнедеятельности населения.</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Цель - Достижение высокого, отвечающего современным требованиям, уровня и качества жизни населения, реализация промышленного потенциала правобережной части и туристического потенциала левобережной части г. Тутаева, реализация агропромышленного потенциала </a:t>
            </a:r>
            <a:r>
              <a:rPr lang="ru-RU" sz="1100" kern="0" spc="15" dirty="0" err="1">
                <a:solidFill>
                  <a:schemeClr val="tx1">
                    <a:lumMod val="75000"/>
                    <a:lumOff val="25000"/>
                  </a:schemeClr>
                </a:solidFill>
                <a:latin typeface="PF Din Text Comp Pro" pitchFamily="2" charset="0"/>
              </a:rPr>
              <a:t>Тутаевского</a:t>
            </a:r>
            <a:r>
              <a:rPr lang="ru-RU" sz="1100" kern="0" spc="15" dirty="0">
                <a:solidFill>
                  <a:schemeClr val="tx1">
                    <a:lumMod val="75000"/>
                    <a:lumOff val="25000"/>
                  </a:schemeClr>
                </a:solidFill>
                <a:latin typeface="PF Din Text Comp Pro" pitchFamily="2" charset="0"/>
              </a:rPr>
              <a:t> муниципального района, сохранение и улучшение природной среды обитания и экосистемы района.</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ТУТАЕВ, ЯРОСЛАВСКАЯ ОБЛАСТЬ</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7.4. </a:t>
            </a:r>
            <a:endParaRPr lang="ru-RU" sz="3000" dirty="0">
              <a:solidFill>
                <a:schemeClr val="bg1"/>
              </a:solidFill>
            </a:endParaRPr>
          </a:p>
        </p:txBody>
      </p:sp>
      <p:sp>
        <p:nvSpPr>
          <p:cNvPr id="14" name="Прямоугольник 13"/>
          <p:cNvSpPr/>
          <p:nvPr/>
        </p:nvSpPr>
        <p:spPr>
          <a:xfrm>
            <a:off x="355774" y="6950841"/>
            <a:ext cx="3342104" cy="213547"/>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 открытые данные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75</a:t>
            </a:fld>
            <a:endParaRPr lang="ru-RU" dirty="0"/>
          </a:p>
        </p:txBody>
      </p:sp>
      <p:pic>
        <p:nvPicPr>
          <p:cNvPr id="4098" name="Picture 2" descr="https://im3.turbina.ru/photos.4/4/3/0/6/3/3136034/big.photo/Pristan-na-Volge-v-Tutae.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346700" y="3273949"/>
            <a:ext cx="5040560" cy="3359061"/>
          </a:xfrm>
          <a:prstGeom prst="rect">
            <a:avLst/>
          </a:prstGeom>
          <a:noFill/>
          <a:extLst>
            <a:ext uri="{909E8E84-426E-40DD-AFC4-6F175D3DCCD1}">
              <a14:hiddenFill xmlns:a14="http://schemas.microsoft.com/office/drawing/2010/main" xmlns="">
                <a:solidFill>
                  <a:srgbClr val="FFFFFF"/>
                </a:solidFill>
              </a14:hiddenFill>
            </a:ext>
          </a:extLst>
        </p:spPr>
      </p:pic>
      <p:pic>
        <p:nvPicPr>
          <p:cNvPr id="4102" name="Picture 6" descr="https://im0-tub-ru.yandex.net/i?id=05c529398380f4ae1024e03ad6339bba-l&amp;ref=rim&amp;n=13&amp;w=1080&amp;h=1350"/>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b="7997"/>
          <a:stretch/>
        </p:blipFill>
        <p:spPr bwMode="auto">
          <a:xfrm>
            <a:off x="5346701" y="605213"/>
            <a:ext cx="2134989" cy="245533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09229844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4">
            <a:extLst>
              <a:ext uri="{FF2B5EF4-FFF2-40B4-BE49-F238E27FC236}">
                <a16:creationId xmlns="" xmlns:a16="http://schemas.microsoft.com/office/drawing/2014/main" id="{A504E740-C463-4CA4-8DCE-EA323BD02A42}"/>
              </a:ext>
            </a:extLst>
          </p:cNvPr>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495" r="1743"/>
          <a:stretch/>
        </p:blipFill>
        <p:spPr bwMode="auto">
          <a:xfrm>
            <a:off x="5346701" y="3297601"/>
            <a:ext cx="5040559" cy="3312685"/>
          </a:xfrm>
          <a:prstGeom prst="rect">
            <a:avLst/>
          </a:prstGeom>
          <a:noFill/>
          <a:extLst>
            <a:ext uri="{909E8E84-426E-40DD-AFC4-6F175D3DCCD1}">
              <a14:hiddenFill xmlns:a14="http://schemas.microsoft.com/office/drawing/2010/main" xmlns="">
                <a:solidFill>
                  <a:srgbClr val="FFFFFF"/>
                </a:solidFill>
              </a14:hiddenFill>
            </a:ext>
          </a:extLst>
        </p:spPr>
      </p:pic>
      <p:sp>
        <p:nvSpPr>
          <p:cNvPr id="30" name="Прямоугольник 29"/>
          <p:cNvSpPr/>
          <p:nvPr/>
        </p:nvSpPr>
        <p:spPr>
          <a:xfrm>
            <a:off x="-1" y="-1"/>
            <a:ext cx="882205" cy="395289"/>
          </a:xfrm>
          <a:prstGeom prst="rect">
            <a:avLst/>
          </a:prstGeom>
          <a:solidFill>
            <a:srgbClr val="E46C0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4774902" cy="4939814"/>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Расположен на реке Салде, в 176 км на север от Екатеринбурга и в 30 км на восток от Нижнего Тагила. Река Салда в черте города образует большой </a:t>
            </a:r>
            <a:r>
              <a:rPr lang="ru-RU" sz="1100" kern="0" spc="15" dirty="0" err="1">
                <a:solidFill>
                  <a:schemeClr val="tx1">
                    <a:lumMod val="75000"/>
                    <a:lumOff val="25000"/>
                  </a:schemeClr>
                </a:solidFill>
                <a:latin typeface="PF Din Text Comp Pro" pitchFamily="2" charset="0"/>
              </a:rPr>
              <a:t>Верхнесалдинский</a:t>
            </a:r>
            <a:r>
              <a:rPr lang="ru-RU" sz="1100" kern="0" spc="15" dirty="0">
                <a:solidFill>
                  <a:schemeClr val="tx1">
                    <a:lumMod val="75000"/>
                    <a:lumOff val="25000"/>
                  </a:schemeClr>
                </a:solidFill>
                <a:latin typeface="PF Din Text Comp Pro" pitchFamily="2" charset="0"/>
              </a:rPr>
              <a:t> пруд.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Основные виды экономики, развитые в городе: обрабатывающие производство, торговля и образование.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структуре промышленного производства основную долю занимает ПАО </a:t>
            </a:r>
            <a:r>
              <a:rPr lang="ru-RU" sz="1100" kern="0" spc="15" dirty="0" err="1">
                <a:solidFill>
                  <a:schemeClr val="tx1">
                    <a:lumMod val="75000"/>
                    <a:lumOff val="25000"/>
                  </a:schemeClr>
                </a:solidFill>
                <a:latin typeface="PF Din Text Comp Pro" pitchFamily="2" charset="0"/>
              </a:rPr>
              <a:t>Верхнесалдинское</a:t>
            </a:r>
            <a:r>
              <a:rPr lang="ru-RU" sz="1100" kern="0" spc="15" dirty="0">
                <a:solidFill>
                  <a:schemeClr val="tx1">
                    <a:lumMod val="75000"/>
                    <a:lumOff val="25000"/>
                  </a:schemeClr>
                </a:solidFill>
                <a:latin typeface="PF Din Text Comp Pro" pitchFamily="2" charset="0"/>
              </a:rPr>
              <a:t> металлургическое производственное объединение (ВСМПО-АВИСМА) – градообразующие предприятие, которое обеспечивает стабильное развитие города и его населения.</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Также </a:t>
            </a:r>
            <a:r>
              <a:rPr lang="ru-RU" sz="1100" kern="0" spc="15" dirty="0" err="1">
                <a:solidFill>
                  <a:schemeClr val="tx1">
                    <a:lumMod val="75000"/>
                    <a:lumOff val="25000"/>
                  </a:schemeClr>
                </a:solidFill>
                <a:latin typeface="PF Din Text Comp Pro" pitchFamily="2" charset="0"/>
              </a:rPr>
              <a:t>Верхнесалдинское</a:t>
            </a:r>
            <a:r>
              <a:rPr lang="ru-RU" sz="1100" kern="0" spc="15" dirty="0">
                <a:solidFill>
                  <a:schemeClr val="tx1">
                    <a:lumMod val="75000"/>
                    <a:lumOff val="25000"/>
                  </a:schemeClr>
                </a:solidFill>
                <a:latin typeface="PF Din Text Comp Pro" pitchFamily="2" charset="0"/>
              </a:rPr>
              <a:t> металлургическое производственное объединение имеет совместное предприятие с компанией «Боинг» – АО «Урал Боинг </a:t>
            </a:r>
            <a:r>
              <a:rPr lang="ru-RU" sz="1100" kern="0" spc="15" dirty="0" err="1">
                <a:solidFill>
                  <a:schemeClr val="tx1">
                    <a:lumMod val="75000"/>
                    <a:lumOff val="25000"/>
                  </a:schemeClr>
                </a:solidFill>
                <a:latin typeface="PF Din Text Comp Pro" pitchFamily="2" charset="0"/>
              </a:rPr>
              <a:t>Мануфактуринг</a:t>
            </a:r>
            <a:r>
              <a:rPr lang="ru-RU" sz="1100" kern="0" spc="15" dirty="0">
                <a:solidFill>
                  <a:schemeClr val="tx1">
                    <a:lumMod val="75000"/>
                    <a:lumOff val="25000"/>
                  </a:schemeClr>
                </a:solidFill>
                <a:latin typeface="PF Din Text Comp Pro" pitchFamily="2" charset="0"/>
              </a:rPr>
              <a:t>». На территории </a:t>
            </a:r>
            <a:r>
              <a:rPr lang="ru-RU" sz="1100" kern="0" spc="15" dirty="0" err="1">
                <a:solidFill>
                  <a:schemeClr val="tx1">
                    <a:lumMod val="75000"/>
                    <a:lumOff val="25000"/>
                  </a:schemeClr>
                </a:solidFill>
                <a:latin typeface="PF Din Text Comp Pro" pitchFamily="2" charset="0"/>
              </a:rPr>
              <a:t>Верхнесалдинского</a:t>
            </a:r>
            <a:r>
              <a:rPr lang="ru-RU" sz="1100" kern="0" spc="15" dirty="0">
                <a:solidFill>
                  <a:schemeClr val="tx1">
                    <a:lumMod val="75000"/>
                    <a:lumOff val="25000"/>
                  </a:schemeClr>
                </a:solidFill>
                <a:latin typeface="PF Din Text Comp Pro" pitchFamily="2" charset="0"/>
              </a:rPr>
              <a:t> городского округа расположен ФКП «</a:t>
            </a:r>
            <a:r>
              <a:rPr lang="ru-RU" sz="1100" kern="0" spc="15" dirty="0" err="1">
                <a:solidFill>
                  <a:schemeClr val="tx1">
                    <a:lumMod val="75000"/>
                    <a:lumOff val="25000"/>
                  </a:schemeClr>
                </a:solidFill>
                <a:latin typeface="PF Din Text Comp Pro" pitchFamily="2" charset="0"/>
              </a:rPr>
              <a:t>Верхнесалдинский</a:t>
            </a:r>
            <a:r>
              <a:rPr lang="ru-RU" sz="1100" kern="0" spc="15" dirty="0">
                <a:solidFill>
                  <a:schemeClr val="tx1">
                    <a:lumMod val="75000"/>
                    <a:lumOff val="25000"/>
                  </a:schemeClr>
                </a:solidFill>
                <a:latin typeface="PF Din Text Comp Pro" pitchFamily="2" charset="0"/>
              </a:rPr>
              <a:t> государственный казенный завод химических емкостей», специализирующееся на производстве оружия и боеприпасов (ракетной техники для вооруженных сил), емкостей для химических веществ.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Важную роль для Верхней Салды играет особая экономическая зона (ОЭЗ) – Титановая долина, а именно площадка «Верхняя Салда», которая обеспечивает высокий инвестиционный потенциал территории и находится в черте города. По замыслу развитие ОЭЗ приведет к диверсификации промышленности территории, что позволит диверсифицировать занятость населения и повысить экономическую устойчивость города.</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Стратегия  социально – экономического развития </a:t>
            </a:r>
            <a:r>
              <a:rPr lang="ru-RU" sz="1100" kern="0" spc="15" dirty="0" err="1">
                <a:solidFill>
                  <a:schemeClr val="tx1">
                    <a:lumMod val="75000"/>
                    <a:lumOff val="25000"/>
                  </a:schemeClr>
                </a:solidFill>
                <a:latin typeface="PF Din Text Comp Pro" pitchFamily="2" charset="0"/>
              </a:rPr>
              <a:t>Верхнесалдинского</a:t>
            </a:r>
            <a:r>
              <a:rPr lang="ru-RU" sz="1100" kern="0" spc="15" dirty="0">
                <a:solidFill>
                  <a:schemeClr val="tx1">
                    <a:lumMod val="75000"/>
                    <a:lumOff val="25000"/>
                  </a:schemeClr>
                </a:solidFill>
                <a:latin typeface="PF Din Text Comp Pro" pitchFamily="2" charset="0"/>
              </a:rPr>
              <a:t> городского округа. Год принятия: 2018. Горизонт планирования: 2019-2030.</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Миссия - создание благоприятной среды для бизнеса и социального партнерства, сохранение высокого качества человеческого потенциала, обеспечение устойчивого роста качества жизни граждан.</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Цель - обеспечение конкурентоспособности </a:t>
            </a:r>
            <a:r>
              <a:rPr lang="ru-RU" sz="1100" kern="0" spc="15" dirty="0" err="1">
                <a:solidFill>
                  <a:schemeClr val="tx1">
                    <a:lumMod val="75000"/>
                    <a:lumOff val="25000"/>
                  </a:schemeClr>
                </a:solidFill>
                <a:latin typeface="PF Din Text Comp Pro" pitchFamily="2" charset="0"/>
              </a:rPr>
              <a:t>Верхнесалдинского</a:t>
            </a:r>
            <a:r>
              <a:rPr lang="ru-RU" sz="1100" kern="0" spc="15" dirty="0">
                <a:solidFill>
                  <a:schemeClr val="tx1">
                    <a:lumMod val="75000"/>
                    <a:lumOff val="25000"/>
                  </a:schemeClr>
                </a:solidFill>
                <a:latin typeface="PF Din Text Comp Pro" pitchFamily="2" charset="0"/>
              </a:rPr>
              <a:t> городского округа и сбалансированного роста качества жизни нынешних и будущих поколений. </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ВЕРХНЯЯ САЛДА, СВЕРДЛОВСКАЯ ОБЛАСТЬ</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7.5. </a:t>
            </a:r>
            <a:endParaRPr lang="ru-RU" sz="3000" dirty="0">
              <a:solidFill>
                <a:schemeClr val="bg1"/>
              </a:solidFill>
            </a:endParaRPr>
          </a:p>
        </p:txBody>
      </p:sp>
      <p:sp>
        <p:nvSpPr>
          <p:cNvPr id="14" name="Прямоугольник 13"/>
          <p:cNvSpPr/>
          <p:nvPr/>
        </p:nvSpPr>
        <p:spPr>
          <a:xfrm>
            <a:off x="355774" y="6950841"/>
            <a:ext cx="3342104" cy="213547"/>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 открытые данные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76</a:t>
            </a:fld>
            <a:endParaRPr lang="ru-RU" dirty="0"/>
          </a:p>
        </p:txBody>
      </p:sp>
      <p:pic>
        <p:nvPicPr>
          <p:cNvPr id="15" name="Picture 6">
            <a:extLst>
              <a:ext uri="{FF2B5EF4-FFF2-40B4-BE49-F238E27FC236}">
                <a16:creationId xmlns="" xmlns:a16="http://schemas.microsoft.com/office/drawing/2014/main" id="{ADB87865-13F6-40A8-8D11-43EC3EB9FF3F}"/>
              </a:ext>
            </a:extLst>
          </p:cNvPr>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l="8902" r="8664"/>
          <a:stretch/>
        </p:blipFill>
        <p:spPr bwMode="auto">
          <a:xfrm>
            <a:off x="7259086" y="605213"/>
            <a:ext cx="3128174" cy="2538281"/>
          </a:xfrm>
          <a:prstGeom prst="rect">
            <a:avLst/>
          </a:prstGeom>
          <a:noFill/>
          <a:extLst>
            <a:ext uri="{909E8E84-426E-40DD-AFC4-6F175D3DCCD1}">
              <a14:hiddenFill xmlns:a14="http://schemas.microsoft.com/office/drawing/2010/main" xmlns="">
                <a:solidFill>
                  <a:srgbClr val="FFFFFF"/>
                </a:solidFill>
              </a14:hiddenFill>
            </a:ext>
          </a:extLst>
        </p:spPr>
      </p:pic>
      <p:pic>
        <p:nvPicPr>
          <p:cNvPr id="5126" name="Picture 6" descr="https://tagileparhiya.ru/wp-content/uploads/2016/08/20160821-DSCF5079.jpg"/>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t="961"/>
          <a:stretch/>
        </p:blipFill>
        <p:spPr bwMode="auto">
          <a:xfrm>
            <a:off x="5356661" y="605213"/>
            <a:ext cx="1702479" cy="253828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91550234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E46C0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5774" y="553997"/>
            <a:ext cx="4774902" cy="564770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Город расположен недалеко от побережья Оки, в 186 километрах от Нижнего Новгорода, в 28 км от железнодорожной станции в Навашино, которая располагается на магистральной железной дороге Москва — Екатеринбург.</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Основу промышленности Выксы составляет металлургическое производство - Выксунский металлургический завод (ВМЗ), являющийся градообразующим предприятием. Данный завод поставлял трубы большого диаметра для газопровода «Северный поток» — порядка 45—50 % от общего количества. Предприятие является партнёром ОАО «РЖД» по поставке современных, более долговечных колёс для подвижного состава. Завод является основным налогоплательщиком города. Кроме него, в городе действует ряд заводов: «</a:t>
            </a:r>
            <a:r>
              <a:rPr lang="ru-RU" sz="1100" kern="0" spc="15" dirty="0" err="1">
                <a:solidFill>
                  <a:schemeClr val="tx1">
                    <a:lumMod val="75000"/>
                    <a:lumOff val="25000"/>
                  </a:schemeClr>
                </a:solidFill>
                <a:latin typeface="PF Din Text Comp Pro" pitchFamily="2" charset="0"/>
              </a:rPr>
              <a:t>Дробмаш</a:t>
            </a:r>
            <a:r>
              <a:rPr lang="ru-RU" sz="1100" kern="0" spc="15" dirty="0">
                <a:solidFill>
                  <a:schemeClr val="tx1">
                    <a:lumMod val="75000"/>
                    <a:lumOff val="25000"/>
                  </a:schemeClr>
                </a:solidFill>
                <a:latin typeface="PF Din Text Comp Pro" pitchFamily="2" charset="0"/>
              </a:rPr>
              <a:t>» — производство дробильной техники, «ЖБК» — производство железобетонных конструкций. Военно-промышленная компания — завод корпусов — производство бронекорпусов для таких машин как «Тигр», «БТР», «Тайфун».</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Территория обладает высоким туристическим потенциальном, в Выксе сохранились памятники промышленной, гражданской и культовой архитектуры ХVIII- XIX веков, из которых выделяются дворец </a:t>
            </a:r>
            <a:r>
              <a:rPr lang="ru-RU" sz="1100" kern="0" spc="15" dirty="0" err="1">
                <a:solidFill>
                  <a:schemeClr val="tx1">
                    <a:lumMod val="75000"/>
                    <a:lumOff val="25000"/>
                  </a:schemeClr>
                </a:solidFill>
                <a:latin typeface="PF Din Text Comp Pro" pitchFamily="2" charset="0"/>
              </a:rPr>
              <a:t>Баташевых</a:t>
            </a:r>
            <a:r>
              <a:rPr lang="ru-RU" sz="1100" kern="0" spc="15" dirty="0">
                <a:solidFill>
                  <a:schemeClr val="tx1">
                    <a:lumMod val="75000"/>
                    <a:lumOff val="25000"/>
                  </a:schemeClr>
                </a:solidFill>
                <a:latin typeface="PF Din Text Comp Pro" pitchFamily="2" charset="0"/>
              </a:rPr>
              <a:t> (ХVШ век), их охотничий домик в поселке </a:t>
            </a:r>
            <a:r>
              <a:rPr lang="ru-RU" sz="1100" kern="0" spc="15" dirty="0" err="1">
                <a:solidFill>
                  <a:schemeClr val="tx1">
                    <a:lumMod val="75000"/>
                    <a:lumOff val="25000"/>
                  </a:schemeClr>
                </a:solidFill>
                <a:latin typeface="PF Din Text Comp Pro" pitchFamily="2" charset="0"/>
              </a:rPr>
              <a:t>Досчатом</a:t>
            </a:r>
            <a:r>
              <a:rPr lang="ru-RU" sz="1100" kern="0" spc="15" dirty="0">
                <a:solidFill>
                  <a:schemeClr val="tx1">
                    <a:lumMod val="75000"/>
                    <a:lumOff val="25000"/>
                  </a:schemeClr>
                </a:solidFill>
                <a:latin typeface="PF Din Text Comp Pro" pitchFamily="2" charset="0"/>
              </a:rPr>
              <a:t>, постройки В. Г. Шухова на металлургическом заводе. В самом центре Выксы расположен старинный парк во французско-английском стиле, по образцу известных европейских парков в Версале, Летнего сада в Петербурге, парков Петергофа. Композиционная ось парка — главная липовая аллея — на юге заканчивается домом-дворцом </a:t>
            </a:r>
            <a:r>
              <a:rPr lang="ru-RU" sz="1100" kern="0" spc="15" dirty="0" err="1">
                <a:solidFill>
                  <a:schemeClr val="tx1">
                    <a:lumMod val="75000"/>
                    <a:lumOff val="25000"/>
                  </a:schemeClr>
                </a:solidFill>
                <a:latin typeface="PF Din Text Comp Pro" pitchFamily="2" charset="0"/>
              </a:rPr>
              <a:t>Баташевых</a:t>
            </a:r>
            <a:r>
              <a:rPr lang="ru-RU" sz="1100" kern="0" spc="15" dirty="0">
                <a:solidFill>
                  <a:schemeClr val="tx1">
                    <a:lumMod val="75000"/>
                    <a:lumOff val="25000"/>
                  </a:schemeClr>
                </a:solidFill>
                <a:latin typeface="PF Din Text Comp Pro" pitchFamily="2" charset="0"/>
              </a:rPr>
              <a:t> (1760—1770 гг.). Позже дом </a:t>
            </a:r>
            <a:r>
              <a:rPr lang="ru-RU" sz="1100" kern="0" spc="15" dirty="0" err="1">
                <a:solidFill>
                  <a:schemeClr val="tx1">
                    <a:lumMod val="75000"/>
                    <a:lumOff val="25000"/>
                  </a:schemeClr>
                </a:solidFill>
                <a:latin typeface="PF Din Text Comp Pro" pitchFamily="2" charset="0"/>
              </a:rPr>
              <a:t>Баташевых</a:t>
            </a:r>
            <a:r>
              <a:rPr lang="ru-RU" sz="1100" kern="0" spc="15" dirty="0">
                <a:solidFill>
                  <a:schemeClr val="tx1">
                    <a:lumMod val="75000"/>
                    <a:lumOff val="25000"/>
                  </a:schemeClr>
                </a:solidFill>
                <a:latin typeface="PF Din Text Comp Pro" pitchFamily="2" charset="0"/>
              </a:rPr>
              <a:t> стал музеем, где экспонируются редкие вещи из коллекции братьев. В музее есть специальные комнаты, полностью посвящённые истории металлургического завода</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городе реализуется множество проектов по созданию комфортной городской среды и проектов направленных на улучшение качества жизни горожан. Так в Выксе каждый год, начиная с 2011, появляются объекты искусства в общественных пространствах. Здесь собраны сохранившиеся граффити, арт-объекты, инсталляции и арт-дворы. Также с 2011 года в Выксе проходит ежегодный фестиваль новой культуры, на который приезжают российские и зарубежные современные танцоры, художники, скульпторы, музыканты, спортсмены. Все это стало возможно благодаря реализации проекта «Арт-Овраг».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По итогам 2018 года моногород Выкса вошел в ТОП-10 лидеров ежегодного рейтинга моногородов. Рейтинг комплексно оценивает активность и эффективность работы органов местного самоуправления, уровень развития МСП, городской экономики и городской среды.. </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ВЫКСА, НИЖЕГОРОДСКАЯ ОБЛАСТЬ</a:t>
            </a:r>
          </a:p>
        </p:txBody>
      </p:sp>
      <p:sp>
        <p:nvSpPr>
          <p:cNvPr id="3" name="Прямоугольник 2"/>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7.6. </a:t>
            </a:r>
            <a:endParaRPr lang="ru-RU" sz="3000" dirty="0">
              <a:solidFill>
                <a:schemeClr val="bg1"/>
              </a:solidFill>
            </a:endParaRPr>
          </a:p>
        </p:txBody>
      </p:sp>
      <p:sp>
        <p:nvSpPr>
          <p:cNvPr id="14" name="Прямоугольник 13"/>
          <p:cNvSpPr/>
          <p:nvPr/>
        </p:nvSpPr>
        <p:spPr>
          <a:xfrm>
            <a:off x="355774" y="6950841"/>
            <a:ext cx="3342104" cy="213547"/>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 открытые данные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77</a:t>
            </a:fld>
            <a:endParaRPr lang="ru-RU" dirty="0"/>
          </a:p>
        </p:txBody>
      </p:sp>
      <p:pic>
        <p:nvPicPr>
          <p:cNvPr id="11" name="Picture 4">
            <a:extLst>
              <a:ext uri="{FF2B5EF4-FFF2-40B4-BE49-F238E27FC236}">
                <a16:creationId xmlns="" xmlns:a16="http://schemas.microsoft.com/office/drawing/2014/main" id="{535C49AC-ADCC-4480-A4A2-40283579CFA1}"/>
              </a:ext>
            </a:extLst>
          </p:cNvPr>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1294" r="1030"/>
          <a:stretch/>
        </p:blipFill>
        <p:spPr bwMode="auto">
          <a:xfrm>
            <a:off x="5346700" y="3204567"/>
            <a:ext cx="5040561" cy="2903687"/>
          </a:xfrm>
          <a:prstGeom prst="rect">
            <a:avLst/>
          </a:prstGeom>
          <a:noFill/>
          <a:extLst>
            <a:ext uri="{909E8E84-426E-40DD-AFC4-6F175D3DCCD1}">
              <a14:hiddenFill xmlns:a14="http://schemas.microsoft.com/office/drawing/2010/main" xmlns="">
                <a:solidFill>
                  <a:srgbClr val="FFFFFF"/>
                </a:solidFill>
              </a14:hiddenFill>
            </a:ext>
          </a:extLst>
        </p:spPr>
      </p:pic>
      <p:pic>
        <p:nvPicPr>
          <p:cNvPr id="12" name="Picture 6">
            <a:extLst>
              <a:ext uri="{FF2B5EF4-FFF2-40B4-BE49-F238E27FC236}">
                <a16:creationId xmlns="" xmlns:a16="http://schemas.microsoft.com/office/drawing/2014/main" id="{0BBF0BFA-DD69-4C7F-8FBC-F4EE26CB1F8F}"/>
              </a:ext>
            </a:extLst>
          </p:cNvPr>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l="22117" r="12113"/>
          <a:stretch/>
        </p:blipFill>
        <p:spPr bwMode="auto">
          <a:xfrm>
            <a:off x="8017808" y="613539"/>
            <a:ext cx="2369453" cy="2410045"/>
          </a:xfrm>
          <a:prstGeom prst="rect">
            <a:avLst/>
          </a:prstGeom>
          <a:noFill/>
          <a:extLst>
            <a:ext uri="{909E8E84-426E-40DD-AFC4-6F175D3DCCD1}">
              <a14:hiddenFill xmlns:a14="http://schemas.microsoft.com/office/drawing/2010/main" xmlns="">
                <a:solidFill>
                  <a:srgbClr val="FFFFFF"/>
                </a:solidFill>
              </a14:hiddenFill>
            </a:ext>
          </a:extLst>
        </p:spPr>
      </p:pic>
      <p:pic>
        <p:nvPicPr>
          <p:cNvPr id="6146" name="Picture 2" descr="https://svgz.ru/wp-content/uploads/2017/04/edonorog-e1491308570797.jpg"/>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l="6713" r="34666"/>
          <a:stretch/>
        </p:blipFill>
        <p:spPr bwMode="auto">
          <a:xfrm>
            <a:off x="5355371" y="613538"/>
            <a:ext cx="2511609" cy="241004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97574811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rgbClr val="A4232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1170236" y="4571661"/>
            <a:ext cx="2868456"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a:solidFill>
                  <a:schemeClr val="bg1"/>
                </a:solidFill>
                <a:latin typeface="PF Din Text Comp Pro" panose="02000506020000020004" pitchFamily="2" charset="0"/>
              </a:rPr>
              <a:t>8</a:t>
            </a:r>
          </a:p>
        </p:txBody>
      </p:sp>
      <p:sp>
        <p:nvSpPr>
          <p:cNvPr id="17" name="TextBox 16"/>
          <p:cNvSpPr txBox="1"/>
          <p:nvPr/>
        </p:nvSpPr>
        <p:spPr>
          <a:xfrm>
            <a:off x="3811588" y="4655439"/>
            <a:ext cx="6575425" cy="553998"/>
          </a:xfrm>
          <a:prstGeom prst="rect">
            <a:avLst/>
          </a:prstGeom>
          <a:noFill/>
        </p:spPr>
        <p:txBody>
          <a:bodyPr wrap="square" rtlCol="0">
            <a:spAutoFit/>
          </a:bodyPr>
          <a:lstStyle/>
          <a:p>
            <a:pPr>
              <a:spcAft>
                <a:spcPts val="600"/>
              </a:spcAft>
            </a:pPr>
            <a:r>
              <a:rPr lang="en-US" sz="3000" b="1" dirty="0">
                <a:solidFill>
                  <a:srgbClr val="A42320"/>
                </a:solidFill>
                <a:latin typeface="PF Din Text Cond Pro Light" panose="02000000000000000000" pitchFamily="2" charset="0"/>
              </a:rPr>
              <a:t>SWOT-</a:t>
            </a:r>
            <a:r>
              <a:rPr lang="ru-RU" sz="3000" b="1" dirty="0">
                <a:solidFill>
                  <a:srgbClr val="A42320"/>
                </a:solidFill>
                <a:latin typeface="PF Din Text Cond Pro Light" panose="02000000000000000000" pitchFamily="2" charset="0"/>
              </a:rPr>
              <a:t>АНАЛИЗ</a:t>
            </a: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78</a:t>
            </a:fld>
            <a:endParaRPr lang="ru-RU" dirty="0"/>
          </a:p>
        </p:txBody>
      </p:sp>
    </p:spTree>
    <p:extLst>
      <p:ext uri="{BB962C8B-B14F-4D97-AF65-F5344CB8AC3E}">
        <p14:creationId xmlns:p14="http://schemas.microsoft.com/office/powerpoint/2010/main" xmlns="" val="3198396769"/>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A4232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79</a:t>
            </a:fld>
            <a:endParaRPr lang="ru-RU" dirty="0"/>
          </a:p>
        </p:txBody>
      </p:sp>
      <p:sp>
        <p:nvSpPr>
          <p:cNvPr id="11" name="TextBox 10"/>
          <p:cNvSpPr txBox="1"/>
          <p:nvPr/>
        </p:nvSpPr>
        <p:spPr>
          <a:xfrm>
            <a:off x="810196" y="3852639"/>
            <a:ext cx="341932" cy="3939532"/>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en-US" altLang="ru-RU" sz="25000" kern="1200" dirty="0">
                <a:solidFill>
                  <a:srgbClr val="F4C9C8"/>
                </a:solidFill>
                <a:latin typeface="PF Din Text Comp Pro" pitchFamily="2" charset="0"/>
                <a:cs typeface="Arial" charset="0"/>
              </a:rPr>
              <a:t>S</a:t>
            </a:r>
            <a:endParaRPr lang="ru-RU" altLang="ru-RU" sz="25000" kern="1200" dirty="0">
              <a:solidFill>
                <a:srgbClr val="F4C9C8"/>
              </a:solidFill>
              <a:latin typeface="PF Din Text Comp Pro" pitchFamily="2" charset="0"/>
              <a:cs typeface="Arial" charset="0"/>
            </a:endParaRPr>
          </a:p>
        </p:txBody>
      </p:sp>
      <p:sp>
        <p:nvSpPr>
          <p:cNvPr id="12" name="Прямоугольник 11"/>
          <p:cNvSpPr/>
          <p:nvPr/>
        </p:nvSpPr>
        <p:spPr>
          <a:xfrm>
            <a:off x="185886" y="540271"/>
            <a:ext cx="3576638"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2800"/>
            <a:r>
              <a:rPr lang="ru-RU" sz="1200" kern="0" spc="71" dirty="0">
                <a:solidFill>
                  <a:schemeClr val="tx1">
                    <a:lumMod val="85000"/>
                    <a:lumOff val="15000"/>
                  </a:schemeClr>
                </a:solidFill>
                <a:latin typeface="PF Din Text Comp Pro" pitchFamily="2" charset="0"/>
              </a:rPr>
              <a:t>Сильные стороны</a:t>
            </a:r>
          </a:p>
        </p:txBody>
      </p:sp>
      <p:sp>
        <p:nvSpPr>
          <p:cNvPr id="13" name="TextBox 12"/>
          <p:cNvSpPr txBox="1"/>
          <p:nvPr/>
        </p:nvSpPr>
        <p:spPr>
          <a:xfrm>
            <a:off x="377824" y="903783"/>
            <a:ext cx="4858767" cy="5970865"/>
          </a:xfrm>
          <a:prstGeom prst="rect">
            <a:avLst/>
          </a:prstGeom>
          <a:noFill/>
        </p:spPr>
        <p:txBody>
          <a:bodyPr wrap="square" rtlCol="0">
            <a:spAutoFit/>
          </a:bodyPr>
          <a:lstStyle/>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Наблюдается положительная динамика величины доходов местного бюджета муниципального образования.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Наличие инвестиционных площадок на территории.</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На территории частными инвесторами реализуется ряд крупных инвестиционных проектов, суммарный объем инвестиций составляет порядка 30 млрд руб.</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Высокий уровень социальной ответственности базового предприятия, множество проектов в городе.</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Развития система дополнительного образования.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Развивается система платных сервисов в здравоохранении.</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Полная нормативная обеспеченность учреждениями культуры.</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Звание Спортивной столицы Ленинградской области.</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Дифференцированная система общегородских, районных и локальных общественных пространств в каждом планировочном районе города (северо-западном и юго-восточном).</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Крупный ж/д узел, интенсивные ж/д связи с Санкт-Петербургом, наличие прямого ж/д сообщения с Москвой, всеми основными городами Северо-Запада, с другими регионами РФ.</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Удобные выходы на федеральную автодорожную сеть.</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Сформированный каркас основных улиц, хорошее их техническое состояние, отсутствие проблемы транспортных заторов.</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Транзитные потоки по основному транспортному направлению мало затрагивают городскую застройку.</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Удовлетворительно развитый городской общественный транспорт, обеспечивающий связи основных городских районов.</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Высокая обеспеченность всеми видами инженерных инфраструктур многоквартирного жилого фонда.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Наличие резервов мощностей по инфраструктурам водоснабжения и теплоснабжения.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Наличие системы дождевой канализации</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Наличие проекта по созданию очистных сооружений в отдельных районах города.</a:t>
            </a:r>
          </a:p>
        </p:txBody>
      </p:sp>
      <p:sp>
        <p:nvSpPr>
          <p:cNvPr id="16" name="TextBox 15"/>
          <p:cNvSpPr txBox="1"/>
          <p:nvPr/>
        </p:nvSpPr>
        <p:spPr>
          <a:xfrm>
            <a:off x="6372920" y="3873547"/>
            <a:ext cx="341932" cy="3939532"/>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en-US" altLang="ru-RU" sz="25000" kern="1200" dirty="0">
                <a:solidFill>
                  <a:srgbClr val="F4C9C8"/>
                </a:solidFill>
                <a:latin typeface="PF Din Text Comp Pro" pitchFamily="2" charset="0"/>
                <a:cs typeface="Arial" charset="0"/>
              </a:rPr>
              <a:t>W</a:t>
            </a:r>
            <a:endParaRPr lang="ru-RU" altLang="ru-RU" sz="25000" kern="1200" dirty="0">
              <a:solidFill>
                <a:srgbClr val="F4C9C8"/>
              </a:solidFill>
              <a:latin typeface="PF Din Text Comp Pro" pitchFamily="2" charset="0"/>
              <a:cs typeface="Arial" charset="0"/>
            </a:endParaRPr>
          </a:p>
        </p:txBody>
      </p:sp>
      <p:sp>
        <p:nvSpPr>
          <p:cNvPr id="17" name="Прямоугольник 16"/>
          <p:cNvSpPr/>
          <p:nvPr/>
        </p:nvSpPr>
        <p:spPr>
          <a:xfrm>
            <a:off x="5430044" y="540271"/>
            <a:ext cx="3576638"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2800"/>
            <a:r>
              <a:rPr lang="ru-RU" sz="1200" kern="0" spc="71" dirty="0">
                <a:solidFill>
                  <a:schemeClr val="tx1">
                    <a:lumMod val="85000"/>
                    <a:lumOff val="15000"/>
                  </a:schemeClr>
                </a:solidFill>
                <a:latin typeface="PF Din Text Comp Pro" pitchFamily="2" charset="0"/>
              </a:rPr>
              <a:t>Слабые стороны</a:t>
            </a:r>
          </a:p>
        </p:txBody>
      </p:sp>
      <p:sp>
        <p:nvSpPr>
          <p:cNvPr id="23" name="TextBox 22"/>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en-US" altLang="ru-RU" sz="2200" kern="1200" dirty="0">
                <a:solidFill>
                  <a:schemeClr val="tx1">
                    <a:lumMod val="85000"/>
                    <a:lumOff val="15000"/>
                  </a:schemeClr>
                </a:solidFill>
                <a:latin typeface="PF Din Text Comp Pro" pitchFamily="2" charset="0"/>
                <a:cs typeface="Arial" charset="0"/>
              </a:rPr>
              <a:t>SWOT </a:t>
            </a:r>
            <a:r>
              <a:rPr lang="ru-RU" altLang="ru-RU" sz="2200" kern="1200" dirty="0">
                <a:solidFill>
                  <a:schemeClr val="tx1">
                    <a:lumMod val="85000"/>
                    <a:lumOff val="15000"/>
                  </a:schemeClr>
                </a:solidFill>
                <a:latin typeface="PF Din Text Comp Pro" pitchFamily="2" charset="0"/>
                <a:cs typeface="Arial" charset="0"/>
              </a:rPr>
              <a:t>АНАЛИЗ</a:t>
            </a:r>
          </a:p>
        </p:txBody>
      </p:sp>
      <p:sp>
        <p:nvSpPr>
          <p:cNvPr id="15" name="TextBox 14"/>
          <p:cNvSpPr txBox="1"/>
          <p:nvPr/>
        </p:nvSpPr>
        <p:spPr>
          <a:xfrm>
            <a:off x="5600501" y="903783"/>
            <a:ext cx="4858767" cy="6329938"/>
          </a:xfrm>
          <a:prstGeom prst="rect">
            <a:avLst/>
          </a:prstGeom>
          <a:noFill/>
        </p:spPr>
        <p:txBody>
          <a:bodyPr wrap="square" rtlCol="0">
            <a:spAutoFit/>
          </a:bodyPr>
          <a:lstStyle/>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За последние 10 лет население города сократилось на почти 14%, что значительно превышает показатели сопоставимых городов.</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Повышение нагрузки на трудоспособное население, увеличение доли населения старше трудоспособного возраста в общей численности населения города.</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 полностью удовлетворены потребности в дошкольном образовании для детей до 3 лет.</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 Низкая динамика кадрового обновления в системе социальных сервисов (образования, здравоохранения, культуры, социальной защиты населения), дефицит квалифицированных кадров, особенно узкоспециализированных. </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Дефицит детской и спортивной инфраструктуры, обеспеченность спортивными сооружениями ниже норматива. Слабая материально-техническая база у части социальных объектов.</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Общая площадь жилых помещений, приходящаяся в среднем на одного жителя ниже среднего показателя как по Волховскому району, так и по Ленинградской области (данные 2018 г.). Снижающиеся темпы жилищного строительства.</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Наличие значительного количества пустых неорганизованных пространств. </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«Захламленность» дворовых участков строительным и прочим мусором, низкий уровень качества благоустройства придомовых территорий.</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Недостаток или плохое состояние пешеходной инфраструктуры.</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Отсутствие удобного сообщения с аэропортом Пулково на общественном транспорте.</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Наличие в городе сразу двух вокзалов для дальних поездов, один из которых неудобно расположен и плохо благоустроен.</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Разделение города на несколько оторванных друг от друга частей, между которыми нет альтернативных связей.</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Проблема городских окраин, где местные улицы требуют ремонта, куда не везде доходит общественный транспорт.</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Проблема качества автобусных остановок, что снижает привлекательность общественного транспорта.</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Высокая степень износа сетей и большинства основных инженерных сооружений города</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Отсутствие резервов мощностей на основных объектах питания и канализационных очистных сооружениях.</a:t>
            </a:r>
          </a:p>
          <a:p>
            <a:pPr marL="171450" indent="-171450" algn="just" defTabSz="1422637" fontAlgn="auto">
              <a:spcBef>
                <a:spcPts val="0"/>
              </a:spcBef>
              <a:spcAft>
                <a:spcPts val="4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Низкая обеспеченность централизованным водоснабжением, водоотведением и газоснабжением районов индивидуальной жилой застройки.</a:t>
            </a:r>
          </a:p>
        </p:txBody>
      </p:sp>
      <p:sp>
        <p:nvSpPr>
          <p:cNvPr id="14" name="Прямоугольник 13"/>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8.1. </a:t>
            </a:r>
            <a:endParaRPr lang="ru-RU" sz="3000" dirty="0">
              <a:solidFill>
                <a:schemeClr val="bg1"/>
              </a:solidFill>
            </a:endParaRPr>
          </a:p>
        </p:txBody>
      </p:sp>
    </p:spTree>
    <p:extLst>
      <p:ext uri="{BB962C8B-B14F-4D97-AF65-F5344CB8AC3E}">
        <p14:creationId xmlns:p14="http://schemas.microsoft.com/office/powerpoint/2010/main" xmlns="" val="254275555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A4232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en-US" altLang="ru-RU" sz="2200" kern="1200" dirty="0">
                <a:solidFill>
                  <a:schemeClr val="tx1">
                    <a:lumMod val="85000"/>
                    <a:lumOff val="15000"/>
                  </a:schemeClr>
                </a:solidFill>
                <a:latin typeface="PF Din Text Comp Pro" pitchFamily="2" charset="0"/>
                <a:cs typeface="Arial" charset="0"/>
              </a:rPr>
              <a:t>SWOT </a:t>
            </a:r>
            <a:r>
              <a:rPr lang="ru-RU" altLang="ru-RU" sz="2200" kern="1200" dirty="0">
                <a:solidFill>
                  <a:schemeClr val="tx1">
                    <a:lumMod val="85000"/>
                    <a:lumOff val="15000"/>
                  </a:schemeClr>
                </a:solidFill>
                <a:latin typeface="PF Din Text Comp Pro" pitchFamily="2" charset="0"/>
                <a:cs typeface="Arial" charset="0"/>
              </a:rPr>
              <a:t>АНАЛИЗ</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80</a:t>
            </a:fld>
            <a:endParaRPr lang="ru-RU" dirty="0"/>
          </a:p>
        </p:txBody>
      </p:sp>
      <p:sp>
        <p:nvSpPr>
          <p:cNvPr id="14" name="TextBox 13"/>
          <p:cNvSpPr txBox="1"/>
          <p:nvPr/>
        </p:nvSpPr>
        <p:spPr>
          <a:xfrm>
            <a:off x="810196" y="3852639"/>
            <a:ext cx="341932" cy="3939532"/>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en-US" altLang="ru-RU" sz="25000" kern="1200" dirty="0">
                <a:solidFill>
                  <a:srgbClr val="F4C9C8"/>
                </a:solidFill>
                <a:latin typeface="PF Din Text Comp Pro" pitchFamily="2" charset="0"/>
                <a:cs typeface="Arial" charset="0"/>
              </a:rPr>
              <a:t>O</a:t>
            </a:r>
            <a:endParaRPr lang="ru-RU" altLang="ru-RU" sz="25000" kern="1200" dirty="0">
              <a:solidFill>
                <a:srgbClr val="F4C9C8"/>
              </a:solidFill>
              <a:latin typeface="PF Din Text Comp Pro" pitchFamily="2" charset="0"/>
              <a:cs typeface="Arial" charset="0"/>
            </a:endParaRPr>
          </a:p>
        </p:txBody>
      </p:sp>
      <p:sp>
        <p:nvSpPr>
          <p:cNvPr id="18" name="TextBox 17"/>
          <p:cNvSpPr txBox="1"/>
          <p:nvPr/>
        </p:nvSpPr>
        <p:spPr>
          <a:xfrm>
            <a:off x="6012880" y="3852639"/>
            <a:ext cx="341932" cy="3939532"/>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en-US" altLang="ru-RU" sz="25000" kern="1200" dirty="0">
                <a:solidFill>
                  <a:srgbClr val="F4C9C8"/>
                </a:solidFill>
                <a:latin typeface="PF Din Text Comp Pro" pitchFamily="2" charset="0"/>
                <a:cs typeface="Arial" charset="0"/>
              </a:rPr>
              <a:t>T</a:t>
            </a:r>
            <a:endParaRPr lang="ru-RU" altLang="ru-RU" sz="25000" kern="1200" dirty="0">
              <a:solidFill>
                <a:srgbClr val="F4C9C8"/>
              </a:solidFill>
              <a:latin typeface="PF Din Text Comp Pro" pitchFamily="2" charset="0"/>
              <a:cs typeface="Arial" charset="0"/>
            </a:endParaRPr>
          </a:p>
        </p:txBody>
      </p:sp>
      <p:sp>
        <p:nvSpPr>
          <p:cNvPr id="19" name="Прямоугольник 18"/>
          <p:cNvSpPr/>
          <p:nvPr/>
        </p:nvSpPr>
        <p:spPr>
          <a:xfrm>
            <a:off x="185886" y="540271"/>
            <a:ext cx="3576638"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2800"/>
            <a:r>
              <a:rPr lang="ru-RU" sz="1200" kern="0" spc="71" dirty="0">
                <a:solidFill>
                  <a:schemeClr val="tx1">
                    <a:lumMod val="85000"/>
                    <a:lumOff val="15000"/>
                  </a:schemeClr>
                </a:solidFill>
                <a:latin typeface="PF Din Text Comp Pro" pitchFamily="2" charset="0"/>
              </a:rPr>
              <a:t>Возможности</a:t>
            </a:r>
          </a:p>
        </p:txBody>
      </p:sp>
      <p:sp>
        <p:nvSpPr>
          <p:cNvPr id="20" name="Прямоугольник 19"/>
          <p:cNvSpPr/>
          <p:nvPr/>
        </p:nvSpPr>
        <p:spPr>
          <a:xfrm>
            <a:off x="5442470" y="540271"/>
            <a:ext cx="3576638"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2800"/>
            <a:r>
              <a:rPr lang="ru-RU" sz="1200" kern="0" spc="71" dirty="0">
                <a:solidFill>
                  <a:schemeClr val="tx1">
                    <a:lumMod val="85000"/>
                    <a:lumOff val="15000"/>
                  </a:schemeClr>
                </a:solidFill>
                <a:latin typeface="PF Din Text Comp Pro" pitchFamily="2" charset="0"/>
              </a:rPr>
              <a:t>Ограничения</a:t>
            </a:r>
          </a:p>
        </p:txBody>
      </p:sp>
      <p:sp>
        <p:nvSpPr>
          <p:cNvPr id="15" name="TextBox 14"/>
          <p:cNvSpPr txBox="1"/>
          <p:nvPr/>
        </p:nvSpPr>
        <p:spPr>
          <a:xfrm>
            <a:off x="5600501" y="903783"/>
            <a:ext cx="4858767" cy="3831818"/>
          </a:xfrm>
          <a:prstGeom prst="rect">
            <a:avLst/>
          </a:prstGeom>
          <a:noFill/>
        </p:spPr>
        <p:txBody>
          <a:bodyPr wrap="square" rtlCol="0">
            <a:spAutoFit/>
          </a:bodyPr>
          <a:lstStyle/>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Снижение покупательской способности населения, падение доходов.</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Активная конкуренция городов за человеческий капитал, не только крупнейших, но и в целом в рамках возрастающей урбанизации территории страны.</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Темп роста российской экономики ниже среднемирового.</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Глобальная смена профессий.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Цифровое будущее: до 47 % рабочих мест на продвинутых рынках находятся в условиях высокого риска исчезнуть из-за автоматизации в течение ближайших 20 лет.</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Снижение инвестиционного потока в целом, сворачивание инвестиционных программ государственных монополий - инфраструктурные ограничения развития и заморозка части инвестиционных проектов.</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Перебои с обеспечением всеми видами инфраструктур в случае отсутствия оперативного решения вопросов реконструкции и модернизации инженерных сетей и сооружений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Загрязнение водного объекта, являющегося источников питьевого водоснабжения города.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Правовые риски связаны с изменением федерального законодательства, задержкой формирования нормативной правовой базы, необходимой для эффективной реализации муниципальных программ.</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Финансовые риски связаны с возникновением бюджетного дефицита и недостаточным вследствие этого уровнем бюджетного финансирования.</a:t>
            </a:r>
          </a:p>
        </p:txBody>
      </p:sp>
      <p:sp>
        <p:nvSpPr>
          <p:cNvPr id="13" name="TextBox 12"/>
          <p:cNvSpPr txBox="1"/>
          <p:nvPr/>
        </p:nvSpPr>
        <p:spPr>
          <a:xfrm>
            <a:off x="377824" y="903783"/>
            <a:ext cx="4858767" cy="4170372"/>
          </a:xfrm>
          <a:prstGeom prst="rect">
            <a:avLst/>
          </a:prstGeom>
          <a:noFill/>
        </p:spPr>
        <p:txBody>
          <a:bodyPr wrap="square" rtlCol="0">
            <a:spAutoFit/>
          </a:bodyPr>
          <a:lstStyle/>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Развитие человеческого капитала становится повесткой федерального масштаба.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Рост заинтересованности образованных и обеспеченных людей в жизни в комфортных малых городах.</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Увеличивающаяся поддержка проектов развития малых городов государственными и негосударственным фондами и организациями.</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Наличие региональных и муниципальных программ развития социальной инфраструктуры, физкультуры и спорта.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Активное развитие внутреннего туризма с учетом наличия уникальных природных комплексов в окрестностях и историко-культурного потенциала территории делает локацию уникальной.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Рост предпринимательства: увеличение количества предпринимателей, в том числе на новых рынках, большое количество молодых предпринимателей и рост реализованных проектов с помощью краудфандинга.</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Активная поддержка импортозамещения и малого бизнеса региональной/федеральной властью.</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Модернизация систем инженерной инфраструктуры с применением современных передовых технологий (в том числе стандартов «Умный город»), что снизит издержки эксплуатации систем.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Наличие программ регионального уровня, предусматривающих газификацию территории города и реконструкцию водоочистных сооружений.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Передача основного транзитного автодорожного направления в федеральную собственность.</a:t>
            </a:r>
          </a:p>
        </p:txBody>
      </p:sp>
      <p:sp>
        <p:nvSpPr>
          <p:cNvPr id="12" name="Прямоугольник 11"/>
          <p:cNvSpPr/>
          <p:nvPr/>
        </p:nvSpPr>
        <p:spPr>
          <a:xfrm>
            <a:off x="355774" y="-21331"/>
            <a:ext cx="699230" cy="553998"/>
          </a:xfrm>
          <a:prstGeom prst="rect">
            <a:avLst/>
          </a:prstGeom>
        </p:spPr>
        <p:txBody>
          <a:bodyPr wrap="none">
            <a:spAutoFit/>
          </a:bodyPr>
          <a:lstStyle/>
          <a:p>
            <a:r>
              <a:rPr lang="ru-RU" altLang="ru-RU" sz="3000" dirty="0">
                <a:solidFill>
                  <a:schemeClr val="bg1"/>
                </a:solidFill>
                <a:latin typeface="PF Din Text Comp Pro" pitchFamily="2" charset="0"/>
              </a:rPr>
              <a:t>8.1. </a:t>
            </a:r>
            <a:endParaRPr lang="ru-RU" sz="3000" dirty="0">
              <a:solidFill>
                <a:schemeClr val="bg1"/>
              </a:solidFill>
            </a:endParaRPr>
          </a:p>
        </p:txBody>
      </p:sp>
    </p:spTree>
    <p:extLst>
      <p:ext uri="{BB962C8B-B14F-4D97-AF65-F5344CB8AC3E}">
        <p14:creationId xmlns:p14="http://schemas.microsoft.com/office/powerpoint/2010/main" xmlns="" val="19945521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46088" algn="ctr"/>
            <a:endParaRPr lang="ru-RU" dirty="0">
              <a:solidFill>
                <a:schemeClr val="accent6">
                  <a:lumMod val="60000"/>
                  <a:lumOff val="40000"/>
                </a:schemeClr>
              </a:solidFill>
            </a:endParaRPr>
          </a:p>
        </p:txBody>
      </p:sp>
      <p:sp>
        <p:nvSpPr>
          <p:cNvPr id="27" name="Прямоугольник 26"/>
          <p:cNvSpPr/>
          <p:nvPr/>
        </p:nvSpPr>
        <p:spPr>
          <a:xfrm>
            <a:off x="1332000" y="4571661"/>
            <a:ext cx="2868456"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a:solidFill>
                  <a:schemeClr val="bg1"/>
                </a:solidFill>
                <a:latin typeface="PF Din Text Comp Pro" panose="02000506020000020004" pitchFamily="2" charset="0"/>
              </a:rPr>
              <a:t>9</a:t>
            </a:r>
          </a:p>
        </p:txBody>
      </p:sp>
      <p:sp>
        <p:nvSpPr>
          <p:cNvPr id="28" name="TextBox 27"/>
          <p:cNvSpPr txBox="1"/>
          <p:nvPr/>
        </p:nvSpPr>
        <p:spPr>
          <a:xfrm>
            <a:off x="3811588" y="4642043"/>
            <a:ext cx="6480175" cy="578748"/>
          </a:xfrm>
          <a:prstGeom prst="rect">
            <a:avLst/>
          </a:prstGeom>
          <a:noFill/>
        </p:spPr>
        <p:txBody>
          <a:bodyPr wrap="square" rtlCol="0">
            <a:spAutoFit/>
          </a:bodyPr>
          <a:lstStyle/>
          <a:p>
            <a:pPr>
              <a:lnSpc>
                <a:spcPct val="115000"/>
              </a:lnSpc>
              <a:spcBef>
                <a:spcPts val="300"/>
              </a:spcBef>
            </a:pPr>
            <a:r>
              <a:rPr lang="ru-RU" sz="3000" b="1" dirty="0">
                <a:solidFill>
                  <a:schemeClr val="accent3">
                    <a:lumMod val="60000"/>
                    <a:lumOff val="40000"/>
                  </a:schemeClr>
                </a:solidFill>
                <a:latin typeface="PF Din Text Cond Pro Light" panose="02000000000000000000" pitchFamily="2" charset="0"/>
              </a:rPr>
              <a:t>ГИПОТЕЗЫ РАЗВИТИЯ</a:t>
            </a:r>
          </a:p>
        </p:txBody>
      </p:sp>
      <p:sp>
        <p:nvSpPr>
          <p:cNvPr id="29" name="TextBox 28"/>
          <p:cNvSpPr txBox="1"/>
          <p:nvPr/>
        </p:nvSpPr>
        <p:spPr>
          <a:xfrm>
            <a:off x="3834532" y="5148783"/>
            <a:ext cx="3374256" cy="669414"/>
          </a:xfrm>
          <a:prstGeom prst="rect">
            <a:avLst/>
          </a:prstGeom>
          <a:noFill/>
        </p:spPr>
        <p:txBody>
          <a:bodyPr wrap="square" rtlCol="0">
            <a:spAutoFit/>
          </a:bodyPr>
          <a:lstStyle/>
          <a:p>
            <a:pPr algn="just" defTabSz="1422637" fontAlgn="auto">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9.1. Гипотеза 1. Промышленный город</a:t>
            </a:r>
          </a:p>
          <a:p>
            <a:pPr algn="just" defTabSz="1422637" fontAlgn="auto">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9.2. Гипотеза 2. Волховская система расселения</a:t>
            </a:r>
          </a:p>
          <a:p>
            <a:pPr algn="just" defTabSz="1422637" fontAlgn="auto">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9.3. Гипотеза 3. Постиндустриальный город</a:t>
            </a: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81</a:t>
            </a:fld>
            <a:endParaRPr lang="ru-RU" dirty="0"/>
          </a:p>
        </p:txBody>
      </p:sp>
    </p:spTree>
    <p:extLst>
      <p:ext uri="{BB962C8B-B14F-4D97-AF65-F5344CB8AC3E}">
        <p14:creationId xmlns:p14="http://schemas.microsoft.com/office/powerpoint/2010/main" xmlns="" val="115105464"/>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Рисунок 22">
            <a:extLst>
              <a:ext uri="{FF2B5EF4-FFF2-40B4-BE49-F238E27FC236}">
                <a16:creationId xmlns="" xmlns:a16="http://schemas.microsoft.com/office/drawing/2014/main" id="{439B65CC-83CD-4CEF-B42B-83315CA2E4CB}"/>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b="10079"/>
          <a:stretch/>
        </p:blipFill>
        <p:spPr>
          <a:xfrm>
            <a:off x="145" y="1"/>
            <a:ext cx="10693109" cy="6799162"/>
          </a:xfrm>
          <a:prstGeom prst="rect">
            <a:avLst/>
          </a:prstGeom>
        </p:spPr>
      </p:pic>
      <p:sp>
        <p:nvSpPr>
          <p:cNvPr id="19" name="TextBox 18"/>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ГИПОТЕЗЫ РАЗВИТИЯ</a:t>
            </a:r>
          </a:p>
        </p:txBody>
      </p:sp>
      <p:sp>
        <p:nvSpPr>
          <p:cNvPr id="30" name="Прямоугольник 29"/>
          <p:cNvSpPr/>
          <p:nvPr/>
        </p:nvSpPr>
        <p:spPr>
          <a:xfrm>
            <a:off x="-1" y="-1"/>
            <a:ext cx="882205" cy="395289"/>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 name="Прямоугольник 2"/>
          <p:cNvSpPr/>
          <p:nvPr/>
        </p:nvSpPr>
        <p:spPr>
          <a:xfrm>
            <a:off x="360000" y="-13727"/>
            <a:ext cx="699230" cy="553998"/>
          </a:xfrm>
          <a:prstGeom prst="rect">
            <a:avLst/>
          </a:prstGeom>
        </p:spPr>
        <p:txBody>
          <a:bodyPr wrap="square">
            <a:spAutoFit/>
          </a:bodyPr>
          <a:lstStyle/>
          <a:p>
            <a:r>
              <a:rPr lang="ru-RU" altLang="ru-RU" sz="3000" dirty="0">
                <a:solidFill>
                  <a:schemeClr val="bg1"/>
                </a:solidFill>
                <a:latin typeface="PF Din Text Comp Pro" pitchFamily="2" charset="0"/>
              </a:rPr>
              <a:t>9.1.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82</a:t>
            </a:fld>
            <a:endParaRPr lang="ru-RU" dirty="0"/>
          </a:p>
        </p:txBody>
      </p:sp>
      <p:sp>
        <p:nvSpPr>
          <p:cNvPr id="2" name="Прямоугольник 1"/>
          <p:cNvSpPr/>
          <p:nvPr/>
        </p:nvSpPr>
        <p:spPr>
          <a:xfrm>
            <a:off x="360000" y="540271"/>
            <a:ext cx="2640466" cy="338554"/>
          </a:xfrm>
          <a:prstGeom prst="rect">
            <a:avLst/>
          </a:prstGeom>
        </p:spPr>
        <p:txBody>
          <a:bodyPr wrap="none">
            <a:spAutoFit/>
          </a:bodyPr>
          <a:lstStyle/>
          <a:p>
            <a:pPr algn="just" defTabSz="1422637" fontAlgn="auto">
              <a:spcBef>
                <a:spcPts val="0"/>
              </a:spcBef>
              <a:spcAft>
                <a:spcPts val="600"/>
              </a:spcAft>
            </a:pPr>
            <a:r>
              <a:rPr lang="ru-RU" sz="1600" b="1" kern="0" spc="15" dirty="0">
                <a:latin typeface="PF Din Text Comp Pro" pitchFamily="2" charset="0"/>
              </a:rPr>
              <a:t>Гипотеза 1. ПРОМЫШЛЕННЫЙ ГОРОД</a:t>
            </a:r>
          </a:p>
        </p:txBody>
      </p:sp>
      <p:sp>
        <p:nvSpPr>
          <p:cNvPr id="18" name="TextBox 17">
            <a:extLst>
              <a:ext uri="{FF2B5EF4-FFF2-40B4-BE49-F238E27FC236}">
                <a16:creationId xmlns="" xmlns:a16="http://schemas.microsoft.com/office/drawing/2014/main" id="{DFBFB693-65E1-4F55-B3FC-EEC5BFF9DB3B}"/>
              </a:ext>
            </a:extLst>
          </p:cNvPr>
          <p:cNvSpPr txBox="1"/>
          <p:nvPr/>
        </p:nvSpPr>
        <p:spPr>
          <a:xfrm>
            <a:off x="-91061" y="762101"/>
            <a:ext cx="2619160" cy="338554"/>
          </a:xfrm>
          <a:prstGeom prst="rect">
            <a:avLst/>
          </a:prstGeom>
          <a:noFill/>
        </p:spPr>
        <p:txBody>
          <a:bodyPr wrap="square">
            <a:spAutoFit/>
          </a:bodyPr>
          <a:lstStyle/>
          <a:p>
            <a:pPr indent="457200" defTabSz="1422637" fontAlgn="auto">
              <a:spcBef>
                <a:spcPts val="600"/>
              </a:spcBef>
              <a:spcAft>
                <a:spcPts val="0"/>
              </a:spcAft>
            </a:pPr>
            <a:r>
              <a:rPr lang="ru-RU" sz="1600" kern="0" spc="15" dirty="0">
                <a:solidFill>
                  <a:schemeClr val="tx1">
                    <a:lumMod val="75000"/>
                    <a:lumOff val="25000"/>
                  </a:schemeClr>
                </a:solidFill>
                <a:latin typeface="PF Din Text Comp Pro" pitchFamily="2" charset="0"/>
              </a:rPr>
              <a:t>Направления развития</a:t>
            </a:r>
            <a:endParaRPr lang="en-US" sz="1600" kern="0" spc="15" dirty="0">
              <a:solidFill>
                <a:schemeClr val="tx1">
                  <a:lumMod val="75000"/>
                  <a:lumOff val="25000"/>
                </a:schemeClr>
              </a:solidFill>
              <a:latin typeface="PF Din Text Comp Pro" pitchFamily="2" charset="0"/>
            </a:endParaRPr>
          </a:p>
        </p:txBody>
      </p:sp>
      <p:sp>
        <p:nvSpPr>
          <p:cNvPr id="25" name="TextBox 24">
            <a:extLst>
              <a:ext uri="{FF2B5EF4-FFF2-40B4-BE49-F238E27FC236}">
                <a16:creationId xmlns="" xmlns:a16="http://schemas.microsoft.com/office/drawing/2014/main" id="{A0F80E3C-5992-4E9D-8433-63F537C22C28}"/>
              </a:ext>
            </a:extLst>
          </p:cNvPr>
          <p:cNvSpPr txBox="1"/>
          <p:nvPr/>
        </p:nvSpPr>
        <p:spPr>
          <a:xfrm>
            <a:off x="3220158" y="762101"/>
            <a:ext cx="2619160" cy="338554"/>
          </a:xfrm>
          <a:prstGeom prst="rect">
            <a:avLst/>
          </a:prstGeom>
          <a:noFill/>
        </p:spPr>
        <p:txBody>
          <a:bodyPr wrap="square">
            <a:spAutoFit/>
          </a:bodyPr>
          <a:lstStyle/>
          <a:p>
            <a:pPr indent="457200" defTabSz="1422637" fontAlgn="auto">
              <a:spcBef>
                <a:spcPts val="600"/>
              </a:spcBef>
              <a:spcAft>
                <a:spcPts val="0"/>
              </a:spcAft>
            </a:pPr>
            <a:r>
              <a:rPr lang="ru-RU" sz="1600" kern="0" spc="15" dirty="0">
                <a:solidFill>
                  <a:schemeClr val="tx1">
                    <a:lumMod val="75000"/>
                    <a:lumOff val="25000"/>
                  </a:schemeClr>
                </a:solidFill>
                <a:latin typeface="PF Din Text Comp Pro" pitchFamily="2" charset="0"/>
              </a:rPr>
              <a:t>Показатели развития</a:t>
            </a:r>
            <a:endParaRPr lang="en-US" sz="1600" kern="0" spc="15" dirty="0">
              <a:solidFill>
                <a:schemeClr val="tx1">
                  <a:lumMod val="75000"/>
                  <a:lumOff val="25000"/>
                </a:schemeClr>
              </a:solidFill>
              <a:latin typeface="PF Din Text Comp Pro" pitchFamily="2" charset="0"/>
            </a:endParaRPr>
          </a:p>
        </p:txBody>
      </p:sp>
      <p:sp>
        <p:nvSpPr>
          <p:cNvPr id="26" name="TextBox 25">
            <a:extLst>
              <a:ext uri="{FF2B5EF4-FFF2-40B4-BE49-F238E27FC236}">
                <a16:creationId xmlns="" xmlns:a16="http://schemas.microsoft.com/office/drawing/2014/main" id="{D39A46AA-7B87-4361-A49F-7A0DE133ED7E}"/>
              </a:ext>
            </a:extLst>
          </p:cNvPr>
          <p:cNvSpPr txBox="1"/>
          <p:nvPr/>
        </p:nvSpPr>
        <p:spPr>
          <a:xfrm>
            <a:off x="6504897" y="762101"/>
            <a:ext cx="2619160" cy="338554"/>
          </a:xfrm>
          <a:prstGeom prst="rect">
            <a:avLst/>
          </a:prstGeom>
          <a:noFill/>
        </p:spPr>
        <p:txBody>
          <a:bodyPr wrap="square">
            <a:spAutoFit/>
          </a:bodyPr>
          <a:lstStyle/>
          <a:p>
            <a:pPr indent="457200" defTabSz="1422637" fontAlgn="auto">
              <a:spcBef>
                <a:spcPts val="600"/>
              </a:spcBef>
              <a:spcAft>
                <a:spcPts val="0"/>
              </a:spcAft>
            </a:pPr>
            <a:r>
              <a:rPr lang="ru-RU" sz="1600" kern="0" spc="15" dirty="0">
                <a:solidFill>
                  <a:schemeClr val="tx1">
                    <a:lumMod val="75000"/>
                    <a:lumOff val="25000"/>
                  </a:schemeClr>
                </a:solidFill>
                <a:latin typeface="PF Din Text Comp Pro" pitchFamily="2" charset="0"/>
              </a:rPr>
              <a:t>Приоритеты</a:t>
            </a:r>
            <a:endParaRPr lang="en-US" sz="1600" kern="0" spc="15" dirty="0">
              <a:solidFill>
                <a:schemeClr val="tx1">
                  <a:lumMod val="75000"/>
                  <a:lumOff val="25000"/>
                </a:schemeClr>
              </a:solidFill>
              <a:latin typeface="PF Din Text Comp Pro" pitchFamily="2" charset="0"/>
            </a:endParaRPr>
          </a:p>
        </p:txBody>
      </p:sp>
    </p:spTree>
    <p:extLst>
      <p:ext uri="{BB962C8B-B14F-4D97-AF65-F5344CB8AC3E}">
        <p14:creationId xmlns:p14="http://schemas.microsoft.com/office/powerpoint/2010/main" xmlns="" val="77480850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60000" y="553997"/>
            <a:ext cx="3492000" cy="2385268"/>
          </a:xfrm>
          <a:prstGeom prst="rect">
            <a:avLst/>
          </a:prstGeom>
          <a:noFill/>
        </p:spPr>
        <p:txBody>
          <a:bodyPr wrap="square" rtlCol="0">
            <a:spAutoFit/>
          </a:bodyPr>
          <a:lstStyle/>
          <a:p>
            <a:pPr algn="just" defTabSz="1422637" fontAlgn="auto">
              <a:spcBef>
                <a:spcPts val="0"/>
              </a:spcBef>
              <a:spcAft>
                <a:spcPts val="600"/>
              </a:spcAft>
            </a:pPr>
            <a:r>
              <a:rPr lang="ru-RU" sz="1400" kern="0" spc="15" dirty="0" err="1">
                <a:solidFill>
                  <a:schemeClr val="tx1">
                    <a:lumMod val="75000"/>
                    <a:lumOff val="25000"/>
                  </a:schemeClr>
                </a:solidFill>
                <a:latin typeface="PF Din Text Comp Pro" pitchFamily="2" charset="0"/>
              </a:rPr>
              <a:t>Каяани</a:t>
            </a:r>
            <a:r>
              <a:rPr lang="ru-RU" sz="1400" kern="0" spc="15" dirty="0">
                <a:solidFill>
                  <a:schemeClr val="tx1">
                    <a:lumMod val="75000"/>
                    <a:lumOff val="25000"/>
                  </a:schemeClr>
                </a:solidFill>
                <a:latin typeface="PF Din Text Comp Pro" pitchFamily="2" charset="0"/>
              </a:rPr>
              <a:t> (</a:t>
            </a:r>
            <a:r>
              <a:rPr lang="ru-RU" sz="1400" kern="0" spc="15" dirty="0" err="1">
                <a:solidFill>
                  <a:schemeClr val="tx1">
                    <a:lumMod val="75000"/>
                    <a:lumOff val="25000"/>
                  </a:schemeClr>
                </a:solidFill>
                <a:latin typeface="PF Din Text Comp Pro" pitchFamily="2" charset="0"/>
              </a:rPr>
              <a:t>Кайаани</a:t>
            </a:r>
            <a:r>
              <a:rPr lang="ru-RU" sz="1400" kern="0" spc="15" dirty="0">
                <a:solidFill>
                  <a:schemeClr val="tx1">
                    <a:lumMod val="75000"/>
                    <a:lumOff val="25000"/>
                  </a:schemeClr>
                </a:solidFill>
                <a:latin typeface="PF Din Text Comp Pro" pitchFamily="2" charset="0"/>
              </a:rPr>
              <a:t>), Финляндия. </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Основан</a:t>
            </a:r>
            <a:r>
              <a:rPr lang="en-US" sz="1100" kern="0" spc="15" dirty="0">
                <a:solidFill>
                  <a:schemeClr val="tx1">
                    <a:lumMod val="75000"/>
                    <a:lumOff val="25000"/>
                  </a:schemeClr>
                </a:solidFill>
                <a:latin typeface="PF Din Text Comp Pro" pitchFamily="2" charset="0"/>
              </a:rPr>
              <a:t>:</a:t>
            </a:r>
            <a:r>
              <a:rPr lang="ru-RU" sz="1100" kern="0" spc="15" dirty="0">
                <a:solidFill>
                  <a:schemeClr val="tx1">
                    <a:lumMod val="75000"/>
                    <a:lumOff val="25000"/>
                  </a:schemeClr>
                </a:solidFill>
                <a:latin typeface="PF Din Text Comp Pro" pitchFamily="2" charset="0"/>
              </a:rPr>
              <a:t> в 1651 году.</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Население 36 570 (на 2020 год).</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Экономика города</a:t>
            </a:r>
            <a:r>
              <a:rPr lang="en-US" sz="1100" kern="0" spc="15" dirty="0">
                <a:solidFill>
                  <a:schemeClr val="tx1">
                    <a:lumMod val="75000"/>
                    <a:lumOff val="25000"/>
                  </a:schemeClr>
                </a:solidFill>
                <a:latin typeface="PF Din Text Comp Pro" pitchFamily="2" charset="0"/>
              </a:rPr>
              <a:t>:</a:t>
            </a:r>
            <a:r>
              <a:rPr lang="ru-RU" sz="1100" kern="0" spc="15" dirty="0">
                <a:solidFill>
                  <a:schemeClr val="tx1">
                    <a:lumMod val="75000"/>
                    <a:lumOff val="25000"/>
                  </a:schemeClr>
                </a:solidFill>
                <a:latin typeface="PF Din Text Comp Pro" pitchFamily="2" charset="0"/>
              </a:rPr>
              <a:t> лесопильная, деревообрабатывающая и бумажная промышленность, </a:t>
            </a:r>
            <a:r>
              <a:rPr lang="ru-RU" sz="1100" kern="0" spc="15" dirty="0" err="1">
                <a:solidFill>
                  <a:schemeClr val="tx1">
                    <a:lumMod val="75000"/>
                    <a:lumOff val="25000"/>
                  </a:schemeClr>
                </a:solidFill>
                <a:latin typeface="PF Din Text Comp Pro" pitchFamily="2" charset="0"/>
              </a:rPr>
              <a:t>гидроэлектроэнергетика</a:t>
            </a:r>
            <a:r>
              <a:rPr lang="ru-RU" sz="1100" kern="0" spc="15" dirty="0">
                <a:solidFill>
                  <a:schemeClr val="tx1">
                    <a:lumMod val="75000"/>
                    <a:lumOff val="25000"/>
                  </a:schemeClr>
                </a:solidFill>
                <a:latin typeface="PF Din Text Comp Pro" pitchFamily="2" charset="0"/>
              </a:rPr>
              <a:t>.</a:t>
            </a:r>
          </a:p>
          <a:p>
            <a:pPr algn="just" defTabSz="1422637" fontAlgn="auto">
              <a:spcBef>
                <a:spcPts val="0"/>
              </a:spcBef>
              <a:spcAft>
                <a:spcPts val="600"/>
              </a:spcAft>
            </a:pPr>
            <a:r>
              <a:rPr lang="en-US" sz="1100" kern="0" spc="15" dirty="0">
                <a:solidFill>
                  <a:schemeClr val="tx1">
                    <a:lumMod val="75000"/>
                    <a:lumOff val="25000"/>
                  </a:schemeClr>
                </a:solidFill>
                <a:latin typeface="PF Din Text Comp Pro" pitchFamily="2" charset="0"/>
              </a:rPr>
              <a:t>UPM-</a:t>
            </a:r>
            <a:r>
              <a:rPr lang="en-US" sz="1100" kern="0" spc="15" dirty="0" err="1">
                <a:solidFill>
                  <a:schemeClr val="tx1">
                    <a:lumMod val="75000"/>
                    <a:lumOff val="25000"/>
                  </a:schemeClr>
                </a:solidFill>
                <a:latin typeface="PF Din Text Comp Pro" pitchFamily="2" charset="0"/>
              </a:rPr>
              <a:t>Kymmene</a:t>
            </a:r>
            <a:r>
              <a:rPr lang="en-US" sz="1100" kern="0" spc="15" dirty="0">
                <a:solidFill>
                  <a:schemeClr val="tx1">
                    <a:lumMod val="75000"/>
                    <a:lumOff val="25000"/>
                  </a:schemeClr>
                </a:solidFill>
                <a:latin typeface="PF Din Text Comp Pro" pitchFamily="2" charset="0"/>
              </a:rPr>
              <a:t> </a:t>
            </a:r>
            <a:r>
              <a:rPr lang="en-US" sz="1100" kern="0" spc="15" dirty="0" err="1">
                <a:solidFill>
                  <a:schemeClr val="tx1">
                    <a:lumMod val="75000"/>
                    <a:lumOff val="25000"/>
                  </a:schemeClr>
                </a:solidFill>
                <a:latin typeface="PF Din Text Comp Pro" pitchFamily="2" charset="0"/>
              </a:rPr>
              <a:t>Oyj</a:t>
            </a:r>
            <a:r>
              <a:rPr lang="en-US" sz="1100" kern="0" spc="15" dirty="0">
                <a:solidFill>
                  <a:schemeClr val="tx1">
                    <a:lumMod val="75000"/>
                    <a:lumOff val="25000"/>
                  </a:schemeClr>
                </a:solidFill>
                <a:latin typeface="PF Din Text Comp Pro" pitchFamily="2" charset="0"/>
              </a:rPr>
              <a:t> (UPM-</a:t>
            </a:r>
            <a:r>
              <a:rPr lang="en-US" sz="1100" kern="0" spc="15" dirty="0" err="1">
                <a:solidFill>
                  <a:schemeClr val="tx1">
                    <a:lumMod val="75000"/>
                    <a:lumOff val="25000"/>
                  </a:schemeClr>
                </a:solidFill>
                <a:latin typeface="PF Din Text Comp Pro" pitchFamily="2" charset="0"/>
              </a:rPr>
              <a:t>Kymmene</a:t>
            </a:r>
            <a:r>
              <a:rPr lang="en-US" sz="1100" kern="0" spc="15" dirty="0">
                <a:solidFill>
                  <a:schemeClr val="tx1">
                    <a:lumMod val="75000"/>
                    <a:lumOff val="25000"/>
                  </a:schemeClr>
                </a:solidFill>
                <a:latin typeface="PF Din Text Comp Pro" pitchFamily="2" charset="0"/>
              </a:rPr>
              <a:t> Corporation</a:t>
            </a:r>
            <a:r>
              <a:rPr lang="ru-RU" sz="1100" kern="0" spc="15" dirty="0">
                <a:solidFill>
                  <a:schemeClr val="tx1">
                    <a:lumMod val="75000"/>
                    <a:lumOff val="25000"/>
                  </a:schemeClr>
                </a:solidFill>
                <a:latin typeface="PF Din Text Comp Pro" pitchFamily="2" charset="0"/>
              </a:rPr>
              <a:t>) – крупнейшая деревообрабатывающая компания города в 2012 году объявила о своем закрытии в городе, было сокращено более 100 сотрудников. Завод был продан другому собственнику – </a:t>
            </a:r>
            <a:r>
              <a:rPr lang="en-US" sz="1100" kern="0" spc="15" dirty="0" err="1">
                <a:solidFill>
                  <a:schemeClr val="tx1">
                    <a:lumMod val="75000"/>
                    <a:lumOff val="25000"/>
                  </a:schemeClr>
                </a:solidFill>
                <a:latin typeface="PF Din Text Comp Pro" pitchFamily="2" charset="0"/>
              </a:rPr>
              <a:t>Pölkky</a:t>
            </a:r>
            <a:r>
              <a:rPr lang="en-US" sz="1100" kern="0" spc="15" dirty="0">
                <a:solidFill>
                  <a:schemeClr val="tx1">
                    <a:lumMod val="75000"/>
                    <a:lumOff val="25000"/>
                  </a:schemeClr>
                </a:solidFill>
                <a:latin typeface="PF Din Text Comp Pro" pitchFamily="2" charset="0"/>
              </a:rPr>
              <a:t> Oy</a:t>
            </a:r>
            <a:r>
              <a:rPr lang="ru-RU" sz="1100" kern="0" spc="15" dirty="0">
                <a:solidFill>
                  <a:schemeClr val="tx1">
                    <a:lumMod val="75000"/>
                    <a:lumOff val="25000"/>
                  </a:schemeClr>
                </a:solidFill>
                <a:latin typeface="PF Din Text Comp Pro" pitchFamily="2" charset="0"/>
              </a:rPr>
              <a:t>, что позволило избежать его закрытия и расформирования.</a:t>
            </a:r>
          </a:p>
        </p:txBody>
      </p:sp>
      <p:sp>
        <p:nvSpPr>
          <p:cNvPr id="19" name="TextBox 18"/>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ГИПОТЕЗЫ РАЗВИТИЯ</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83</a:t>
            </a:fld>
            <a:endParaRPr lang="ru-RU" dirty="0"/>
          </a:p>
        </p:txBody>
      </p:sp>
      <p:sp>
        <p:nvSpPr>
          <p:cNvPr id="8" name="TextBox 7">
            <a:extLst>
              <a:ext uri="{FF2B5EF4-FFF2-40B4-BE49-F238E27FC236}">
                <a16:creationId xmlns="" xmlns:a16="http://schemas.microsoft.com/office/drawing/2014/main" id="{1FF4DFE6-D687-46B5-AFF0-1C57C3847619}"/>
              </a:ext>
            </a:extLst>
          </p:cNvPr>
          <p:cNvSpPr txBox="1"/>
          <p:nvPr/>
        </p:nvSpPr>
        <p:spPr>
          <a:xfrm>
            <a:off x="360000" y="2866102"/>
            <a:ext cx="3492000" cy="938719"/>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ГЭС </a:t>
            </a:r>
            <a:r>
              <a:rPr lang="ru-RU" sz="1100" kern="0" spc="15" dirty="0" err="1">
                <a:solidFill>
                  <a:schemeClr val="tx1">
                    <a:lumMod val="75000"/>
                    <a:lumOff val="25000"/>
                  </a:schemeClr>
                </a:solidFill>
                <a:latin typeface="PF Din Text Comp Pro" pitchFamily="2" charset="0"/>
              </a:rPr>
              <a:t>Аммакоски</a:t>
            </a:r>
            <a:r>
              <a:rPr lang="ru-RU" sz="1100" kern="0" spc="15" dirty="0">
                <a:solidFill>
                  <a:schemeClr val="tx1">
                    <a:lumMod val="75000"/>
                    <a:lumOff val="25000"/>
                  </a:schemeClr>
                </a:solidFill>
                <a:latin typeface="PF Din Text Comp Pro" pitchFamily="2" charset="0"/>
              </a:rPr>
              <a:t> — малая гидроэлектростанция в Финляндии. Расположена в регионе </a:t>
            </a:r>
            <a:r>
              <a:rPr lang="ru-RU" sz="1100" kern="0" spc="15" dirty="0" err="1">
                <a:solidFill>
                  <a:schemeClr val="tx1">
                    <a:lumMod val="75000"/>
                    <a:lumOff val="25000"/>
                  </a:schemeClr>
                </a:solidFill>
                <a:latin typeface="PF Din Text Comp Pro" pitchFamily="2" charset="0"/>
              </a:rPr>
              <a:t>Кайнуу</a:t>
            </a:r>
            <a:r>
              <a:rPr lang="ru-RU" sz="1100" kern="0" spc="15" dirty="0">
                <a:solidFill>
                  <a:schemeClr val="tx1">
                    <a:lumMod val="75000"/>
                    <a:lumOff val="25000"/>
                  </a:schemeClr>
                </a:solidFill>
                <a:latin typeface="PF Din Text Comp Pro" pitchFamily="2" charset="0"/>
              </a:rPr>
              <a:t> около города </a:t>
            </a:r>
            <a:r>
              <a:rPr lang="ru-RU" sz="1100" kern="0" spc="15" dirty="0" err="1">
                <a:solidFill>
                  <a:schemeClr val="tx1">
                    <a:lumMod val="75000"/>
                    <a:lumOff val="25000"/>
                  </a:schemeClr>
                </a:solidFill>
                <a:latin typeface="PF Din Text Comp Pro" pitchFamily="2" charset="0"/>
              </a:rPr>
              <a:t>Каяани</a:t>
            </a:r>
            <a:r>
              <a:rPr lang="ru-RU" sz="1100" kern="0" spc="15" dirty="0">
                <a:solidFill>
                  <a:schemeClr val="tx1">
                    <a:lumMod val="75000"/>
                    <a:lumOff val="25000"/>
                  </a:schemeClr>
                </a:solidFill>
                <a:latin typeface="PF Din Text Comp Pro" pitchFamily="2" charset="0"/>
              </a:rPr>
              <a:t> на реке </a:t>
            </a:r>
            <a:r>
              <a:rPr lang="ru-RU" sz="1100" kern="0" spc="15" dirty="0" err="1">
                <a:solidFill>
                  <a:schemeClr val="tx1">
                    <a:lumMod val="75000"/>
                    <a:lumOff val="25000"/>
                  </a:schemeClr>
                </a:solidFill>
                <a:latin typeface="PF Din Text Comp Pro" pitchFamily="2" charset="0"/>
              </a:rPr>
              <a:t>Каяани</a:t>
            </a:r>
            <a:r>
              <a:rPr lang="ru-RU" sz="1100" kern="0" spc="15" dirty="0">
                <a:solidFill>
                  <a:schemeClr val="tx1">
                    <a:lumMod val="75000"/>
                    <a:lumOff val="25000"/>
                  </a:schemeClr>
                </a:solidFill>
                <a:latin typeface="PF Din Text Comp Pro" pitchFamily="2" charset="0"/>
              </a:rPr>
              <a:t>. Построена в 1917 году. Электростанция была построена для производства электроэнергии для лесопильного завода, целлюлозного завода и бумажного комбината</a:t>
            </a:r>
          </a:p>
        </p:txBody>
      </p:sp>
      <p:sp>
        <p:nvSpPr>
          <p:cNvPr id="9" name="TextBox 8">
            <a:extLst>
              <a:ext uri="{FF2B5EF4-FFF2-40B4-BE49-F238E27FC236}">
                <a16:creationId xmlns="" xmlns:a16="http://schemas.microsoft.com/office/drawing/2014/main" id="{6D6EBDDA-D1DD-4A50-B36D-239C182D68AD}"/>
              </a:ext>
            </a:extLst>
          </p:cNvPr>
          <p:cNvSpPr txBox="1"/>
          <p:nvPr/>
        </p:nvSpPr>
        <p:spPr>
          <a:xfrm>
            <a:off x="360000" y="6934175"/>
            <a:ext cx="3520901" cy="230832"/>
          </a:xfrm>
          <a:prstGeom prst="rect">
            <a:avLst/>
          </a:prstGeom>
          <a:noFill/>
        </p:spPr>
        <p:txBody>
          <a:bodyPr wrap="square" rtlCol="0">
            <a:spAutoFit/>
          </a:bodyPr>
          <a:lstStyle/>
          <a:p>
            <a:pPr algn="just" defTabSz="1422637" fontAlgn="auto">
              <a:spcBef>
                <a:spcPts val="0"/>
              </a:spcBef>
              <a:spcAft>
                <a:spcPts val="600"/>
              </a:spcAft>
            </a:pPr>
            <a:r>
              <a:rPr lang="ru-RU" sz="900" kern="0" spc="15" dirty="0">
                <a:solidFill>
                  <a:schemeClr val="tx1">
                    <a:lumMod val="75000"/>
                    <a:lumOff val="25000"/>
                  </a:schemeClr>
                </a:solidFill>
                <a:latin typeface="PF Din Text Comp Pro" pitchFamily="2" charset="0"/>
              </a:rPr>
              <a:t>Источники</a:t>
            </a:r>
            <a:r>
              <a:rPr lang="en-US" sz="900" kern="0" spc="15" dirty="0">
                <a:solidFill>
                  <a:schemeClr val="tx1">
                    <a:lumMod val="75000"/>
                    <a:lumOff val="25000"/>
                  </a:schemeClr>
                </a:solidFill>
                <a:latin typeface="PF Din Text Comp Pro" pitchFamily="2" charset="0"/>
              </a:rPr>
              <a:t>: AdminStat</a:t>
            </a:r>
            <a:r>
              <a:rPr lang="ru-RU" sz="900" kern="0" spc="15" dirty="0">
                <a:solidFill>
                  <a:schemeClr val="tx1">
                    <a:lumMod val="75000"/>
                    <a:lumOff val="25000"/>
                  </a:schemeClr>
                </a:solidFill>
                <a:latin typeface="PF Din Text Comp Pro" pitchFamily="2" charset="0"/>
              </a:rPr>
              <a:t>, открытые источники</a:t>
            </a:r>
          </a:p>
        </p:txBody>
      </p:sp>
      <p:graphicFrame>
        <p:nvGraphicFramePr>
          <p:cNvPr id="10" name="Диаграмма 9">
            <a:extLst>
              <a:ext uri="{FF2B5EF4-FFF2-40B4-BE49-F238E27FC236}">
                <a16:creationId xmlns="" xmlns:a16="http://schemas.microsoft.com/office/drawing/2014/main" id="{39201E56-1BAA-41DD-8F1B-0A1936928D96}"/>
              </a:ext>
            </a:extLst>
          </p:cNvPr>
          <p:cNvGraphicFramePr/>
          <p:nvPr/>
        </p:nvGraphicFramePr>
        <p:xfrm>
          <a:off x="346040" y="3852069"/>
          <a:ext cx="3487773" cy="2247296"/>
        </p:xfrm>
        <a:graphic>
          <a:graphicData uri="http://schemas.openxmlformats.org/drawingml/2006/chart">
            <c:chart xmlns:c="http://schemas.openxmlformats.org/drawingml/2006/chart" xmlns:r="http://schemas.openxmlformats.org/officeDocument/2006/relationships" r:id="rId3"/>
          </a:graphicData>
        </a:graphic>
      </p:graphicFrame>
      <p:sp>
        <p:nvSpPr>
          <p:cNvPr id="11" name="TextBox 10">
            <a:extLst>
              <a:ext uri="{FF2B5EF4-FFF2-40B4-BE49-F238E27FC236}">
                <a16:creationId xmlns="" xmlns:a16="http://schemas.microsoft.com/office/drawing/2014/main" id="{9668E39D-5291-4C9B-910D-6C55C3C8F8E7}"/>
              </a:ext>
            </a:extLst>
          </p:cNvPr>
          <p:cNvSpPr txBox="1"/>
          <p:nvPr/>
        </p:nvSpPr>
        <p:spPr>
          <a:xfrm>
            <a:off x="360000" y="6116926"/>
            <a:ext cx="3520901" cy="26161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Население 2014-2020 год</a:t>
            </a:r>
          </a:p>
        </p:txBody>
      </p:sp>
      <p:pic>
        <p:nvPicPr>
          <p:cNvPr id="12" name="Picture 2">
            <a:extLst>
              <a:ext uri="{FF2B5EF4-FFF2-40B4-BE49-F238E27FC236}">
                <a16:creationId xmlns="" xmlns:a16="http://schemas.microsoft.com/office/drawing/2014/main" id="{BDB84DA1-0CDA-4BEB-94CF-57574D88B251}"/>
              </a:ext>
            </a:extLst>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050556" y="612279"/>
            <a:ext cx="3887688" cy="2591792"/>
          </a:xfrm>
          <a:prstGeom prst="rect">
            <a:avLst/>
          </a:prstGeom>
          <a:noFill/>
          <a:extLst>
            <a:ext uri="{909E8E84-426E-40DD-AFC4-6F175D3DCCD1}">
              <a14:hiddenFill xmlns:a14="http://schemas.microsoft.com/office/drawing/2010/main" xmlns="">
                <a:solidFill>
                  <a:srgbClr val="FFFFFF"/>
                </a:solidFill>
              </a14:hiddenFill>
            </a:ext>
          </a:extLst>
        </p:spPr>
      </p:pic>
      <p:pic>
        <p:nvPicPr>
          <p:cNvPr id="13" name="Picture 6">
            <a:extLst>
              <a:ext uri="{FF2B5EF4-FFF2-40B4-BE49-F238E27FC236}">
                <a16:creationId xmlns="" xmlns:a16="http://schemas.microsoft.com/office/drawing/2014/main" id="{750418EC-3B8D-437D-8A18-B275CDB8A87C}"/>
              </a:ext>
            </a:extLst>
          </p:cNvPr>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r="10780" b="5933"/>
          <a:stretch/>
        </p:blipFill>
        <p:spPr bwMode="auto">
          <a:xfrm>
            <a:off x="8081962" y="612280"/>
            <a:ext cx="2305051" cy="3240360"/>
          </a:xfrm>
          <a:prstGeom prst="rect">
            <a:avLst/>
          </a:prstGeom>
          <a:noFill/>
          <a:extLst>
            <a:ext uri="{909E8E84-426E-40DD-AFC4-6F175D3DCCD1}">
              <a14:hiddenFill xmlns:a14="http://schemas.microsoft.com/office/drawing/2010/main" xmlns="">
                <a:solidFill>
                  <a:srgbClr val="FFFFFF"/>
                </a:solidFill>
              </a14:hiddenFill>
            </a:ext>
          </a:extLst>
        </p:spPr>
      </p:pic>
      <p:pic>
        <p:nvPicPr>
          <p:cNvPr id="14" name="Picture 8">
            <a:extLst>
              <a:ext uri="{FF2B5EF4-FFF2-40B4-BE49-F238E27FC236}">
                <a16:creationId xmlns="" xmlns:a16="http://schemas.microsoft.com/office/drawing/2014/main" id="{D82EE0C6-21A8-4417-AEF7-F8F0A9668E4E}"/>
              </a:ext>
            </a:extLst>
          </p:cNvPr>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8081962" y="4043883"/>
            <a:ext cx="2305051" cy="1747475"/>
          </a:xfrm>
          <a:prstGeom prst="rect">
            <a:avLst/>
          </a:prstGeom>
          <a:noFill/>
          <a:extLst>
            <a:ext uri="{909E8E84-426E-40DD-AFC4-6F175D3DCCD1}">
              <a14:hiddenFill xmlns:a14="http://schemas.microsoft.com/office/drawing/2010/main" xmlns="">
                <a:solidFill>
                  <a:srgbClr val="FFFFFF"/>
                </a:solidFill>
              </a14:hiddenFill>
            </a:ext>
          </a:extLst>
        </p:spPr>
      </p:pic>
      <p:pic>
        <p:nvPicPr>
          <p:cNvPr id="15" name="Picture 10" descr="Kajaanin kaupunki työnantajana - Kajaani">
            <a:extLst>
              <a:ext uri="{FF2B5EF4-FFF2-40B4-BE49-F238E27FC236}">
                <a16:creationId xmlns="" xmlns:a16="http://schemas.microsoft.com/office/drawing/2014/main" id="{9431CCC3-504C-4AD1-9750-D6B1C57B317E}"/>
              </a:ext>
            </a:extLst>
          </p:cNvPr>
          <p:cNvPicPr>
            <a:picLocks noChangeAspect="1" noChangeArrowheads="1"/>
          </p:cNvPicPr>
          <p:nvPr/>
        </p:nvPicPr>
        <p:blipFill rotWithShape="1">
          <a:blip r:embed="rId7" cstate="print">
            <a:extLst>
              <a:ext uri="{28A0092B-C50C-407E-A947-70E740481C1C}">
                <a14:useLocalDpi xmlns:a14="http://schemas.microsoft.com/office/drawing/2010/main" xmlns="" val="0"/>
              </a:ext>
            </a:extLst>
          </a:blip>
          <a:srcRect r="10476"/>
          <a:stretch/>
        </p:blipFill>
        <p:spPr bwMode="auto">
          <a:xfrm>
            <a:off x="4050556" y="3349080"/>
            <a:ext cx="3886943" cy="2442278"/>
          </a:xfrm>
          <a:prstGeom prst="rect">
            <a:avLst/>
          </a:prstGeom>
          <a:noFill/>
          <a:extLst>
            <a:ext uri="{909E8E84-426E-40DD-AFC4-6F175D3DCCD1}">
              <a14:hiddenFill xmlns:a14="http://schemas.microsoft.com/office/drawing/2010/main" xmlns="">
                <a:solidFill>
                  <a:srgbClr val="FFFFFF"/>
                </a:solidFill>
              </a14:hiddenFill>
            </a:ext>
          </a:extLst>
        </p:spPr>
      </p:pic>
      <p:sp>
        <p:nvSpPr>
          <p:cNvPr id="4" name="Прямоугольник 3"/>
          <p:cNvSpPr/>
          <p:nvPr/>
        </p:nvSpPr>
        <p:spPr>
          <a:xfrm>
            <a:off x="3957997" y="5866248"/>
            <a:ext cx="6516000" cy="938719"/>
          </a:xfrm>
          <a:prstGeom prst="rect">
            <a:avLst/>
          </a:prstGeom>
        </p:spPr>
        <p:txBody>
          <a:bodyPr wrap="square">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Из-за высокой концентрации рабочих мест на крупнейшем деревообрабатывающем заводе и отсутствии альтернативного крупного предприятия в городе – сценарий его закрытия мог нанести сильнейший удар по экономической стабильности города и привести к резкому росту безработицы. Пример </a:t>
            </a:r>
            <a:r>
              <a:rPr lang="ru-RU" sz="1100" kern="0" spc="15" dirty="0" err="1">
                <a:solidFill>
                  <a:schemeClr val="tx1">
                    <a:lumMod val="75000"/>
                    <a:lumOff val="25000"/>
                  </a:schemeClr>
                </a:solidFill>
                <a:latin typeface="PF Din Text Comp Pro" pitchFamily="2" charset="0"/>
              </a:rPr>
              <a:t>Каяани</a:t>
            </a:r>
            <a:r>
              <a:rPr lang="ru-RU" sz="1100" kern="0" spc="15" dirty="0">
                <a:solidFill>
                  <a:schemeClr val="tx1">
                    <a:lumMod val="75000"/>
                    <a:lumOff val="25000"/>
                  </a:schemeClr>
                </a:solidFill>
                <a:latin typeface="PF Din Text Comp Pro" pitchFamily="2" charset="0"/>
              </a:rPr>
              <a:t> наглядно демонстрирует необходимость привлечения дополнительных компаний, способных обеспечить альтернативную занятость населения в смежных сферах деятельности, увеличивая эффективность работы ключевых предприятий и создавая дополнительные возможности для развития города, повышая его экономическую стабильность.</a:t>
            </a:r>
          </a:p>
        </p:txBody>
      </p:sp>
      <p:sp>
        <p:nvSpPr>
          <p:cNvPr id="16" name="Прямоугольник 15">
            <a:extLst>
              <a:ext uri="{FF2B5EF4-FFF2-40B4-BE49-F238E27FC236}">
                <a16:creationId xmlns="" xmlns:a16="http://schemas.microsoft.com/office/drawing/2014/main" id="{957A1AD4-879F-4592-BDD7-7A7B35549170}"/>
              </a:ext>
            </a:extLst>
          </p:cNvPr>
          <p:cNvSpPr/>
          <p:nvPr/>
        </p:nvSpPr>
        <p:spPr>
          <a:xfrm>
            <a:off x="-1" y="-1"/>
            <a:ext cx="882205" cy="395289"/>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7" name="Прямоугольник 16">
            <a:extLst>
              <a:ext uri="{FF2B5EF4-FFF2-40B4-BE49-F238E27FC236}">
                <a16:creationId xmlns="" xmlns:a16="http://schemas.microsoft.com/office/drawing/2014/main" id="{77B63BE9-D552-4ACB-9F08-799324878F51}"/>
              </a:ext>
            </a:extLst>
          </p:cNvPr>
          <p:cNvSpPr/>
          <p:nvPr/>
        </p:nvSpPr>
        <p:spPr>
          <a:xfrm>
            <a:off x="360000" y="-13727"/>
            <a:ext cx="699230" cy="553998"/>
          </a:xfrm>
          <a:prstGeom prst="rect">
            <a:avLst/>
          </a:prstGeom>
        </p:spPr>
        <p:txBody>
          <a:bodyPr wrap="square">
            <a:spAutoFit/>
          </a:bodyPr>
          <a:lstStyle/>
          <a:p>
            <a:r>
              <a:rPr lang="ru-RU" altLang="ru-RU" sz="3000" dirty="0">
                <a:solidFill>
                  <a:schemeClr val="bg1"/>
                </a:solidFill>
                <a:latin typeface="PF Din Text Comp Pro" pitchFamily="2" charset="0"/>
              </a:rPr>
              <a:t>9.1. </a:t>
            </a:r>
            <a:endParaRPr lang="ru-RU" sz="3000" dirty="0">
              <a:solidFill>
                <a:schemeClr val="bg1"/>
              </a:solidFill>
            </a:endParaRPr>
          </a:p>
        </p:txBody>
      </p:sp>
    </p:spTree>
    <p:extLst>
      <p:ext uri="{BB962C8B-B14F-4D97-AF65-F5344CB8AC3E}">
        <p14:creationId xmlns:p14="http://schemas.microsoft.com/office/powerpoint/2010/main" xmlns="" val="225470064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ГИПОТЕЗЫ РАЗВИТИЯ</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84</a:t>
            </a:fld>
            <a:endParaRPr lang="ru-RU" dirty="0"/>
          </a:p>
        </p:txBody>
      </p:sp>
      <p:sp>
        <p:nvSpPr>
          <p:cNvPr id="11" name="TextBox 10"/>
          <p:cNvSpPr txBox="1"/>
          <p:nvPr/>
        </p:nvSpPr>
        <p:spPr>
          <a:xfrm>
            <a:off x="360000" y="553997"/>
            <a:ext cx="3492000" cy="1800493"/>
          </a:xfrm>
          <a:prstGeom prst="rect">
            <a:avLst/>
          </a:prstGeom>
          <a:noFill/>
        </p:spPr>
        <p:txBody>
          <a:bodyPr wrap="square" rtlCol="0">
            <a:spAutoFit/>
          </a:bodyPr>
          <a:lstStyle/>
          <a:p>
            <a:pPr algn="just" defTabSz="1422637" fontAlgn="auto">
              <a:spcBef>
                <a:spcPts val="0"/>
              </a:spcBef>
              <a:spcAft>
                <a:spcPts val="600"/>
              </a:spcAft>
            </a:pPr>
            <a:r>
              <a:rPr lang="ru-RU" sz="1400" kern="0" spc="15" dirty="0">
                <a:solidFill>
                  <a:schemeClr val="tx1">
                    <a:lumMod val="75000"/>
                    <a:lumOff val="25000"/>
                  </a:schemeClr>
                </a:solidFill>
                <a:latin typeface="PF Din Text Comp Pro" pitchFamily="2" charset="0"/>
              </a:rPr>
              <a:t>Норд-</a:t>
            </a:r>
            <a:r>
              <a:rPr lang="ru-RU" sz="1400" kern="0" spc="15" dirty="0" err="1">
                <a:solidFill>
                  <a:schemeClr val="tx1">
                    <a:lumMod val="75000"/>
                    <a:lumOff val="25000"/>
                  </a:schemeClr>
                </a:solidFill>
                <a:latin typeface="PF Din Text Comp Pro" pitchFamily="2" charset="0"/>
              </a:rPr>
              <a:t>Чарлстон</a:t>
            </a:r>
            <a:r>
              <a:rPr lang="ru-RU" sz="1400" kern="0" spc="15" dirty="0">
                <a:solidFill>
                  <a:schemeClr val="tx1">
                    <a:lumMod val="75000"/>
                    <a:lumOff val="25000"/>
                  </a:schemeClr>
                </a:solidFill>
                <a:latin typeface="PF Din Text Comp Pro" pitchFamily="2" charset="0"/>
              </a:rPr>
              <a:t>, Южная Каролина, США.</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Основан</a:t>
            </a:r>
            <a:r>
              <a:rPr lang="en-US" sz="1100" kern="0" spc="15" dirty="0">
                <a:solidFill>
                  <a:schemeClr val="tx1">
                    <a:lumMod val="75000"/>
                    <a:lumOff val="25000"/>
                  </a:schemeClr>
                </a:solidFill>
                <a:latin typeface="PF Din Text Comp Pro" pitchFamily="2" charset="0"/>
              </a:rPr>
              <a:t>:</a:t>
            </a:r>
            <a:r>
              <a:rPr lang="ru-RU" sz="1100" kern="0" spc="15" dirty="0">
                <a:solidFill>
                  <a:schemeClr val="tx1">
                    <a:lumMod val="75000"/>
                    <a:lumOff val="25000"/>
                  </a:schemeClr>
                </a:solidFill>
                <a:latin typeface="PF Din Text Comp Pro" pitchFamily="2" charset="0"/>
              </a:rPr>
              <a:t> в 1901 году.</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Население </a:t>
            </a:r>
            <a:r>
              <a:rPr lang="en-US" sz="1100" kern="0" spc="15" dirty="0">
                <a:solidFill>
                  <a:schemeClr val="tx1">
                    <a:lumMod val="75000"/>
                    <a:lumOff val="25000"/>
                  </a:schemeClr>
                </a:solidFill>
                <a:latin typeface="PF Din Text Comp Pro" pitchFamily="2" charset="0"/>
              </a:rPr>
              <a:t>109 886</a:t>
            </a:r>
            <a:r>
              <a:rPr lang="ru-RU" sz="1100" kern="0" spc="15" dirty="0">
                <a:solidFill>
                  <a:schemeClr val="tx1">
                    <a:lumMod val="75000"/>
                    <a:lumOff val="25000"/>
                  </a:schemeClr>
                </a:solidFill>
                <a:latin typeface="PF Din Text Comp Pro" pitchFamily="2" charset="0"/>
              </a:rPr>
              <a:t> (на 2020 год).</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Экономика города</a:t>
            </a:r>
            <a:r>
              <a:rPr lang="en-US" sz="1100" kern="0" spc="15" dirty="0">
                <a:solidFill>
                  <a:schemeClr val="tx1">
                    <a:lumMod val="75000"/>
                    <a:lumOff val="25000"/>
                  </a:schemeClr>
                </a:solidFill>
                <a:latin typeface="PF Din Text Comp Pro" pitchFamily="2" charset="0"/>
              </a:rPr>
              <a:t>:</a:t>
            </a:r>
            <a:r>
              <a:rPr lang="ru-RU" sz="1100" kern="0" spc="15" dirty="0">
                <a:solidFill>
                  <a:schemeClr val="tx1">
                    <a:lumMod val="75000"/>
                    <a:lumOff val="25000"/>
                  </a:schemeClr>
                </a:solidFill>
                <a:latin typeface="PF Din Text Comp Pro" pitchFamily="2" charset="0"/>
              </a:rPr>
              <a:t> производство и сборка широкофюзеляжных дальнемагистральных коммерческих самолетов, производство запчастей для автомобилей, производство грузовых автомобилей </a:t>
            </a:r>
            <a:r>
              <a:rPr lang="en-US" sz="1100" kern="0" spc="15" dirty="0">
                <a:solidFill>
                  <a:schemeClr val="tx1">
                    <a:lumMod val="75000"/>
                    <a:lumOff val="25000"/>
                  </a:schemeClr>
                </a:solidFill>
                <a:latin typeface="PF Din Text Comp Pro" pitchFamily="2" charset="0"/>
              </a:rPr>
              <a:t>Daimler</a:t>
            </a:r>
            <a:r>
              <a:rPr lang="ru-RU" sz="1100" kern="0" spc="15" dirty="0">
                <a:solidFill>
                  <a:schemeClr val="tx1">
                    <a:lumMod val="75000"/>
                    <a:lumOff val="25000"/>
                  </a:schemeClr>
                </a:solidFill>
                <a:latin typeface="PF Din Text Comp Pro" pitchFamily="2" charset="0"/>
              </a:rPr>
              <a:t>, грузовой порт.</a:t>
            </a:r>
          </a:p>
        </p:txBody>
      </p:sp>
      <p:graphicFrame>
        <p:nvGraphicFramePr>
          <p:cNvPr id="12" name="Диаграмма 11">
            <a:extLst>
              <a:ext uri="{FF2B5EF4-FFF2-40B4-BE49-F238E27FC236}">
                <a16:creationId xmlns="" xmlns:a16="http://schemas.microsoft.com/office/drawing/2014/main" id="{8F4DDF52-3CDE-4503-8128-07FAE98D05F0}"/>
              </a:ext>
            </a:extLst>
          </p:cNvPr>
          <p:cNvGraphicFramePr/>
          <p:nvPr/>
        </p:nvGraphicFramePr>
        <p:xfrm>
          <a:off x="355774" y="4173046"/>
          <a:ext cx="3406601" cy="2136899"/>
        </p:xfrm>
        <a:graphic>
          <a:graphicData uri="http://schemas.openxmlformats.org/drawingml/2006/chart">
            <c:chart xmlns:c="http://schemas.openxmlformats.org/drawingml/2006/chart" xmlns:r="http://schemas.openxmlformats.org/officeDocument/2006/relationships" r:id="rId3"/>
          </a:graphicData>
        </a:graphic>
      </p:graphicFrame>
      <p:sp>
        <p:nvSpPr>
          <p:cNvPr id="13" name="TextBox 12">
            <a:extLst>
              <a:ext uri="{FF2B5EF4-FFF2-40B4-BE49-F238E27FC236}">
                <a16:creationId xmlns="" xmlns:a16="http://schemas.microsoft.com/office/drawing/2014/main" id="{3E3AAD7A-A6FC-4ED4-85E8-C1D96C064BD9}"/>
              </a:ext>
            </a:extLst>
          </p:cNvPr>
          <p:cNvSpPr txBox="1"/>
          <p:nvPr/>
        </p:nvSpPr>
        <p:spPr>
          <a:xfrm>
            <a:off x="360000" y="6307408"/>
            <a:ext cx="3492000" cy="43088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Прогноз роста населения с 2017 по 2040 год при благоприятных условиях </a:t>
            </a:r>
          </a:p>
        </p:txBody>
      </p:sp>
      <p:sp>
        <p:nvSpPr>
          <p:cNvPr id="14" name="TextBox 13">
            <a:extLst>
              <a:ext uri="{FF2B5EF4-FFF2-40B4-BE49-F238E27FC236}">
                <a16:creationId xmlns="" xmlns:a16="http://schemas.microsoft.com/office/drawing/2014/main" id="{A11F5B33-D1E6-4858-A163-E08B6B28C1C4}"/>
              </a:ext>
            </a:extLst>
          </p:cNvPr>
          <p:cNvSpPr txBox="1"/>
          <p:nvPr/>
        </p:nvSpPr>
        <p:spPr>
          <a:xfrm>
            <a:off x="360000" y="6934175"/>
            <a:ext cx="3520901" cy="230832"/>
          </a:xfrm>
          <a:prstGeom prst="rect">
            <a:avLst/>
          </a:prstGeom>
          <a:noFill/>
        </p:spPr>
        <p:txBody>
          <a:bodyPr wrap="square" rtlCol="0">
            <a:spAutoFit/>
          </a:bodyPr>
          <a:lstStyle/>
          <a:p>
            <a:pPr algn="just" defTabSz="1422637" fontAlgn="auto">
              <a:spcBef>
                <a:spcPts val="0"/>
              </a:spcBef>
              <a:spcAft>
                <a:spcPts val="600"/>
              </a:spcAft>
            </a:pPr>
            <a:r>
              <a:rPr lang="ru-RU" sz="900" kern="0" spc="15" dirty="0">
                <a:solidFill>
                  <a:schemeClr val="tx1">
                    <a:lumMod val="75000"/>
                    <a:lumOff val="25000"/>
                  </a:schemeClr>
                </a:solidFill>
                <a:latin typeface="PF Din Text Comp Pro" pitchFamily="2" charset="0"/>
              </a:rPr>
              <a:t>Источники</a:t>
            </a:r>
            <a:r>
              <a:rPr lang="en-US" sz="900" kern="0" spc="15" dirty="0">
                <a:solidFill>
                  <a:schemeClr val="tx1">
                    <a:lumMod val="75000"/>
                    <a:lumOff val="25000"/>
                  </a:schemeClr>
                </a:solidFill>
                <a:latin typeface="PF Din Text Comp Pro" pitchFamily="2" charset="0"/>
              </a:rPr>
              <a:t>: </a:t>
            </a:r>
            <a:r>
              <a:rPr lang="en-US" sz="900" kern="0" spc="15" dirty="0" err="1">
                <a:solidFill>
                  <a:schemeClr val="tx1">
                    <a:lumMod val="75000"/>
                    <a:lumOff val="25000"/>
                  </a:schemeClr>
                </a:solidFill>
                <a:latin typeface="PF Din Text Comp Pro" pitchFamily="2" charset="0"/>
              </a:rPr>
              <a:t>DataUSA</a:t>
            </a:r>
            <a:r>
              <a:rPr lang="ru-RU" sz="900" kern="0" spc="15" dirty="0">
                <a:solidFill>
                  <a:schemeClr val="tx1">
                    <a:lumMod val="75000"/>
                    <a:lumOff val="25000"/>
                  </a:schemeClr>
                </a:solidFill>
                <a:latin typeface="PF Din Text Comp Pro" pitchFamily="2" charset="0"/>
              </a:rPr>
              <a:t>, открытые источники</a:t>
            </a:r>
          </a:p>
        </p:txBody>
      </p:sp>
      <p:pic>
        <p:nvPicPr>
          <p:cNvPr id="15" name="Picture 2" descr="Boeing Halts All Jet Assembly With Closing of Last 787 Plant - Bloomberg">
            <a:extLst>
              <a:ext uri="{FF2B5EF4-FFF2-40B4-BE49-F238E27FC236}">
                <a16:creationId xmlns="" xmlns:a16="http://schemas.microsoft.com/office/drawing/2014/main" id="{45C32696-229B-4EEB-B473-765E9D239EA1}"/>
              </a:ext>
            </a:extLst>
          </p:cNvPr>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r="3933"/>
          <a:stretch/>
        </p:blipFill>
        <p:spPr bwMode="auto">
          <a:xfrm>
            <a:off x="4050556" y="617004"/>
            <a:ext cx="3274523" cy="2304198"/>
          </a:xfrm>
          <a:prstGeom prst="rect">
            <a:avLst/>
          </a:prstGeom>
          <a:noFill/>
          <a:extLst>
            <a:ext uri="{909E8E84-426E-40DD-AFC4-6F175D3DCCD1}">
              <a14:hiddenFill xmlns:a14="http://schemas.microsoft.com/office/drawing/2010/main" xmlns="">
                <a:solidFill>
                  <a:srgbClr val="FFFFFF"/>
                </a:solidFill>
              </a14:hiddenFill>
            </a:ext>
          </a:extLst>
        </p:spPr>
      </p:pic>
      <p:sp>
        <p:nvSpPr>
          <p:cNvPr id="16" name="TextBox 15">
            <a:extLst>
              <a:ext uri="{FF2B5EF4-FFF2-40B4-BE49-F238E27FC236}">
                <a16:creationId xmlns="" xmlns:a16="http://schemas.microsoft.com/office/drawing/2014/main" id="{D8660CBB-F121-4801-A7F6-C5BD9AE06C2B}"/>
              </a:ext>
            </a:extLst>
          </p:cNvPr>
          <p:cNvSpPr txBox="1"/>
          <p:nvPr/>
        </p:nvSpPr>
        <p:spPr>
          <a:xfrm>
            <a:off x="360000" y="2271669"/>
            <a:ext cx="3492000" cy="938719"/>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 начала 20-го века район округа Чарлстон, который позже стал городом </a:t>
            </a:r>
            <a:r>
              <a:rPr lang="ru-RU" sz="1100" kern="0" spc="15" dirty="0" err="1">
                <a:solidFill>
                  <a:schemeClr val="tx1">
                    <a:lumMod val="75000"/>
                    <a:lumOff val="25000"/>
                  </a:schemeClr>
                </a:solidFill>
                <a:latin typeface="PF Din Text Comp Pro" pitchFamily="2" charset="0"/>
              </a:rPr>
              <a:t>Норт</a:t>
            </a:r>
            <a:r>
              <a:rPr lang="ru-RU" sz="1100" kern="0" spc="15" dirty="0">
                <a:solidFill>
                  <a:schemeClr val="tx1">
                    <a:lumMod val="75000"/>
                    <a:lumOff val="25000"/>
                  </a:schemeClr>
                </a:solidFill>
                <a:latin typeface="PF Din Text Comp Pro" pitchFamily="2" charset="0"/>
              </a:rPr>
              <a:t>-Чарлстон, становится местом для развития промышленности. Первая промышленная компания  </a:t>
            </a:r>
            <a:r>
              <a:rPr lang="en-US" sz="1100" kern="0" spc="15" dirty="0">
                <a:solidFill>
                  <a:schemeClr val="tx1">
                    <a:lumMod val="75000"/>
                    <a:lumOff val="25000"/>
                  </a:schemeClr>
                </a:solidFill>
                <a:latin typeface="PF Din Text Comp Pro" pitchFamily="2" charset="0"/>
              </a:rPr>
              <a:t>Burton Lumber &amp; Hardware Company</a:t>
            </a:r>
            <a:r>
              <a:rPr lang="ru-RU" sz="1100" kern="0" spc="15" dirty="0">
                <a:solidFill>
                  <a:schemeClr val="tx1">
                    <a:lumMod val="75000"/>
                    <a:lumOff val="25000"/>
                  </a:schemeClr>
                </a:solidFill>
                <a:latin typeface="PF Din Text Comp Pro" pitchFamily="2" charset="0"/>
              </a:rPr>
              <a:t> – пиломатериалы и военно-морская верфь определи промышленный вектор развития города. </a:t>
            </a:r>
          </a:p>
        </p:txBody>
      </p:sp>
      <p:pic>
        <p:nvPicPr>
          <p:cNvPr id="20" name="Picture 6">
            <a:extLst>
              <a:ext uri="{FF2B5EF4-FFF2-40B4-BE49-F238E27FC236}">
                <a16:creationId xmlns="" xmlns:a16="http://schemas.microsoft.com/office/drawing/2014/main" id="{9E1BB0D4-1CE8-48C9-B972-B5A0B3C20955}"/>
              </a:ext>
            </a:extLst>
          </p:cNvPr>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l="6624"/>
          <a:stretch/>
        </p:blipFill>
        <p:spPr bwMode="auto">
          <a:xfrm>
            <a:off x="7531140" y="612279"/>
            <a:ext cx="2855873" cy="4382497"/>
          </a:xfrm>
          <a:prstGeom prst="rect">
            <a:avLst/>
          </a:prstGeom>
          <a:noFill/>
          <a:extLst>
            <a:ext uri="{909E8E84-426E-40DD-AFC4-6F175D3DCCD1}">
              <a14:hiddenFill xmlns:a14="http://schemas.microsoft.com/office/drawing/2010/main" xmlns="">
                <a:solidFill>
                  <a:srgbClr val="FFFFFF"/>
                </a:solidFill>
              </a14:hiddenFill>
            </a:ext>
          </a:extLst>
        </p:spPr>
      </p:pic>
      <p:pic>
        <p:nvPicPr>
          <p:cNvPr id="21" name="Picture 8">
            <a:extLst>
              <a:ext uri="{FF2B5EF4-FFF2-40B4-BE49-F238E27FC236}">
                <a16:creationId xmlns="" xmlns:a16="http://schemas.microsoft.com/office/drawing/2014/main" id="{14581299-2E32-4CF9-97CA-D33737E0FC3A}"/>
              </a:ext>
            </a:extLst>
          </p:cNvPr>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r="3933"/>
          <a:stretch/>
        </p:blipFill>
        <p:spPr bwMode="auto">
          <a:xfrm>
            <a:off x="4050556" y="3021211"/>
            <a:ext cx="3274523" cy="1973566"/>
          </a:xfrm>
          <a:prstGeom prst="rect">
            <a:avLst/>
          </a:prstGeom>
          <a:noFill/>
          <a:extLst>
            <a:ext uri="{909E8E84-426E-40DD-AFC4-6F175D3DCCD1}">
              <a14:hiddenFill xmlns:a14="http://schemas.microsoft.com/office/drawing/2010/main" xmlns="">
                <a:solidFill>
                  <a:srgbClr val="FFFFFF"/>
                </a:solidFill>
              </a14:hiddenFill>
            </a:ext>
          </a:extLst>
        </p:spPr>
      </p:pic>
      <p:sp>
        <p:nvSpPr>
          <p:cNvPr id="22" name="TextBox 21">
            <a:extLst>
              <a:ext uri="{FF2B5EF4-FFF2-40B4-BE49-F238E27FC236}">
                <a16:creationId xmlns="" xmlns:a16="http://schemas.microsoft.com/office/drawing/2014/main" id="{953D6C96-785B-4395-B600-309887DB229A}"/>
              </a:ext>
            </a:extLst>
          </p:cNvPr>
          <p:cNvSpPr txBox="1"/>
          <p:nvPr/>
        </p:nvSpPr>
        <p:spPr>
          <a:xfrm>
            <a:off x="360000" y="3208602"/>
            <a:ext cx="3492000" cy="938719"/>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октябре 2009 года </a:t>
            </a:r>
            <a:r>
              <a:rPr lang="ru-RU" sz="1100" kern="0" spc="15" dirty="0" err="1">
                <a:solidFill>
                  <a:schemeClr val="tx1">
                    <a:lumMod val="75000"/>
                    <a:lumOff val="25000"/>
                  </a:schemeClr>
                </a:solidFill>
                <a:latin typeface="PF Din Text Comp Pro" pitchFamily="2" charset="0"/>
              </a:rPr>
              <a:t>Boeing</a:t>
            </a:r>
            <a:r>
              <a:rPr lang="ru-RU" sz="1100" kern="0" spc="15" dirty="0">
                <a:solidFill>
                  <a:schemeClr val="tx1">
                    <a:lumMod val="75000"/>
                    <a:lumOff val="25000"/>
                  </a:schemeClr>
                </a:solidFill>
                <a:latin typeface="PF Din Text Comp Pro" pitchFamily="2" charset="0"/>
              </a:rPr>
              <a:t> объявила о выборе Северного Чарльстона для своего нового центра сборки и доставки самолетов 787 </a:t>
            </a:r>
            <a:r>
              <a:rPr lang="ru-RU" sz="1100" kern="0" spc="15" dirty="0" err="1">
                <a:solidFill>
                  <a:schemeClr val="tx1">
                    <a:lumMod val="75000"/>
                    <a:lumOff val="25000"/>
                  </a:schemeClr>
                </a:solidFill>
                <a:latin typeface="PF Din Text Comp Pro" pitchFamily="2" charset="0"/>
              </a:rPr>
              <a:t>Dreamliner</a:t>
            </a:r>
            <a:r>
              <a:rPr lang="ru-RU" sz="1100" kern="0" spc="15" dirty="0">
                <a:solidFill>
                  <a:schemeClr val="tx1">
                    <a:lumMod val="75000"/>
                    <a:lumOff val="25000"/>
                  </a:schemeClr>
                </a:solidFill>
                <a:latin typeface="PF Din Text Comp Pro" pitchFamily="2" charset="0"/>
              </a:rPr>
              <a:t>. Это позволило Северному Чарльстону стать один из крупнейших авиационных центров мира, с потенциалом для тысяч новых рабочих мест. </a:t>
            </a:r>
          </a:p>
        </p:txBody>
      </p:sp>
      <p:sp>
        <p:nvSpPr>
          <p:cNvPr id="23" name="Прямоугольник 22"/>
          <p:cNvSpPr/>
          <p:nvPr/>
        </p:nvSpPr>
        <p:spPr>
          <a:xfrm>
            <a:off x="3957997" y="5270804"/>
            <a:ext cx="6516000" cy="938719"/>
          </a:xfrm>
          <a:prstGeom prst="rect">
            <a:avLst/>
          </a:prstGeom>
        </p:spPr>
        <p:txBody>
          <a:bodyPr wrap="square">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Успешное развитие индустриального направления Норда-</a:t>
            </a:r>
            <a:r>
              <a:rPr lang="ru-RU" sz="1100" kern="0" spc="15" dirty="0" err="1">
                <a:solidFill>
                  <a:schemeClr val="tx1">
                    <a:lumMod val="75000"/>
                    <a:lumOff val="25000"/>
                  </a:schemeClr>
                </a:solidFill>
                <a:latin typeface="PF Din Text Comp Pro" pitchFamily="2" charset="0"/>
              </a:rPr>
              <a:t>Чарлстона</a:t>
            </a:r>
            <a:r>
              <a:rPr lang="ru-RU" sz="1100" kern="0" spc="15" dirty="0">
                <a:solidFill>
                  <a:schemeClr val="tx1">
                    <a:lumMod val="75000"/>
                    <a:lumOff val="25000"/>
                  </a:schemeClr>
                </a:solidFill>
                <a:latin typeface="PF Din Text Comp Pro" pitchFamily="2" charset="0"/>
              </a:rPr>
              <a:t> и его высокая обеспеченность альтернативными крупными предприятиями в сфере промышленности создает дополнительные возможности для роста этого сектора экономики в связи с сокращением логистических и производственных издержек, что в будущем дает ему возможность для дальнейшего развития, как крупного технологического центра. Высокая экономическая стабильность привлекает новые предприятия на территорию города, создавая дополнительные рабочие места, обеспечивая высокий миграционный приток населения.</a:t>
            </a:r>
          </a:p>
        </p:txBody>
      </p:sp>
      <p:sp>
        <p:nvSpPr>
          <p:cNvPr id="17" name="Прямоугольник 16">
            <a:extLst>
              <a:ext uri="{FF2B5EF4-FFF2-40B4-BE49-F238E27FC236}">
                <a16:creationId xmlns="" xmlns:a16="http://schemas.microsoft.com/office/drawing/2014/main" id="{83E6D7E9-E3E0-4C6F-85B1-CFBA0D2D4966}"/>
              </a:ext>
            </a:extLst>
          </p:cNvPr>
          <p:cNvSpPr/>
          <p:nvPr/>
        </p:nvSpPr>
        <p:spPr>
          <a:xfrm>
            <a:off x="-1" y="-1"/>
            <a:ext cx="882205" cy="395289"/>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8" name="Прямоугольник 17">
            <a:extLst>
              <a:ext uri="{FF2B5EF4-FFF2-40B4-BE49-F238E27FC236}">
                <a16:creationId xmlns="" xmlns:a16="http://schemas.microsoft.com/office/drawing/2014/main" id="{B1E3E357-C7B8-457D-BD97-A56B30162C66}"/>
              </a:ext>
            </a:extLst>
          </p:cNvPr>
          <p:cNvSpPr/>
          <p:nvPr/>
        </p:nvSpPr>
        <p:spPr>
          <a:xfrm>
            <a:off x="360000" y="-13727"/>
            <a:ext cx="699230" cy="553998"/>
          </a:xfrm>
          <a:prstGeom prst="rect">
            <a:avLst/>
          </a:prstGeom>
        </p:spPr>
        <p:txBody>
          <a:bodyPr wrap="square">
            <a:spAutoFit/>
          </a:bodyPr>
          <a:lstStyle/>
          <a:p>
            <a:r>
              <a:rPr lang="ru-RU" altLang="ru-RU" sz="3000" dirty="0">
                <a:solidFill>
                  <a:schemeClr val="bg1"/>
                </a:solidFill>
                <a:latin typeface="PF Din Text Comp Pro" pitchFamily="2" charset="0"/>
              </a:rPr>
              <a:t>9.1. </a:t>
            </a:r>
            <a:endParaRPr lang="ru-RU" sz="3000" dirty="0">
              <a:solidFill>
                <a:schemeClr val="bg1"/>
              </a:solidFill>
            </a:endParaRPr>
          </a:p>
        </p:txBody>
      </p:sp>
    </p:spTree>
    <p:extLst>
      <p:ext uri="{BB962C8B-B14F-4D97-AF65-F5344CB8AC3E}">
        <p14:creationId xmlns:p14="http://schemas.microsoft.com/office/powerpoint/2010/main" xmlns="" val="209761778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descr="Изображение выглядит как текст, квитанция, снимок экрана&#10;&#10;Автоматически созданное описание">
            <a:extLst>
              <a:ext uri="{FF2B5EF4-FFF2-40B4-BE49-F238E27FC236}">
                <a16:creationId xmlns="" xmlns:a16="http://schemas.microsoft.com/office/drawing/2014/main" id="{EB4DBAC1-E95A-41BD-A291-00B813B5F5CF}"/>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b="9050"/>
          <a:stretch/>
        </p:blipFill>
        <p:spPr>
          <a:xfrm>
            <a:off x="145" y="0"/>
            <a:ext cx="10693109" cy="6876975"/>
          </a:xfrm>
          <a:prstGeom prst="rect">
            <a:avLst/>
          </a:prstGeom>
        </p:spPr>
      </p:pic>
      <p:sp>
        <p:nvSpPr>
          <p:cNvPr id="19" name="TextBox 18"/>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ГИПОТЕЗЫ РАЗВИТИЯ</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85</a:t>
            </a:fld>
            <a:endParaRPr lang="ru-RU" dirty="0"/>
          </a:p>
        </p:txBody>
      </p:sp>
      <p:sp>
        <p:nvSpPr>
          <p:cNvPr id="2" name="Прямоугольник 1"/>
          <p:cNvSpPr/>
          <p:nvPr/>
        </p:nvSpPr>
        <p:spPr>
          <a:xfrm>
            <a:off x="360000" y="540271"/>
            <a:ext cx="3381375" cy="338554"/>
          </a:xfrm>
          <a:prstGeom prst="rect">
            <a:avLst/>
          </a:prstGeom>
        </p:spPr>
        <p:txBody>
          <a:bodyPr wrap="none">
            <a:spAutoFit/>
          </a:bodyPr>
          <a:lstStyle/>
          <a:p>
            <a:pPr algn="just" defTabSz="1422637" fontAlgn="auto">
              <a:spcBef>
                <a:spcPts val="0"/>
              </a:spcBef>
              <a:spcAft>
                <a:spcPts val="600"/>
              </a:spcAft>
            </a:pPr>
            <a:r>
              <a:rPr lang="ru-RU" sz="1600" b="1" kern="0" spc="15" dirty="0">
                <a:solidFill>
                  <a:schemeClr val="accent3">
                    <a:lumMod val="75000"/>
                  </a:schemeClr>
                </a:solidFill>
                <a:latin typeface="PF Din Text Comp Pro" pitchFamily="2" charset="0"/>
              </a:rPr>
              <a:t>Гипотеза 2. ВОЛХОВСКАЯ СИСТЕМА РАССЕЛЕНИЯ</a:t>
            </a:r>
          </a:p>
        </p:txBody>
      </p:sp>
      <p:sp>
        <p:nvSpPr>
          <p:cNvPr id="18" name="Прямоугольник 17">
            <a:extLst>
              <a:ext uri="{FF2B5EF4-FFF2-40B4-BE49-F238E27FC236}">
                <a16:creationId xmlns="" xmlns:a16="http://schemas.microsoft.com/office/drawing/2014/main" id="{CCE20713-1BA6-4CB7-AFFD-090E6DE29194}"/>
              </a:ext>
            </a:extLst>
          </p:cNvPr>
          <p:cNvSpPr/>
          <p:nvPr/>
        </p:nvSpPr>
        <p:spPr>
          <a:xfrm>
            <a:off x="-1" y="-1"/>
            <a:ext cx="882205" cy="395289"/>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Прямоугольник 19">
            <a:extLst>
              <a:ext uri="{FF2B5EF4-FFF2-40B4-BE49-F238E27FC236}">
                <a16:creationId xmlns="" xmlns:a16="http://schemas.microsoft.com/office/drawing/2014/main" id="{E13028D1-B858-4D78-A83A-B93A2017C9F1}"/>
              </a:ext>
            </a:extLst>
          </p:cNvPr>
          <p:cNvSpPr/>
          <p:nvPr/>
        </p:nvSpPr>
        <p:spPr>
          <a:xfrm>
            <a:off x="360000" y="-13727"/>
            <a:ext cx="699230" cy="553998"/>
          </a:xfrm>
          <a:prstGeom prst="rect">
            <a:avLst/>
          </a:prstGeom>
        </p:spPr>
        <p:txBody>
          <a:bodyPr wrap="square">
            <a:spAutoFit/>
          </a:bodyPr>
          <a:lstStyle/>
          <a:p>
            <a:r>
              <a:rPr lang="ru-RU" altLang="ru-RU" sz="3000" dirty="0">
                <a:solidFill>
                  <a:schemeClr val="bg1"/>
                </a:solidFill>
                <a:latin typeface="PF Din Text Comp Pro" pitchFamily="2" charset="0"/>
              </a:rPr>
              <a:t>9.2. </a:t>
            </a:r>
            <a:endParaRPr lang="ru-RU" sz="3000" dirty="0">
              <a:solidFill>
                <a:schemeClr val="bg1"/>
              </a:solidFill>
            </a:endParaRPr>
          </a:p>
        </p:txBody>
      </p:sp>
      <p:sp>
        <p:nvSpPr>
          <p:cNvPr id="21" name="TextBox 20">
            <a:extLst>
              <a:ext uri="{FF2B5EF4-FFF2-40B4-BE49-F238E27FC236}">
                <a16:creationId xmlns="" xmlns:a16="http://schemas.microsoft.com/office/drawing/2014/main" id="{C12DBDBB-B962-459F-BA9F-AB865FD0A115}"/>
              </a:ext>
            </a:extLst>
          </p:cNvPr>
          <p:cNvSpPr txBox="1"/>
          <p:nvPr/>
        </p:nvSpPr>
        <p:spPr>
          <a:xfrm>
            <a:off x="-91061" y="762101"/>
            <a:ext cx="2619160" cy="338554"/>
          </a:xfrm>
          <a:prstGeom prst="rect">
            <a:avLst/>
          </a:prstGeom>
          <a:noFill/>
        </p:spPr>
        <p:txBody>
          <a:bodyPr wrap="square">
            <a:spAutoFit/>
          </a:bodyPr>
          <a:lstStyle/>
          <a:p>
            <a:pPr indent="457200" defTabSz="1422637" fontAlgn="auto">
              <a:spcBef>
                <a:spcPts val="600"/>
              </a:spcBef>
              <a:spcAft>
                <a:spcPts val="0"/>
              </a:spcAft>
            </a:pPr>
            <a:r>
              <a:rPr lang="ru-RU" sz="1600" kern="0" spc="15" dirty="0">
                <a:solidFill>
                  <a:schemeClr val="tx1">
                    <a:lumMod val="75000"/>
                    <a:lumOff val="25000"/>
                  </a:schemeClr>
                </a:solidFill>
                <a:latin typeface="PF Din Text Comp Pro" pitchFamily="2" charset="0"/>
              </a:rPr>
              <a:t>Направления развития</a:t>
            </a:r>
            <a:endParaRPr lang="en-US" sz="1600" kern="0" spc="15" dirty="0">
              <a:solidFill>
                <a:schemeClr val="tx1">
                  <a:lumMod val="75000"/>
                  <a:lumOff val="25000"/>
                </a:schemeClr>
              </a:solidFill>
              <a:latin typeface="PF Din Text Comp Pro" pitchFamily="2" charset="0"/>
            </a:endParaRPr>
          </a:p>
        </p:txBody>
      </p:sp>
      <p:sp>
        <p:nvSpPr>
          <p:cNvPr id="22" name="TextBox 21">
            <a:extLst>
              <a:ext uri="{FF2B5EF4-FFF2-40B4-BE49-F238E27FC236}">
                <a16:creationId xmlns="" xmlns:a16="http://schemas.microsoft.com/office/drawing/2014/main" id="{99E2EFCA-E0AC-4E08-A9D6-A39406CAA345}"/>
              </a:ext>
            </a:extLst>
          </p:cNvPr>
          <p:cNvSpPr txBox="1"/>
          <p:nvPr/>
        </p:nvSpPr>
        <p:spPr>
          <a:xfrm>
            <a:off x="3220158" y="762101"/>
            <a:ext cx="2619160" cy="338554"/>
          </a:xfrm>
          <a:prstGeom prst="rect">
            <a:avLst/>
          </a:prstGeom>
          <a:noFill/>
        </p:spPr>
        <p:txBody>
          <a:bodyPr wrap="square">
            <a:spAutoFit/>
          </a:bodyPr>
          <a:lstStyle/>
          <a:p>
            <a:pPr indent="457200" defTabSz="1422637" fontAlgn="auto">
              <a:spcBef>
                <a:spcPts val="600"/>
              </a:spcBef>
              <a:spcAft>
                <a:spcPts val="0"/>
              </a:spcAft>
            </a:pPr>
            <a:r>
              <a:rPr lang="ru-RU" sz="1600" kern="0" spc="15" dirty="0">
                <a:solidFill>
                  <a:schemeClr val="tx1">
                    <a:lumMod val="75000"/>
                    <a:lumOff val="25000"/>
                  </a:schemeClr>
                </a:solidFill>
                <a:latin typeface="PF Din Text Comp Pro" pitchFamily="2" charset="0"/>
              </a:rPr>
              <a:t>Показатели развития</a:t>
            </a:r>
            <a:endParaRPr lang="en-US" sz="1600" kern="0" spc="15" dirty="0">
              <a:solidFill>
                <a:schemeClr val="tx1">
                  <a:lumMod val="75000"/>
                  <a:lumOff val="25000"/>
                </a:schemeClr>
              </a:solidFill>
              <a:latin typeface="PF Din Text Comp Pro" pitchFamily="2" charset="0"/>
            </a:endParaRPr>
          </a:p>
        </p:txBody>
      </p:sp>
      <p:sp>
        <p:nvSpPr>
          <p:cNvPr id="23" name="TextBox 22">
            <a:extLst>
              <a:ext uri="{FF2B5EF4-FFF2-40B4-BE49-F238E27FC236}">
                <a16:creationId xmlns="" xmlns:a16="http://schemas.microsoft.com/office/drawing/2014/main" id="{0E53F208-A0F9-457D-816C-593B1DBA147A}"/>
              </a:ext>
            </a:extLst>
          </p:cNvPr>
          <p:cNvSpPr txBox="1"/>
          <p:nvPr/>
        </p:nvSpPr>
        <p:spPr>
          <a:xfrm>
            <a:off x="6504897" y="762101"/>
            <a:ext cx="2619160" cy="338554"/>
          </a:xfrm>
          <a:prstGeom prst="rect">
            <a:avLst/>
          </a:prstGeom>
          <a:noFill/>
        </p:spPr>
        <p:txBody>
          <a:bodyPr wrap="square">
            <a:spAutoFit/>
          </a:bodyPr>
          <a:lstStyle/>
          <a:p>
            <a:pPr indent="457200" defTabSz="1422637" fontAlgn="auto">
              <a:spcBef>
                <a:spcPts val="600"/>
              </a:spcBef>
              <a:spcAft>
                <a:spcPts val="0"/>
              </a:spcAft>
            </a:pPr>
            <a:r>
              <a:rPr lang="ru-RU" sz="1600" kern="0" spc="15" dirty="0">
                <a:solidFill>
                  <a:schemeClr val="tx1">
                    <a:lumMod val="75000"/>
                    <a:lumOff val="25000"/>
                  </a:schemeClr>
                </a:solidFill>
                <a:latin typeface="PF Din Text Comp Pro" pitchFamily="2" charset="0"/>
              </a:rPr>
              <a:t>Приоритеты</a:t>
            </a:r>
            <a:endParaRPr lang="en-US" sz="1600" kern="0" spc="15" dirty="0">
              <a:solidFill>
                <a:schemeClr val="tx1">
                  <a:lumMod val="75000"/>
                  <a:lumOff val="25000"/>
                </a:schemeClr>
              </a:solidFill>
              <a:latin typeface="PF Din Text Comp Pro" pitchFamily="2" charset="0"/>
            </a:endParaRPr>
          </a:p>
        </p:txBody>
      </p:sp>
    </p:spTree>
    <p:extLst>
      <p:ext uri="{BB962C8B-B14F-4D97-AF65-F5344CB8AC3E}">
        <p14:creationId xmlns:p14="http://schemas.microsoft.com/office/powerpoint/2010/main" xmlns="" val="325071115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ГИПОТЕЗЫ РАЗВИТИЯ</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86</a:t>
            </a:fld>
            <a:endParaRPr lang="ru-RU" dirty="0"/>
          </a:p>
        </p:txBody>
      </p:sp>
      <p:sp>
        <p:nvSpPr>
          <p:cNvPr id="6" name="TextBox 5">
            <a:extLst>
              <a:ext uri="{FF2B5EF4-FFF2-40B4-BE49-F238E27FC236}">
                <a16:creationId xmlns="" xmlns:a16="http://schemas.microsoft.com/office/drawing/2014/main" id="{3D9F73EA-39E5-479B-A7B7-8DBAC7AB081F}"/>
              </a:ext>
            </a:extLst>
          </p:cNvPr>
          <p:cNvSpPr txBox="1"/>
          <p:nvPr/>
        </p:nvSpPr>
        <p:spPr>
          <a:xfrm>
            <a:off x="360000" y="553997"/>
            <a:ext cx="3492000" cy="1631216"/>
          </a:xfrm>
          <a:prstGeom prst="rect">
            <a:avLst/>
          </a:prstGeom>
          <a:noFill/>
        </p:spPr>
        <p:txBody>
          <a:bodyPr wrap="square" rtlCol="0">
            <a:spAutoFit/>
          </a:bodyPr>
          <a:lstStyle/>
          <a:p>
            <a:pPr algn="just" defTabSz="1422637" fontAlgn="auto">
              <a:spcBef>
                <a:spcPts val="0"/>
              </a:spcBef>
              <a:spcAft>
                <a:spcPts val="600"/>
              </a:spcAft>
            </a:pPr>
            <a:r>
              <a:rPr lang="ru-RU" sz="1400" kern="0" spc="15" dirty="0" err="1">
                <a:solidFill>
                  <a:schemeClr val="tx1">
                    <a:lumMod val="75000"/>
                    <a:lumOff val="25000"/>
                  </a:schemeClr>
                </a:solidFill>
                <a:latin typeface="PF Din Text Comp Pro" pitchFamily="2" charset="0"/>
              </a:rPr>
              <a:t>Пуасси</a:t>
            </a:r>
            <a:r>
              <a:rPr lang="ru-RU" sz="1400" kern="0" spc="15" dirty="0">
                <a:solidFill>
                  <a:schemeClr val="tx1">
                    <a:lumMod val="75000"/>
                    <a:lumOff val="25000"/>
                  </a:schemeClr>
                </a:solidFill>
                <a:latin typeface="PF Din Text Comp Pro" pitchFamily="2" charset="0"/>
              </a:rPr>
              <a:t>, Франция.</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Основан</a:t>
            </a:r>
            <a:r>
              <a:rPr lang="en-US" sz="1100" kern="0" spc="15" dirty="0">
                <a:solidFill>
                  <a:schemeClr val="tx1">
                    <a:lumMod val="75000"/>
                    <a:lumOff val="25000"/>
                  </a:schemeClr>
                </a:solidFill>
                <a:latin typeface="PF Din Text Comp Pro" pitchFamily="2" charset="0"/>
              </a:rPr>
              <a:t>:</a:t>
            </a:r>
            <a:r>
              <a:rPr lang="ru-RU" sz="1100" kern="0" spc="15" dirty="0">
                <a:solidFill>
                  <a:schemeClr val="tx1">
                    <a:lumMod val="75000"/>
                    <a:lumOff val="25000"/>
                  </a:schemeClr>
                </a:solidFill>
                <a:latin typeface="PF Din Text Comp Pro" pitchFamily="2" charset="0"/>
              </a:rPr>
              <a:t> 8-12 век.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Население </a:t>
            </a:r>
            <a:r>
              <a:rPr lang="en-US" sz="1100" kern="0" spc="15" dirty="0">
                <a:solidFill>
                  <a:schemeClr val="tx1">
                    <a:lumMod val="75000"/>
                    <a:lumOff val="25000"/>
                  </a:schemeClr>
                </a:solidFill>
                <a:latin typeface="PF Din Text Comp Pro" pitchFamily="2" charset="0"/>
              </a:rPr>
              <a:t>38 313 </a:t>
            </a:r>
            <a:r>
              <a:rPr lang="ru-RU" sz="1100" kern="0" spc="15" dirty="0">
                <a:solidFill>
                  <a:schemeClr val="tx1">
                    <a:lumMod val="75000"/>
                    <a:lumOff val="25000"/>
                  </a:schemeClr>
                </a:solidFill>
                <a:latin typeface="PF Din Text Comp Pro" pitchFamily="2" charset="0"/>
              </a:rPr>
              <a:t>(на 20</a:t>
            </a:r>
            <a:r>
              <a:rPr lang="en-US" sz="1100" kern="0" spc="15" dirty="0">
                <a:solidFill>
                  <a:schemeClr val="tx1">
                    <a:lumMod val="75000"/>
                    <a:lumOff val="25000"/>
                  </a:schemeClr>
                </a:solidFill>
                <a:latin typeface="PF Din Text Comp Pro" pitchFamily="2" charset="0"/>
              </a:rPr>
              <a:t>18</a:t>
            </a:r>
            <a:r>
              <a:rPr lang="ru-RU" sz="1100" kern="0" spc="15" dirty="0">
                <a:solidFill>
                  <a:schemeClr val="tx1">
                    <a:lumMod val="75000"/>
                    <a:lumOff val="25000"/>
                  </a:schemeClr>
                </a:solidFill>
                <a:latin typeface="PF Din Text Comp Pro" pitchFamily="2" charset="0"/>
              </a:rPr>
              <a:t> год).</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Экономика города</a:t>
            </a:r>
            <a:r>
              <a:rPr lang="en-US" sz="1100" kern="0" spc="15" dirty="0">
                <a:solidFill>
                  <a:schemeClr val="tx1">
                    <a:lumMod val="75000"/>
                    <a:lumOff val="25000"/>
                  </a:schemeClr>
                </a:solidFill>
                <a:latin typeface="PF Din Text Comp Pro" pitchFamily="2" charset="0"/>
              </a:rPr>
              <a:t>:</a:t>
            </a:r>
            <a:r>
              <a:rPr lang="ru-RU" sz="1100" kern="0" spc="15" dirty="0">
                <a:solidFill>
                  <a:schemeClr val="tx1">
                    <a:lumMod val="75000"/>
                    <a:lumOff val="25000"/>
                  </a:schemeClr>
                </a:solidFill>
                <a:latin typeface="PF Din Text Comp Pro" pitchFamily="2" charset="0"/>
              </a:rPr>
              <a:t> туризм, автомобильная промышленность, технопарк. Начиная с XVIII века в Пуасси производится знаменитый ликёр из абрикосовых косточек «</a:t>
            </a:r>
            <a:r>
              <a:rPr lang="ru-RU" sz="1100" kern="0" spc="15" dirty="0" err="1">
                <a:solidFill>
                  <a:schemeClr val="tx1">
                    <a:lumMod val="75000"/>
                    <a:lumOff val="25000"/>
                  </a:schemeClr>
                </a:solidFill>
                <a:latin typeface="PF Din Text Comp Pro" pitchFamily="2" charset="0"/>
              </a:rPr>
              <a:t>Noyau</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de</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Poissy</a:t>
            </a:r>
            <a:r>
              <a:rPr lang="ru-RU" sz="1100" kern="0" spc="15" dirty="0">
                <a:solidFill>
                  <a:schemeClr val="tx1">
                    <a:lumMod val="75000"/>
                    <a:lumOff val="25000"/>
                  </a:schemeClr>
                </a:solidFill>
                <a:latin typeface="PF Din Text Comp Pro" pitchFamily="2" charset="0"/>
              </a:rPr>
              <a:t>».</a:t>
            </a:r>
          </a:p>
        </p:txBody>
      </p:sp>
      <p:sp>
        <p:nvSpPr>
          <p:cNvPr id="7" name="TextBox 6">
            <a:extLst>
              <a:ext uri="{FF2B5EF4-FFF2-40B4-BE49-F238E27FC236}">
                <a16:creationId xmlns="" xmlns:a16="http://schemas.microsoft.com/office/drawing/2014/main" id="{FFDF3C57-57AD-472F-A14E-FFCB1983C864}"/>
              </a:ext>
            </a:extLst>
          </p:cNvPr>
          <p:cNvSpPr txBox="1"/>
          <p:nvPr/>
        </p:nvSpPr>
        <p:spPr>
          <a:xfrm>
            <a:off x="360000" y="6934175"/>
            <a:ext cx="3520901" cy="230832"/>
          </a:xfrm>
          <a:prstGeom prst="rect">
            <a:avLst/>
          </a:prstGeom>
          <a:noFill/>
        </p:spPr>
        <p:txBody>
          <a:bodyPr wrap="square" rtlCol="0">
            <a:spAutoFit/>
          </a:bodyPr>
          <a:lstStyle/>
          <a:p>
            <a:pPr algn="just" defTabSz="1422637" fontAlgn="auto">
              <a:spcBef>
                <a:spcPts val="0"/>
              </a:spcBef>
              <a:spcAft>
                <a:spcPts val="600"/>
              </a:spcAft>
            </a:pPr>
            <a:r>
              <a:rPr lang="ru-RU" sz="900" kern="0" spc="15" dirty="0">
                <a:solidFill>
                  <a:schemeClr val="tx1">
                    <a:lumMod val="75000"/>
                    <a:lumOff val="25000"/>
                  </a:schemeClr>
                </a:solidFill>
                <a:latin typeface="PF Din Text Comp Pro" pitchFamily="2" charset="0"/>
              </a:rPr>
              <a:t>Источники</a:t>
            </a:r>
            <a:r>
              <a:rPr lang="en-US" sz="900" kern="0" spc="15" dirty="0">
                <a:solidFill>
                  <a:schemeClr val="tx1">
                    <a:lumMod val="75000"/>
                    <a:lumOff val="25000"/>
                  </a:schemeClr>
                </a:solidFill>
                <a:latin typeface="PF Din Text Comp Pro" pitchFamily="2" charset="0"/>
              </a:rPr>
              <a:t>: Worldpopulationreview</a:t>
            </a:r>
            <a:r>
              <a:rPr lang="ru-RU" sz="900" kern="0" spc="15" dirty="0">
                <a:solidFill>
                  <a:schemeClr val="tx1">
                    <a:lumMod val="75000"/>
                    <a:lumOff val="25000"/>
                  </a:schemeClr>
                </a:solidFill>
                <a:latin typeface="PF Din Text Comp Pro" pitchFamily="2" charset="0"/>
              </a:rPr>
              <a:t>, открытые источники</a:t>
            </a:r>
          </a:p>
        </p:txBody>
      </p:sp>
      <p:sp>
        <p:nvSpPr>
          <p:cNvPr id="8" name="TextBox 7">
            <a:extLst>
              <a:ext uri="{FF2B5EF4-FFF2-40B4-BE49-F238E27FC236}">
                <a16:creationId xmlns="" xmlns:a16="http://schemas.microsoft.com/office/drawing/2014/main" id="{91496C62-3226-4679-A5A3-CA4851B80726}"/>
              </a:ext>
            </a:extLst>
          </p:cNvPr>
          <p:cNvSpPr txBox="1"/>
          <p:nvPr/>
        </p:nvSpPr>
        <p:spPr>
          <a:xfrm>
            <a:off x="360000" y="2115035"/>
            <a:ext cx="3492000" cy="1523494"/>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Пуасси находится в 32 км от центра Парижа на реке Сена и связан с ним линией скоростного транспорта RER и пригородными поездами.</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Такое местоположение и история города позволяет ему развиваться, как туристическому центру. Близость к другим колонам, таким как </a:t>
            </a:r>
            <a:r>
              <a:rPr lang="ru-RU" sz="1100" kern="0" spc="15" dirty="0" err="1">
                <a:solidFill>
                  <a:schemeClr val="tx1">
                    <a:lumMod val="75000"/>
                    <a:lumOff val="25000"/>
                  </a:schemeClr>
                </a:solidFill>
                <a:latin typeface="PF Din Text Comp Pro" pitchFamily="2" charset="0"/>
              </a:rPr>
              <a:t>Виллар</a:t>
            </a:r>
            <a:r>
              <a:rPr lang="ru-RU" sz="1100" kern="0" spc="15" dirty="0">
                <a:solidFill>
                  <a:schemeClr val="tx1">
                    <a:lumMod val="75000"/>
                    <a:lumOff val="25000"/>
                  </a:schemeClr>
                </a:solidFill>
                <a:latin typeface="PF Din Text Comp Pro" pitchFamily="2" charset="0"/>
              </a:rPr>
              <a:t>-сюр-Вар, Ашер, </a:t>
            </a:r>
            <a:r>
              <a:rPr lang="ru-RU" sz="1100" kern="0" spc="15" dirty="0" err="1">
                <a:solidFill>
                  <a:schemeClr val="tx1">
                    <a:lumMod val="75000"/>
                    <a:lumOff val="25000"/>
                  </a:schemeClr>
                </a:solidFill>
                <a:latin typeface="PF Din Text Comp Pro" pitchFamily="2" charset="0"/>
              </a:rPr>
              <a:t>Андрези</a:t>
            </a:r>
            <a:r>
              <a:rPr lang="ru-RU" sz="1100" kern="0" spc="15" dirty="0">
                <a:solidFill>
                  <a:schemeClr val="tx1">
                    <a:lumMod val="75000"/>
                    <a:lumOff val="25000"/>
                  </a:schemeClr>
                </a:solidFill>
                <a:latin typeface="PF Din Text Comp Pro" pitchFamily="2" charset="0"/>
              </a:rPr>
              <a:t>, Медан, </a:t>
            </a:r>
            <a:r>
              <a:rPr lang="ru-RU" sz="1100" kern="0" spc="15" dirty="0" err="1">
                <a:solidFill>
                  <a:schemeClr val="tx1">
                    <a:lumMod val="75000"/>
                    <a:lumOff val="25000"/>
                  </a:schemeClr>
                </a:solidFill>
                <a:latin typeface="PF Din Text Comp Pro" pitchFamily="2" charset="0"/>
              </a:rPr>
              <a:t>Вернуйе</a:t>
            </a:r>
            <a:r>
              <a:rPr lang="ru-RU" sz="1100" kern="0" spc="15" dirty="0">
                <a:solidFill>
                  <a:schemeClr val="tx1">
                    <a:lumMod val="75000"/>
                    <a:lumOff val="25000"/>
                  </a:schemeClr>
                </a:solidFill>
                <a:latin typeface="PF Din Text Comp Pro" pitchFamily="2" charset="0"/>
              </a:rPr>
              <a:t> исторически позволяла обмениваться ресурсами между поселениями. Исторически в Пуасси был развит рыболовецкий промысел, что позволяло обеспечивать провизией поселение и прилегающие территории. </a:t>
            </a:r>
          </a:p>
        </p:txBody>
      </p:sp>
      <p:pic>
        <p:nvPicPr>
          <p:cNvPr id="9" name="Picture 2">
            <a:extLst>
              <a:ext uri="{FF2B5EF4-FFF2-40B4-BE49-F238E27FC236}">
                <a16:creationId xmlns="" xmlns:a16="http://schemas.microsoft.com/office/drawing/2014/main" id="{EAD7E541-BB0E-4D52-8608-B853AED58B28}"/>
              </a:ext>
            </a:extLst>
          </p:cNvPr>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t="2752" b="9745"/>
          <a:stretch/>
        </p:blipFill>
        <p:spPr bwMode="auto">
          <a:xfrm>
            <a:off x="6920020" y="612279"/>
            <a:ext cx="3466993" cy="4148886"/>
          </a:xfrm>
          <a:prstGeom prst="rect">
            <a:avLst/>
          </a:prstGeom>
          <a:noFill/>
          <a:extLst>
            <a:ext uri="{909E8E84-426E-40DD-AFC4-6F175D3DCCD1}">
              <a14:hiddenFill xmlns:a14="http://schemas.microsoft.com/office/drawing/2010/main" xmlns="">
                <a:solidFill>
                  <a:srgbClr val="FFFFFF"/>
                </a:solidFill>
              </a14:hiddenFill>
            </a:ext>
          </a:extLst>
        </p:spPr>
      </p:pic>
      <p:pic>
        <p:nvPicPr>
          <p:cNvPr id="10" name="Picture 4">
            <a:extLst>
              <a:ext uri="{FF2B5EF4-FFF2-40B4-BE49-F238E27FC236}">
                <a16:creationId xmlns="" xmlns:a16="http://schemas.microsoft.com/office/drawing/2014/main" id="{7F3B06FA-6C8C-4293-962B-73DEAB246424}"/>
              </a:ext>
            </a:extLst>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051299" y="612279"/>
            <a:ext cx="2740371" cy="1819320"/>
          </a:xfrm>
          <a:prstGeom prst="rect">
            <a:avLst/>
          </a:prstGeom>
          <a:noFill/>
          <a:extLst>
            <a:ext uri="{909E8E84-426E-40DD-AFC4-6F175D3DCCD1}">
              <a14:hiddenFill xmlns:a14="http://schemas.microsoft.com/office/drawing/2010/main" xmlns="">
                <a:solidFill>
                  <a:srgbClr val="FFFFFF"/>
                </a:solidFill>
              </a14:hiddenFill>
            </a:ext>
          </a:extLst>
        </p:spPr>
      </p:pic>
      <p:pic>
        <p:nvPicPr>
          <p:cNvPr id="11" name="Picture 6">
            <a:extLst>
              <a:ext uri="{FF2B5EF4-FFF2-40B4-BE49-F238E27FC236}">
                <a16:creationId xmlns="" xmlns:a16="http://schemas.microsoft.com/office/drawing/2014/main" id="{90AAEEB7-7830-496C-8FC3-BC0BC45425E9}"/>
              </a:ext>
            </a:extLst>
          </p:cNvPr>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r="6617"/>
          <a:stretch/>
        </p:blipFill>
        <p:spPr bwMode="auto">
          <a:xfrm>
            <a:off x="4046488" y="2556494"/>
            <a:ext cx="2745181" cy="2204671"/>
          </a:xfrm>
          <a:prstGeom prst="rect">
            <a:avLst/>
          </a:prstGeom>
          <a:noFill/>
          <a:extLst>
            <a:ext uri="{909E8E84-426E-40DD-AFC4-6F175D3DCCD1}">
              <a14:hiddenFill xmlns:a14="http://schemas.microsoft.com/office/drawing/2010/main" xmlns="">
                <a:solidFill>
                  <a:srgbClr val="FFFFFF"/>
                </a:solidFill>
              </a14:hiddenFill>
            </a:ext>
          </a:extLst>
        </p:spPr>
      </p:pic>
      <p:graphicFrame>
        <p:nvGraphicFramePr>
          <p:cNvPr id="13" name="Диаграмма 12">
            <a:extLst>
              <a:ext uri="{FF2B5EF4-FFF2-40B4-BE49-F238E27FC236}">
                <a16:creationId xmlns="" xmlns:a16="http://schemas.microsoft.com/office/drawing/2014/main" id="{3D286743-7BAF-40E9-92C7-14C9E5C02B5E}"/>
              </a:ext>
            </a:extLst>
          </p:cNvPr>
          <p:cNvGraphicFramePr/>
          <p:nvPr/>
        </p:nvGraphicFramePr>
        <p:xfrm>
          <a:off x="355774" y="3832828"/>
          <a:ext cx="3406601" cy="2247296"/>
        </p:xfrm>
        <a:graphic>
          <a:graphicData uri="http://schemas.openxmlformats.org/drawingml/2006/chart">
            <c:chart xmlns:c="http://schemas.openxmlformats.org/drawingml/2006/chart" xmlns:r="http://schemas.openxmlformats.org/officeDocument/2006/relationships" r:id="rId6"/>
          </a:graphicData>
        </a:graphic>
      </p:graphicFrame>
      <p:sp>
        <p:nvSpPr>
          <p:cNvPr id="14" name="TextBox 13">
            <a:extLst>
              <a:ext uri="{FF2B5EF4-FFF2-40B4-BE49-F238E27FC236}">
                <a16:creationId xmlns="" xmlns:a16="http://schemas.microsoft.com/office/drawing/2014/main" id="{9ADCEE84-CB10-4DC6-B150-873E91A42656}"/>
              </a:ext>
            </a:extLst>
          </p:cNvPr>
          <p:cNvSpPr txBox="1"/>
          <p:nvPr/>
        </p:nvSpPr>
        <p:spPr>
          <a:xfrm>
            <a:off x="360000" y="6080124"/>
            <a:ext cx="3551064" cy="261610"/>
          </a:xfrm>
          <a:prstGeom prst="rect">
            <a:avLst/>
          </a:prstGeom>
          <a:noFill/>
        </p:spPr>
        <p:txBody>
          <a:bodyPr wrap="square" rtlCol="0">
            <a:spAutoFit/>
          </a:bodyPr>
          <a:lstStyle>
            <a:defPPr>
              <a:defRPr lang="ru-RU"/>
            </a:defPPr>
            <a:lvl1pPr algn="just" defTabSz="1422637" fontAlgn="auto">
              <a:spcBef>
                <a:spcPts val="0"/>
              </a:spcBef>
              <a:spcAft>
                <a:spcPts val="600"/>
              </a:spcAft>
              <a:defRPr sz="1100" kern="0" spc="15">
                <a:solidFill>
                  <a:schemeClr val="tx1">
                    <a:lumMod val="75000"/>
                    <a:lumOff val="25000"/>
                  </a:schemeClr>
                </a:solidFill>
                <a:latin typeface="PF Din Text Comp Pro" pitchFamily="2" charset="0"/>
              </a:defRPr>
            </a:lvl1pPr>
          </a:lstStyle>
          <a:p>
            <a:r>
              <a:rPr lang="ru-RU" dirty="0"/>
              <a:t>Население 20</a:t>
            </a:r>
            <a:r>
              <a:rPr lang="en-US" dirty="0"/>
              <a:t>06</a:t>
            </a:r>
            <a:r>
              <a:rPr lang="ru-RU" dirty="0"/>
              <a:t>-20</a:t>
            </a:r>
            <a:r>
              <a:rPr lang="en-US" dirty="0"/>
              <a:t>18 </a:t>
            </a:r>
            <a:r>
              <a:rPr lang="ru-RU" dirty="0"/>
              <a:t>год</a:t>
            </a:r>
          </a:p>
        </p:txBody>
      </p:sp>
      <p:sp>
        <p:nvSpPr>
          <p:cNvPr id="15" name="Прямоугольник 14"/>
          <p:cNvSpPr/>
          <p:nvPr/>
        </p:nvSpPr>
        <p:spPr>
          <a:xfrm>
            <a:off x="3957997" y="5225768"/>
            <a:ext cx="6516000" cy="769441"/>
          </a:xfrm>
          <a:prstGeom prst="rect">
            <a:avLst/>
          </a:prstGeom>
        </p:spPr>
        <p:txBody>
          <a:bodyPr wrap="square">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Близость города к Парижу и его местоположение на реке Сена, которая обеспечивает связь с соседними поселениями вкупе с высоким уровнем альтернативных транспортных связей, позволяет </a:t>
            </a:r>
            <a:r>
              <a:rPr lang="ru-RU" sz="1100" kern="0" spc="15" dirty="0" err="1">
                <a:solidFill>
                  <a:schemeClr val="tx1">
                    <a:lumMod val="75000"/>
                    <a:lumOff val="25000"/>
                  </a:schemeClr>
                </a:solidFill>
                <a:latin typeface="PF Din Text Comp Pro" pitchFamily="2" charset="0"/>
              </a:rPr>
              <a:t>Пуасси</a:t>
            </a:r>
            <a:r>
              <a:rPr lang="ru-RU" sz="1100" kern="0" spc="15" dirty="0">
                <a:solidFill>
                  <a:schemeClr val="tx1">
                    <a:lumMod val="75000"/>
                    <a:lumOff val="25000"/>
                  </a:schemeClr>
                </a:solidFill>
                <a:latin typeface="PF Din Text Comp Pro" pitchFamily="2" charset="0"/>
              </a:rPr>
              <a:t> оставаться экономически стабильным, поддерживая уровень населения последние 10 лет. Частичная диверсификация экономики с использованием конкурентных преимуществ города создает возможности для альтернативного развития в случае наступления кризисных ситуации.</a:t>
            </a:r>
          </a:p>
        </p:txBody>
      </p:sp>
      <p:sp>
        <p:nvSpPr>
          <p:cNvPr id="16" name="Прямоугольник 15">
            <a:extLst>
              <a:ext uri="{FF2B5EF4-FFF2-40B4-BE49-F238E27FC236}">
                <a16:creationId xmlns="" xmlns:a16="http://schemas.microsoft.com/office/drawing/2014/main" id="{D4E8D9A4-8175-4ABF-AB74-BDDEF7DC707F}"/>
              </a:ext>
            </a:extLst>
          </p:cNvPr>
          <p:cNvSpPr/>
          <p:nvPr/>
        </p:nvSpPr>
        <p:spPr>
          <a:xfrm>
            <a:off x="-1" y="-1"/>
            <a:ext cx="882205" cy="395289"/>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7" name="Прямоугольник 16">
            <a:extLst>
              <a:ext uri="{FF2B5EF4-FFF2-40B4-BE49-F238E27FC236}">
                <a16:creationId xmlns="" xmlns:a16="http://schemas.microsoft.com/office/drawing/2014/main" id="{4BE68090-9264-4480-97B5-FAFF7E5D45C4}"/>
              </a:ext>
            </a:extLst>
          </p:cNvPr>
          <p:cNvSpPr/>
          <p:nvPr/>
        </p:nvSpPr>
        <p:spPr>
          <a:xfrm>
            <a:off x="360000" y="-13727"/>
            <a:ext cx="699230" cy="553998"/>
          </a:xfrm>
          <a:prstGeom prst="rect">
            <a:avLst/>
          </a:prstGeom>
        </p:spPr>
        <p:txBody>
          <a:bodyPr wrap="square">
            <a:spAutoFit/>
          </a:bodyPr>
          <a:lstStyle/>
          <a:p>
            <a:r>
              <a:rPr lang="ru-RU" altLang="ru-RU" sz="3000" dirty="0">
                <a:solidFill>
                  <a:schemeClr val="bg1"/>
                </a:solidFill>
                <a:latin typeface="PF Din Text Comp Pro" pitchFamily="2" charset="0"/>
              </a:rPr>
              <a:t>9.2. </a:t>
            </a:r>
            <a:endParaRPr lang="ru-RU" sz="3000" dirty="0">
              <a:solidFill>
                <a:schemeClr val="bg1"/>
              </a:solidFill>
            </a:endParaRPr>
          </a:p>
        </p:txBody>
      </p:sp>
    </p:spTree>
    <p:extLst>
      <p:ext uri="{BB962C8B-B14F-4D97-AF65-F5344CB8AC3E}">
        <p14:creationId xmlns:p14="http://schemas.microsoft.com/office/powerpoint/2010/main" xmlns="" val="254920614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ГИПОТЕЗЫ РАЗВИТИЯ</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87</a:t>
            </a:fld>
            <a:endParaRPr lang="ru-RU" dirty="0"/>
          </a:p>
        </p:txBody>
      </p:sp>
      <p:sp>
        <p:nvSpPr>
          <p:cNvPr id="10" name="TextBox 9">
            <a:extLst>
              <a:ext uri="{FF2B5EF4-FFF2-40B4-BE49-F238E27FC236}">
                <a16:creationId xmlns="" xmlns:a16="http://schemas.microsoft.com/office/drawing/2014/main" id="{3D9F73EA-39E5-479B-A7B7-8DBAC7AB081F}"/>
              </a:ext>
            </a:extLst>
          </p:cNvPr>
          <p:cNvSpPr txBox="1"/>
          <p:nvPr/>
        </p:nvSpPr>
        <p:spPr>
          <a:xfrm>
            <a:off x="355774" y="553997"/>
            <a:ext cx="3520901" cy="1215717"/>
          </a:xfrm>
          <a:prstGeom prst="rect">
            <a:avLst/>
          </a:prstGeom>
          <a:noFill/>
        </p:spPr>
        <p:txBody>
          <a:bodyPr wrap="square" rtlCol="0">
            <a:spAutoFit/>
          </a:bodyPr>
          <a:lstStyle/>
          <a:p>
            <a:pPr algn="just" defTabSz="1422637" fontAlgn="auto">
              <a:spcBef>
                <a:spcPts val="0"/>
              </a:spcBef>
              <a:spcAft>
                <a:spcPts val="600"/>
              </a:spcAft>
            </a:pPr>
            <a:r>
              <a:rPr lang="ru-RU" sz="1400" kern="0" spc="15" dirty="0" err="1">
                <a:solidFill>
                  <a:schemeClr val="tx1">
                    <a:lumMod val="75000"/>
                    <a:lumOff val="25000"/>
                  </a:schemeClr>
                </a:solidFill>
                <a:latin typeface="PF Din Text Comp Pro" pitchFamily="2" charset="0"/>
              </a:rPr>
              <a:t>Хардервейк</a:t>
            </a:r>
            <a:r>
              <a:rPr lang="ru-RU" sz="1400" kern="0" spc="15" dirty="0">
                <a:solidFill>
                  <a:schemeClr val="tx1">
                    <a:lumMod val="75000"/>
                    <a:lumOff val="25000"/>
                  </a:schemeClr>
                </a:solidFill>
                <a:latin typeface="PF Din Text Comp Pro" pitchFamily="2" charset="0"/>
              </a:rPr>
              <a:t>, </a:t>
            </a:r>
            <a:r>
              <a:rPr lang="ru-RU" sz="1400" kern="0" spc="15" dirty="0" err="1">
                <a:solidFill>
                  <a:schemeClr val="tx1">
                    <a:lumMod val="75000"/>
                    <a:lumOff val="25000"/>
                  </a:schemeClr>
                </a:solidFill>
                <a:latin typeface="PF Din Text Comp Pro" pitchFamily="2" charset="0"/>
              </a:rPr>
              <a:t>Нидерлданды</a:t>
            </a:r>
            <a:r>
              <a:rPr lang="ru-RU" sz="1400" kern="0" spc="15" dirty="0">
                <a:solidFill>
                  <a:schemeClr val="tx1">
                    <a:lumMod val="75000"/>
                    <a:lumOff val="25000"/>
                  </a:schemeClr>
                </a:solidFill>
                <a:latin typeface="PF Din Text Comp Pro" pitchFamily="2" charset="0"/>
              </a:rPr>
              <a:t>.</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300"/>
              </a:spcAft>
            </a:pPr>
            <a:r>
              <a:rPr lang="ru-RU" sz="1100" kern="0" spc="15" dirty="0">
                <a:solidFill>
                  <a:schemeClr val="tx1">
                    <a:lumMod val="75000"/>
                    <a:lumOff val="25000"/>
                  </a:schemeClr>
                </a:solidFill>
                <a:latin typeface="PF Din Text Comp Pro" pitchFamily="2" charset="0"/>
              </a:rPr>
              <a:t>Основан</a:t>
            </a:r>
            <a:r>
              <a:rPr lang="en-US" sz="1100" kern="0" spc="15" dirty="0">
                <a:solidFill>
                  <a:schemeClr val="tx1">
                    <a:lumMod val="75000"/>
                    <a:lumOff val="25000"/>
                  </a:schemeClr>
                </a:solidFill>
                <a:latin typeface="PF Din Text Comp Pro" pitchFamily="2" charset="0"/>
              </a:rPr>
              <a:t>:</a:t>
            </a:r>
            <a:r>
              <a:rPr lang="ru-RU" sz="1100" kern="0" spc="15" dirty="0">
                <a:solidFill>
                  <a:schemeClr val="tx1">
                    <a:lumMod val="75000"/>
                    <a:lumOff val="25000"/>
                  </a:schemeClr>
                </a:solidFill>
                <a:latin typeface="PF Din Text Comp Pro" pitchFamily="2" charset="0"/>
              </a:rPr>
              <a:t> 1231 год. </a:t>
            </a:r>
          </a:p>
          <a:p>
            <a:pPr algn="just" defTabSz="1422637" fontAlgn="auto">
              <a:spcBef>
                <a:spcPts val="0"/>
              </a:spcBef>
              <a:spcAft>
                <a:spcPts val="300"/>
              </a:spcAft>
            </a:pPr>
            <a:r>
              <a:rPr lang="ru-RU" sz="1100" kern="0" spc="15" dirty="0">
                <a:solidFill>
                  <a:schemeClr val="tx1">
                    <a:lumMod val="75000"/>
                    <a:lumOff val="25000"/>
                  </a:schemeClr>
                </a:solidFill>
                <a:latin typeface="PF Din Text Comp Pro" pitchFamily="2" charset="0"/>
              </a:rPr>
              <a:t>Население 4</a:t>
            </a:r>
            <a:r>
              <a:rPr lang="en-US" sz="1100" kern="0" spc="15" dirty="0">
                <a:solidFill>
                  <a:schemeClr val="tx1">
                    <a:lumMod val="75000"/>
                    <a:lumOff val="25000"/>
                  </a:schemeClr>
                </a:solidFill>
                <a:latin typeface="PF Din Text Comp Pro" pitchFamily="2" charset="0"/>
              </a:rPr>
              <a:t>8</a:t>
            </a:r>
            <a:r>
              <a:rPr lang="ru-RU" sz="1100" kern="0" spc="15" dirty="0">
                <a:solidFill>
                  <a:schemeClr val="tx1">
                    <a:lumMod val="75000"/>
                    <a:lumOff val="25000"/>
                  </a:schemeClr>
                </a:solidFill>
                <a:latin typeface="PF Din Text Comp Pro" pitchFamily="2" charset="0"/>
              </a:rPr>
              <a:t> </a:t>
            </a:r>
            <a:r>
              <a:rPr lang="en-US" sz="1100" kern="0" spc="15" dirty="0">
                <a:solidFill>
                  <a:schemeClr val="tx1">
                    <a:lumMod val="75000"/>
                    <a:lumOff val="25000"/>
                  </a:schemeClr>
                </a:solidFill>
                <a:latin typeface="PF Din Text Comp Pro" pitchFamily="2" charset="0"/>
              </a:rPr>
              <a:t>414 </a:t>
            </a:r>
            <a:r>
              <a:rPr lang="ru-RU" sz="1100" kern="0" spc="15" dirty="0">
                <a:solidFill>
                  <a:schemeClr val="tx1">
                    <a:lumMod val="75000"/>
                    <a:lumOff val="25000"/>
                  </a:schemeClr>
                </a:solidFill>
                <a:latin typeface="PF Din Text Comp Pro" pitchFamily="2" charset="0"/>
              </a:rPr>
              <a:t>(на 20</a:t>
            </a:r>
            <a:r>
              <a:rPr lang="en-US" sz="1100" kern="0" spc="15" dirty="0">
                <a:solidFill>
                  <a:schemeClr val="tx1">
                    <a:lumMod val="75000"/>
                    <a:lumOff val="25000"/>
                  </a:schemeClr>
                </a:solidFill>
                <a:latin typeface="PF Din Text Comp Pro" pitchFamily="2" charset="0"/>
              </a:rPr>
              <a:t>20</a:t>
            </a:r>
            <a:r>
              <a:rPr lang="ru-RU" sz="1100" kern="0" spc="15" dirty="0">
                <a:solidFill>
                  <a:schemeClr val="tx1">
                    <a:lumMod val="75000"/>
                    <a:lumOff val="25000"/>
                  </a:schemeClr>
                </a:solidFill>
                <a:latin typeface="PF Din Text Comp Pro" pitchFamily="2" charset="0"/>
              </a:rPr>
              <a:t> год).</a:t>
            </a:r>
          </a:p>
          <a:p>
            <a:pPr algn="just" defTabSz="1422637" fontAlgn="auto">
              <a:spcBef>
                <a:spcPts val="0"/>
              </a:spcBef>
              <a:spcAft>
                <a:spcPts val="300"/>
              </a:spcAft>
            </a:pPr>
            <a:r>
              <a:rPr lang="ru-RU" sz="1100" kern="0" spc="15" dirty="0">
                <a:solidFill>
                  <a:schemeClr val="tx1">
                    <a:lumMod val="75000"/>
                    <a:lumOff val="25000"/>
                  </a:schemeClr>
                </a:solidFill>
                <a:latin typeface="PF Din Text Comp Pro" pitchFamily="2" charset="0"/>
              </a:rPr>
              <a:t>Экономика города</a:t>
            </a:r>
            <a:r>
              <a:rPr lang="en-US" sz="1100" kern="0" spc="15" dirty="0">
                <a:solidFill>
                  <a:schemeClr val="tx1">
                    <a:lumMod val="75000"/>
                    <a:lumOff val="25000"/>
                  </a:schemeClr>
                </a:solidFill>
                <a:latin typeface="PF Din Text Comp Pro" pitchFamily="2" charset="0"/>
              </a:rPr>
              <a:t>:</a:t>
            </a:r>
            <a:r>
              <a:rPr lang="ru-RU" sz="1100" kern="0" spc="15" dirty="0">
                <a:solidFill>
                  <a:schemeClr val="tx1">
                    <a:lumMod val="75000"/>
                    <a:lumOff val="25000"/>
                  </a:schemeClr>
                </a:solidFill>
                <a:latin typeface="PF Din Text Comp Pro" pitchFamily="2" charset="0"/>
              </a:rPr>
              <a:t> до 1932 года рыболовство, после туризм. </a:t>
            </a:r>
          </a:p>
        </p:txBody>
      </p:sp>
      <p:sp>
        <p:nvSpPr>
          <p:cNvPr id="11" name="TextBox 10">
            <a:extLst>
              <a:ext uri="{FF2B5EF4-FFF2-40B4-BE49-F238E27FC236}">
                <a16:creationId xmlns="" xmlns:a16="http://schemas.microsoft.com/office/drawing/2014/main" id="{FFDF3C57-57AD-472F-A14E-FFCB1983C864}"/>
              </a:ext>
            </a:extLst>
          </p:cNvPr>
          <p:cNvSpPr txBox="1"/>
          <p:nvPr/>
        </p:nvSpPr>
        <p:spPr>
          <a:xfrm>
            <a:off x="360000" y="6934175"/>
            <a:ext cx="3520901" cy="230832"/>
          </a:xfrm>
          <a:prstGeom prst="rect">
            <a:avLst/>
          </a:prstGeom>
          <a:noFill/>
        </p:spPr>
        <p:txBody>
          <a:bodyPr wrap="square" rtlCol="0">
            <a:spAutoFit/>
          </a:bodyPr>
          <a:lstStyle/>
          <a:p>
            <a:pPr algn="just" defTabSz="1422637" fontAlgn="auto">
              <a:spcBef>
                <a:spcPts val="0"/>
              </a:spcBef>
              <a:spcAft>
                <a:spcPts val="600"/>
              </a:spcAft>
            </a:pPr>
            <a:r>
              <a:rPr lang="ru-RU" sz="900" kern="0" spc="15" dirty="0">
                <a:solidFill>
                  <a:schemeClr val="tx1">
                    <a:lumMod val="75000"/>
                    <a:lumOff val="25000"/>
                  </a:schemeClr>
                </a:solidFill>
                <a:latin typeface="PF Din Text Comp Pro" pitchFamily="2" charset="0"/>
              </a:rPr>
              <a:t>Источники</a:t>
            </a:r>
            <a:r>
              <a:rPr lang="en-US" sz="900" kern="0" spc="15" dirty="0">
                <a:solidFill>
                  <a:schemeClr val="tx1">
                    <a:lumMod val="75000"/>
                    <a:lumOff val="25000"/>
                  </a:schemeClr>
                </a:solidFill>
                <a:latin typeface="PF Din Text Comp Pro" pitchFamily="2" charset="0"/>
              </a:rPr>
              <a:t>: </a:t>
            </a:r>
            <a:r>
              <a:rPr lang="en-US" sz="900" kern="0" spc="15" dirty="0" err="1">
                <a:solidFill>
                  <a:schemeClr val="tx1">
                    <a:lumMod val="75000"/>
                    <a:lumOff val="25000"/>
                  </a:schemeClr>
                </a:solidFill>
                <a:latin typeface="PF Din Text Comp Pro" pitchFamily="2" charset="0"/>
              </a:rPr>
              <a:t>Citypopulation</a:t>
            </a:r>
            <a:r>
              <a:rPr lang="ru-RU" sz="900" kern="0" spc="15" dirty="0">
                <a:solidFill>
                  <a:schemeClr val="tx1">
                    <a:lumMod val="75000"/>
                    <a:lumOff val="25000"/>
                  </a:schemeClr>
                </a:solidFill>
                <a:latin typeface="PF Din Text Comp Pro" pitchFamily="2" charset="0"/>
              </a:rPr>
              <a:t>, открытые источники</a:t>
            </a:r>
          </a:p>
        </p:txBody>
      </p:sp>
      <p:sp>
        <p:nvSpPr>
          <p:cNvPr id="12" name="TextBox 11">
            <a:extLst>
              <a:ext uri="{FF2B5EF4-FFF2-40B4-BE49-F238E27FC236}">
                <a16:creationId xmlns="" xmlns:a16="http://schemas.microsoft.com/office/drawing/2014/main" id="{91496C62-3226-4679-A5A3-CA4851B80726}"/>
              </a:ext>
            </a:extLst>
          </p:cNvPr>
          <p:cNvSpPr txBox="1"/>
          <p:nvPr/>
        </p:nvSpPr>
        <p:spPr>
          <a:xfrm>
            <a:off x="355774" y="1692000"/>
            <a:ext cx="3492000" cy="2800767"/>
          </a:xfrm>
          <a:prstGeom prst="rect">
            <a:avLst/>
          </a:prstGeom>
          <a:noFill/>
        </p:spPr>
        <p:txBody>
          <a:bodyPr wrap="square" rtlCol="0">
            <a:spAutoFit/>
          </a:bodyPr>
          <a:lstStyle/>
          <a:p>
            <a:pPr algn="just" defTabSz="1422637" fontAlgn="auto">
              <a:spcBef>
                <a:spcPts val="0"/>
              </a:spcBef>
              <a:spcAft>
                <a:spcPts val="600"/>
              </a:spcAft>
            </a:pPr>
            <a:r>
              <a:rPr lang="ru-RU" sz="1100" kern="0" spc="15" dirty="0" err="1">
                <a:solidFill>
                  <a:schemeClr val="tx1">
                    <a:lumMod val="75000"/>
                    <a:lumOff val="25000"/>
                  </a:schemeClr>
                </a:solidFill>
                <a:latin typeface="PF Din Text Comp Pro" pitchFamily="2" charset="0"/>
              </a:rPr>
              <a:t>Хардервейк</a:t>
            </a:r>
            <a:r>
              <a:rPr lang="ru-RU" sz="1100" kern="0" spc="15" dirty="0">
                <a:solidFill>
                  <a:schemeClr val="tx1">
                    <a:lumMod val="75000"/>
                    <a:lumOff val="25000"/>
                  </a:schemeClr>
                </a:solidFill>
                <a:latin typeface="PF Din Text Comp Pro" pitchFamily="2" charset="0"/>
              </a:rPr>
              <a:t> был членом Ганзейского союза. Город находился на берегу </a:t>
            </a:r>
            <a:r>
              <a:rPr lang="ru-RU" sz="1100" kern="0" spc="15" dirty="0" err="1">
                <a:solidFill>
                  <a:schemeClr val="tx1">
                    <a:lumMod val="75000"/>
                    <a:lumOff val="25000"/>
                  </a:schemeClr>
                </a:solidFill>
                <a:latin typeface="PF Din Text Comp Pro" pitchFamily="2" charset="0"/>
              </a:rPr>
              <a:t>Зейдерзее</a:t>
            </a:r>
            <a:r>
              <a:rPr lang="ru-RU" sz="1100" kern="0" spc="15" dirty="0">
                <a:solidFill>
                  <a:schemeClr val="tx1">
                    <a:lumMod val="75000"/>
                    <a:lumOff val="25000"/>
                  </a:schemeClr>
                </a:solidFill>
                <a:latin typeface="PF Din Text Comp Pro" pitchFamily="2" charset="0"/>
              </a:rPr>
              <a:t> (Южное море, ныне </a:t>
            </a:r>
            <a:r>
              <a:rPr lang="ru-RU" sz="1100" kern="0" spc="15" dirty="0" err="1">
                <a:solidFill>
                  <a:schemeClr val="tx1">
                    <a:lumMod val="75000"/>
                    <a:lumOff val="25000"/>
                  </a:schemeClr>
                </a:solidFill>
                <a:latin typeface="PF Din Text Comp Pro" pitchFamily="2" charset="0"/>
              </a:rPr>
              <a:t>Эйссельмер</a:t>
            </a:r>
            <a:r>
              <a:rPr lang="ru-RU" sz="1100" kern="0" spc="15" dirty="0">
                <a:solidFill>
                  <a:schemeClr val="tx1">
                    <a:lumMod val="75000"/>
                    <a:lumOff val="25000"/>
                  </a:schemeClr>
                </a:solidFill>
                <a:latin typeface="PF Din Text Comp Pro" pitchFamily="2" charset="0"/>
              </a:rPr>
              <a:t>), и, следовательно, его экономика была сильно основана на рыболовстве и мореплавании в целом. Ситуация резко изменилась после 1932 года, когда </a:t>
            </a:r>
            <a:r>
              <a:rPr lang="ru-RU" sz="1100" kern="0" spc="15" dirty="0" err="1">
                <a:solidFill>
                  <a:schemeClr val="tx1">
                    <a:lumMod val="75000"/>
                    <a:lumOff val="25000"/>
                  </a:schemeClr>
                </a:solidFill>
                <a:latin typeface="PF Din Text Comp Pro" pitchFamily="2" charset="0"/>
              </a:rPr>
              <a:t>Зейдерзее</a:t>
            </a:r>
            <a:r>
              <a:rPr lang="ru-RU" sz="1100" kern="0" spc="15" dirty="0">
                <a:solidFill>
                  <a:schemeClr val="tx1">
                    <a:lumMod val="75000"/>
                    <a:lumOff val="25000"/>
                  </a:schemeClr>
                </a:solidFill>
                <a:latin typeface="PF Din Text Comp Pro" pitchFamily="2" charset="0"/>
              </a:rPr>
              <a:t> был отрезан от Северного моря по соображениям безопасности. Таким образом, в гавани, которая теперь является домом в основном для яхт, осталось несколько рыбацких лодок. Ежегодным событием, иллюстрирующим былое значение рыбной промышленности для </a:t>
            </a:r>
            <a:r>
              <a:rPr lang="ru-RU" sz="1100" kern="0" spc="15" dirty="0" err="1">
                <a:solidFill>
                  <a:schemeClr val="tx1">
                    <a:lumMod val="75000"/>
                    <a:lumOff val="25000"/>
                  </a:schemeClr>
                </a:solidFill>
                <a:latin typeface="PF Din Text Comp Pro" pitchFamily="2" charset="0"/>
              </a:rPr>
              <a:t>Хардервейка</a:t>
            </a:r>
            <a:r>
              <a:rPr lang="ru-RU" sz="1100" kern="0" spc="15" dirty="0">
                <a:solidFill>
                  <a:schemeClr val="tx1">
                    <a:lumMod val="75000"/>
                    <a:lumOff val="25000"/>
                  </a:schemeClr>
                </a:solidFill>
                <a:latin typeface="PF Din Text Comp Pro" pitchFamily="2" charset="0"/>
              </a:rPr>
              <a:t>, является </a:t>
            </a:r>
            <a:r>
              <a:rPr lang="ru-RU" sz="1100" kern="0" spc="15" dirty="0" err="1">
                <a:solidFill>
                  <a:schemeClr val="tx1">
                    <a:lumMod val="75000"/>
                    <a:lumOff val="25000"/>
                  </a:schemeClr>
                </a:solidFill>
                <a:latin typeface="PF Din Text Comp Pro" pitchFamily="2" charset="0"/>
              </a:rPr>
              <a:t>Aaltjesdag</a:t>
            </a:r>
            <a:r>
              <a:rPr lang="ru-RU" sz="1100" kern="0" spc="15" dirty="0">
                <a:solidFill>
                  <a:schemeClr val="tx1">
                    <a:lumMod val="75000"/>
                    <a:lumOff val="25000"/>
                  </a:schemeClr>
                </a:solidFill>
                <a:latin typeface="PF Din Text Comp Pro" pitchFamily="2" charset="0"/>
              </a:rPr>
              <a:t>, что переводится как день угря. Рыбу по-прежнему можно купить в ларьках и ресторанах на бульваре в течение всего года, за исключением зимних месяцев. Туристы-обычные клиенты, но местные жители больше не зарабатывают на жизнь рыболовством. Сегодня </a:t>
            </a:r>
            <a:r>
              <a:rPr lang="ru-RU" sz="1100" kern="0" spc="15" dirty="0" err="1">
                <a:solidFill>
                  <a:schemeClr val="tx1">
                    <a:lumMod val="75000"/>
                    <a:lumOff val="25000"/>
                  </a:schemeClr>
                </a:solidFill>
                <a:latin typeface="PF Din Text Comp Pro" pitchFamily="2" charset="0"/>
              </a:rPr>
              <a:t>Хардервейк</a:t>
            </a:r>
            <a:r>
              <a:rPr lang="ru-RU" sz="1100" kern="0" spc="15" dirty="0">
                <a:solidFill>
                  <a:schemeClr val="tx1">
                    <a:lumMod val="75000"/>
                    <a:lumOff val="25000"/>
                  </a:schemeClr>
                </a:solidFill>
                <a:latin typeface="PF Din Text Comp Pro" pitchFamily="2" charset="0"/>
              </a:rPr>
              <a:t>, вероятно, лучше всего известен благодаря дельфинарию </a:t>
            </a:r>
            <a:r>
              <a:rPr lang="ru-RU" sz="1100" kern="0" spc="15" dirty="0" err="1">
                <a:solidFill>
                  <a:schemeClr val="tx1">
                    <a:lumMod val="75000"/>
                    <a:lumOff val="25000"/>
                  </a:schemeClr>
                </a:solidFill>
                <a:latin typeface="PF Din Text Comp Pro" pitchFamily="2" charset="0"/>
              </a:rPr>
              <a:t>Хардервейк</a:t>
            </a:r>
            <a:r>
              <a:rPr lang="ru-RU" sz="1100" kern="0" spc="15" dirty="0">
                <a:solidFill>
                  <a:schemeClr val="tx1">
                    <a:lumMod val="75000"/>
                    <a:lumOff val="25000"/>
                  </a:schemeClr>
                </a:solidFill>
                <a:latin typeface="PF Din Text Comp Pro" pitchFamily="2" charset="0"/>
              </a:rPr>
              <a:t>, парку морских млекопитающих, где проводятся шоу дельфинов и содержатся различные другие морские млекопитающие и рыбы.</a:t>
            </a:r>
          </a:p>
        </p:txBody>
      </p:sp>
      <p:graphicFrame>
        <p:nvGraphicFramePr>
          <p:cNvPr id="13" name="Диаграмма 12">
            <a:extLst>
              <a:ext uri="{FF2B5EF4-FFF2-40B4-BE49-F238E27FC236}">
                <a16:creationId xmlns="" xmlns:a16="http://schemas.microsoft.com/office/drawing/2014/main" id="{6E67736E-4548-429A-8D3A-67B1FCAC9BE7}"/>
              </a:ext>
            </a:extLst>
          </p:cNvPr>
          <p:cNvGraphicFramePr/>
          <p:nvPr/>
        </p:nvGraphicFramePr>
        <p:xfrm>
          <a:off x="355774" y="4500711"/>
          <a:ext cx="3406601" cy="2016224"/>
        </p:xfrm>
        <a:graphic>
          <a:graphicData uri="http://schemas.openxmlformats.org/drawingml/2006/chart">
            <c:chart xmlns:c="http://schemas.openxmlformats.org/drawingml/2006/chart" xmlns:r="http://schemas.openxmlformats.org/officeDocument/2006/relationships" r:id="rId3"/>
          </a:graphicData>
        </a:graphic>
      </p:graphicFrame>
      <p:sp>
        <p:nvSpPr>
          <p:cNvPr id="14" name="TextBox 13">
            <a:extLst>
              <a:ext uri="{FF2B5EF4-FFF2-40B4-BE49-F238E27FC236}">
                <a16:creationId xmlns="" xmlns:a16="http://schemas.microsoft.com/office/drawing/2014/main" id="{2C4F6CD7-F1F5-4C14-AB58-E3B476AAD3AF}"/>
              </a:ext>
            </a:extLst>
          </p:cNvPr>
          <p:cNvSpPr txBox="1"/>
          <p:nvPr/>
        </p:nvSpPr>
        <p:spPr>
          <a:xfrm>
            <a:off x="360000" y="6509673"/>
            <a:ext cx="3520901" cy="26161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Население 20</a:t>
            </a:r>
            <a:r>
              <a:rPr lang="en-US" sz="1100" kern="0" spc="15" dirty="0">
                <a:solidFill>
                  <a:schemeClr val="tx1">
                    <a:lumMod val="75000"/>
                    <a:lumOff val="25000"/>
                  </a:schemeClr>
                </a:solidFill>
                <a:latin typeface="PF Din Text Comp Pro" pitchFamily="2" charset="0"/>
              </a:rPr>
              <a:t>01</a:t>
            </a:r>
            <a:r>
              <a:rPr lang="ru-RU" sz="1100" kern="0" spc="15" dirty="0">
                <a:solidFill>
                  <a:schemeClr val="tx1">
                    <a:lumMod val="75000"/>
                    <a:lumOff val="25000"/>
                  </a:schemeClr>
                </a:solidFill>
                <a:latin typeface="PF Din Text Comp Pro" pitchFamily="2" charset="0"/>
              </a:rPr>
              <a:t>-2020 год</a:t>
            </a:r>
          </a:p>
        </p:txBody>
      </p:sp>
      <p:pic>
        <p:nvPicPr>
          <p:cNvPr id="15" name="Picture 2" descr="Harderwijk (Нидерланды) 2021: все самое лучшее для туристов - Tripadvisor">
            <a:extLst>
              <a:ext uri="{FF2B5EF4-FFF2-40B4-BE49-F238E27FC236}">
                <a16:creationId xmlns="" xmlns:a16="http://schemas.microsoft.com/office/drawing/2014/main" id="{2B0A934E-1DE2-47D7-A52F-D6EB8638B459}"/>
              </a:ext>
            </a:extLst>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050556" y="612279"/>
            <a:ext cx="3459600" cy="2075760"/>
          </a:xfrm>
          <a:prstGeom prst="rect">
            <a:avLst/>
          </a:prstGeom>
          <a:noFill/>
          <a:extLst>
            <a:ext uri="{909E8E84-426E-40DD-AFC4-6F175D3DCCD1}">
              <a14:hiddenFill xmlns:a14="http://schemas.microsoft.com/office/drawing/2010/main" xmlns="">
                <a:solidFill>
                  <a:srgbClr val="FFFFFF"/>
                </a:solidFill>
              </a14:hiddenFill>
            </a:ext>
          </a:extLst>
        </p:spPr>
      </p:pic>
      <p:pic>
        <p:nvPicPr>
          <p:cNvPr id="16" name="Picture 4" descr="Best Western Hotel Baars, Harderwijk – Updated 2021 Prices">
            <a:extLst>
              <a:ext uri="{FF2B5EF4-FFF2-40B4-BE49-F238E27FC236}">
                <a16:creationId xmlns="" xmlns:a16="http://schemas.microsoft.com/office/drawing/2014/main" id="{3CD222C2-A13A-486B-91A8-F170790C8526}"/>
              </a:ext>
            </a:extLst>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7702413" y="612279"/>
            <a:ext cx="2684847" cy="1790772"/>
          </a:xfrm>
          <a:prstGeom prst="rect">
            <a:avLst/>
          </a:prstGeom>
          <a:noFill/>
          <a:extLst>
            <a:ext uri="{909E8E84-426E-40DD-AFC4-6F175D3DCCD1}">
              <a14:hiddenFill xmlns:a14="http://schemas.microsoft.com/office/drawing/2010/main" xmlns="">
                <a:solidFill>
                  <a:srgbClr val="FFFFFF"/>
                </a:solidFill>
              </a14:hiddenFill>
            </a:ext>
          </a:extLst>
        </p:spPr>
      </p:pic>
      <p:pic>
        <p:nvPicPr>
          <p:cNvPr id="18" name="Picture 6">
            <a:extLst>
              <a:ext uri="{FF2B5EF4-FFF2-40B4-BE49-F238E27FC236}">
                <a16:creationId xmlns="" xmlns:a16="http://schemas.microsoft.com/office/drawing/2014/main" id="{D09D32A3-7840-4929-9F05-0AFD2441E047}"/>
              </a:ext>
            </a:extLst>
          </p:cNvPr>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4050000" y="2844527"/>
            <a:ext cx="3459539" cy="2307045"/>
          </a:xfrm>
          <a:prstGeom prst="rect">
            <a:avLst/>
          </a:prstGeom>
          <a:noFill/>
          <a:extLst>
            <a:ext uri="{909E8E84-426E-40DD-AFC4-6F175D3DCCD1}">
              <a14:hiddenFill xmlns:a14="http://schemas.microsoft.com/office/drawing/2010/main" xmlns="">
                <a:solidFill>
                  <a:srgbClr val="FFFFFF"/>
                </a:solidFill>
              </a14:hiddenFill>
            </a:ext>
          </a:extLst>
        </p:spPr>
      </p:pic>
      <p:pic>
        <p:nvPicPr>
          <p:cNvPr id="20" name="Picture 8">
            <a:extLst>
              <a:ext uri="{FF2B5EF4-FFF2-40B4-BE49-F238E27FC236}">
                <a16:creationId xmlns="" xmlns:a16="http://schemas.microsoft.com/office/drawing/2014/main" id="{4FEFF12D-47B2-40E8-B3EC-BDED0833DDC6}"/>
              </a:ext>
            </a:extLst>
          </p:cNvPr>
          <p:cNvPicPr>
            <a:picLocks noChangeAspect="1" noChangeArrowheads="1"/>
          </p:cNvPicPr>
          <p:nvPr/>
        </p:nvPicPr>
        <p:blipFill rotWithShape="1">
          <a:blip r:embed="rId7" cstate="print">
            <a:extLst>
              <a:ext uri="{28A0092B-C50C-407E-A947-70E740481C1C}">
                <a14:useLocalDpi xmlns:a14="http://schemas.microsoft.com/office/drawing/2010/main" xmlns="" val="0"/>
              </a:ext>
            </a:extLst>
          </a:blip>
          <a:srcRect r="22162"/>
          <a:stretch/>
        </p:blipFill>
        <p:spPr bwMode="auto">
          <a:xfrm>
            <a:off x="7681454" y="2556494"/>
            <a:ext cx="2705806" cy="2591769"/>
          </a:xfrm>
          <a:prstGeom prst="rect">
            <a:avLst/>
          </a:prstGeom>
          <a:noFill/>
          <a:extLst>
            <a:ext uri="{909E8E84-426E-40DD-AFC4-6F175D3DCCD1}">
              <a14:hiddenFill xmlns:a14="http://schemas.microsoft.com/office/drawing/2010/main" xmlns="">
                <a:solidFill>
                  <a:srgbClr val="FFFFFF"/>
                </a:solidFill>
              </a14:hiddenFill>
            </a:ext>
          </a:extLst>
        </p:spPr>
      </p:pic>
      <p:sp>
        <p:nvSpPr>
          <p:cNvPr id="21" name="Прямоугольник 20"/>
          <p:cNvSpPr/>
          <p:nvPr/>
        </p:nvSpPr>
        <p:spPr>
          <a:xfrm>
            <a:off x="3957997" y="5387454"/>
            <a:ext cx="6501272" cy="1107996"/>
          </a:xfrm>
          <a:prstGeom prst="rect">
            <a:avLst/>
          </a:prstGeom>
        </p:spPr>
        <p:txBody>
          <a:bodyPr wrap="square">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Резкое изменение экономического положения города и его основных видов деятельности из-за закрытия доступа к Северному морю требовала незамедлительных действий со стороны администрации для создания новых точек роста, способствующих развитию экономики города. Была сделана ставка на создание туристического образа города, как исторически рыболовецкого поселения и создания комфортной городской среды вместе с туристической инфраструктурой. Все эти действия позволили сформировать узнаваемый бренд территории, привлекающий туристов, формирующий новую сферу деятельности для городских предпринимателей, укрепляя экономическую стабильность поселения.</a:t>
            </a:r>
          </a:p>
        </p:txBody>
      </p:sp>
      <p:sp>
        <p:nvSpPr>
          <p:cNvPr id="17" name="Прямоугольник 16">
            <a:extLst>
              <a:ext uri="{FF2B5EF4-FFF2-40B4-BE49-F238E27FC236}">
                <a16:creationId xmlns="" xmlns:a16="http://schemas.microsoft.com/office/drawing/2014/main" id="{91D2353D-D4C0-4B1B-BF9B-0D4F9C637D10}"/>
              </a:ext>
            </a:extLst>
          </p:cNvPr>
          <p:cNvSpPr/>
          <p:nvPr/>
        </p:nvSpPr>
        <p:spPr>
          <a:xfrm>
            <a:off x="-1" y="-1"/>
            <a:ext cx="882205" cy="395289"/>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Прямоугольник 21">
            <a:extLst>
              <a:ext uri="{FF2B5EF4-FFF2-40B4-BE49-F238E27FC236}">
                <a16:creationId xmlns="" xmlns:a16="http://schemas.microsoft.com/office/drawing/2014/main" id="{7569437F-B40B-44E9-8032-E7FE8F50E371}"/>
              </a:ext>
            </a:extLst>
          </p:cNvPr>
          <p:cNvSpPr/>
          <p:nvPr/>
        </p:nvSpPr>
        <p:spPr>
          <a:xfrm>
            <a:off x="360000" y="-13727"/>
            <a:ext cx="699230" cy="553998"/>
          </a:xfrm>
          <a:prstGeom prst="rect">
            <a:avLst/>
          </a:prstGeom>
        </p:spPr>
        <p:txBody>
          <a:bodyPr wrap="square">
            <a:spAutoFit/>
          </a:bodyPr>
          <a:lstStyle/>
          <a:p>
            <a:r>
              <a:rPr lang="ru-RU" altLang="ru-RU" sz="3000" dirty="0">
                <a:solidFill>
                  <a:schemeClr val="bg1"/>
                </a:solidFill>
                <a:latin typeface="PF Din Text Comp Pro" pitchFamily="2" charset="0"/>
              </a:rPr>
              <a:t>9.2. </a:t>
            </a:r>
            <a:endParaRPr lang="ru-RU" sz="3000" dirty="0">
              <a:solidFill>
                <a:schemeClr val="bg1"/>
              </a:solidFill>
            </a:endParaRPr>
          </a:p>
        </p:txBody>
      </p:sp>
    </p:spTree>
    <p:extLst>
      <p:ext uri="{BB962C8B-B14F-4D97-AF65-F5344CB8AC3E}">
        <p14:creationId xmlns:p14="http://schemas.microsoft.com/office/powerpoint/2010/main" xmlns="" val="112042247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 xmlns:a16="http://schemas.microsoft.com/office/drawing/2014/main" id="{C8D7FAA5-D2F1-4E28-AA2C-398BDAC6B990}"/>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b="9050"/>
          <a:stretch/>
        </p:blipFill>
        <p:spPr>
          <a:xfrm>
            <a:off x="145" y="0"/>
            <a:ext cx="10693109" cy="6876975"/>
          </a:xfrm>
          <a:prstGeom prst="rect">
            <a:avLst/>
          </a:prstGeom>
        </p:spPr>
      </p:pic>
      <p:sp>
        <p:nvSpPr>
          <p:cNvPr id="19" name="TextBox 18"/>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ГИПОТЕЗЫ РАЗВИТИЯ</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88</a:t>
            </a:fld>
            <a:endParaRPr lang="ru-RU" dirty="0"/>
          </a:p>
        </p:txBody>
      </p:sp>
      <p:sp>
        <p:nvSpPr>
          <p:cNvPr id="2" name="Прямоугольник 1"/>
          <p:cNvSpPr/>
          <p:nvPr/>
        </p:nvSpPr>
        <p:spPr>
          <a:xfrm>
            <a:off x="360000" y="540271"/>
            <a:ext cx="3019096" cy="338554"/>
          </a:xfrm>
          <a:prstGeom prst="rect">
            <a:avLst/>
          </a:prstGeom>
        </p:spPr>
        <p:txBody>
          <a:bodyPr wrap="none">
            <a:spAutoFit/>
          </a:bodyPr>
          <a:lstStyle/>
          <a:p>
            <a:pPr algn="just" defTabSz="1422637" fontAlgn="auto">
              <a:spcBef>
                <a:spcPts val="0"/>
              </a:spcBef>
              <a:spcAft>
                <a:spcPts val="600"/>
              </a:spcAft>
            </a:pPr>
            <a:r>
              <a:rPr lang="ru-RU" sz="1600" b="1" kern="0" spc="15" dirty="0">
                <a:solidFill>
                  <a:schemeClr val="accent3">
                    <a:lumMod val="75000"/>
                  </a:schemeClr>
                </a:solidFill>
                <a:latin typeface="PF Din Text Comp Pro" pitchFamily="2" charset="0"/>
              </a:rPr>
              <a:t>Гипотеза 3. ПОСТИНДУСТРИАЛЬНЫЙ ГОРОД</a:t>
            </a:r>
          </a:p>
        </p:txBody>
      </p:sp>
      <p:sp>
        <p:nvSpPr>
          <p:cNvPr id="16" name="Прямоугольник 15">
            <a:extLst>
              <a:ext uri="{FF2B5EF4-FFF2-40B4-BE49-F238E27FC236}">
                <a16:creationId xmlns="" xmlns:a16="http://schemas.microsoft.com/office/drawing/2014/main" id="{D2F2E053-7A02-4A48-A1DB-DCF24DC68408}"/>
              </a:ext>
            </a:extLst>
          </p:cNvPr>
          <p:cNvSpPr/>
          <p:nvPr/>
        </p:nvSpPr>
        <p:spPr>
          <a:xfrm>
            <a:off x="-1" y="-1"/>
            <a:ext cx="882205" cy="395289"/>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1" name="Прямоугольник 20">
            <a:extLst>
              <a:ext uri="{FF2B5EF4-FFF2-40B4-BE49-F238E27FC236}">
                <a16:creationId xmlns="" xmlns:a16="http://schemas.microsoft.com/office/drawing/2014/main" id="{EA07E2A6-FC40-43F1-8E8E-7363E2D3A32F}"/>
              </a:ext>
            </a:extLst>
          </p:cNvPr>
          <p:cNvSpPr/>
          <p:nvPr/>
        </p:nvSpPr>
        <p:spPr>
          <a:xfrm>
            <a:off x="360000" y="-13727"/>
            <a:ext cx="699230" cy="553998"/>
          </a:xfrm>
          <a:prstGeom prst="rect">
            <a:avLst/>
          </a:prstGeom>
        </p:spPr>
        <p:txBody>
          <a:bodyPr wrap="square">
            <a:spAutoFit/>
          </a:bodyPr>
          <a:lstStyle/>
          <a:p>
            <a:r>
              <a:rPr lang="ru-RU" altLang="ru-RU" sz="3000" dirty="0">
                <a:solidFill>
                  <a:schemeClr val="bg1"/>
                </a:solidFill>
                <a:latin typeface="PF Din Text Comp Pro" pitchFamily="2" charset="0"/>
              </a:rPr>
              <a:t>9.3. </a:t>
            </a:r>
            <a:endParaRPr lang="ru-RU" sz="3000" dirty="0">
              <a:solidFill>
                <a:schemeClr val="bg1"/>
              </a:solidFill>
            </a:endParaRPr>
          </a:p>
        </p:txBody>
      </p:sp>
      <p:sp>
        <p:nvSpPr>
          <p:cNvPr id="22" name="TextBox 21">
            <a:extLst>
              <a:ext uri="{FF2B5EF4-FFF2-40B4-BE49-F238E27FC236}">
                <a16:creationId xmlns="" xmlns:a16="http://schemas.microsoft.com/office/drawing/2014/main" id="{BB945476-CB48-4679-91BC-087AEDB136BE}"/>
              </a:ext>
            </a:extLst>
          </p:cNvPr>
          <p:cNvSpPr txBox="1"/>
          <p:nvPr/>
        </p:nvSpPr>
        <p:spPr>
          <a:xfrm>
            <a:off x="-91061" y="762101"/>
            <a:ext cx="2619160" cy="338554"/>
          </a:xfrm>
          <a:prstGeom prst="rect">
            <a:avLst/>
          </a:prstGeom>
          <a:noFill/>
        </p:spPr>
        <p:txBody>
          <a:bodyPr wrap="square">
            <a:spAutoFit/>
          </a:bodyPr>
          <a:lstStyle/>
          <a:p>
            <a:pPr indent="457200" defTabSz="1422637" fontAlgn="auto">
              <a:spcBef>
                <a:spcPts val="600"/>
              </a:spcBef>
              <a:spcAft>
                <a:spcPts val="0"/>
              </a:spcAft>
            </a:pPr>
            <a:r>
              <a:rPr lang="ru-RU" sz="1600" kern="0" spc="15" dirty="0">
                <a:solidFill>
                  <a:schemeClr val="tx1">
                    <a:lumMod val="75000"/>
                    <a:lumOff val="25000"/>
                  </a:schemeClr>
                </a:solidFill>
                <a:latin typeface="PF Din Text Comp Pro" pitchFamily="2" charset="0"/>
              </a:rPr>
              <a:t>Направления развития</a:t>
            </a:r>
            <a:endParaRPr lang="en-US" sz="1600" kern="0" spc="15" dirty="0">
              <a:solidFill>
                <a:schemeClr val="tx1">
                  <a:lumMod val="75000"/>
                  <a:lumOff val="25000"/>
                </a:schemeClr>
              </a:solidFill>
              <a:latin typeface="PF Din Text Comp Pro" pitchFamily="2" charset="0"/>
            </a:endParaRPr>
          </a:p>
        </p:txBody>
      </p:sp>
      <p:sp>
        <p:nvSpPr>
          <p:cNvPr id="23" name="TextBox 22">
            <a:extLst>
              <a:ext uri="{FF2B5EF4-FFF2-40B4-BE49-F238E27FC236}">
                <a16:creationId xmlns="" xmlns:a16="http://schemas.microsoft.com/office/drawing/2014/main" id="{02D09145-8071-48A3-8F3B-67CADF0D29F9}"/>
              </a:ext>
            </a:extLst>
          </p:cNvPr>
          <p:cNvSpPr txBox="1"/>
          <p:nvPr/>
        </p:nvSpPr>
        <p:spPr>
          <a:xfrm>
            <a:off x="3220158" y="762101"/>
            <a:ext cx="2619160" cy="338554"/>
          </a:xfrm>
          <a:prstGeom prst="rect">
            <a:avLst/>
          </a:prstGeom>
          <a:noFill/>
        </p:spPr>
        <p:txBody>
          <a:bodyPr wrap="square">
            <a:spAutoFit/>
          </a:bodyPr>
          <a:lstStyle/>
          <a:p>
            <a:pPr indent="457200" defTabSz="1422637" fontAlgn="auto">
              <a:spcBef>
                <a:spcPts val="600"/>
              </a:spcBef>
              <a:spcAft>
                <a:spcPts val="0"/>
              </a:spcAft>
            </a:pPr>
            <a:r>
              <a:rPr lang="ru-RU" sz="1600" kern="0" spc="15" dirty="0">
                <a:solidFill>
                  <a:schemeClr val="tx1">
                    <a:lumMod val="75000"/>
                    <a:lumOff val="25000"/>
                  </a:schemeClr>
                </a:solidFill>
                <a:latin typeface="PF Din Text Comp Pro" pitchFamily="2" charset="0"/>
              </a:rPr>
              <a:t>Показатели развития</a:t>
            </a:r>
            <a:endParaRPr lang="en-US" sz="1600" kern="0" spc="15" dirty="0">
              <a:solidFill>
                <a:schemeClr val="tx1">
                  <a:lumMod val="75000"/>
                  <a:lumOff val="25000"/>
                </a:schemeClr>
              </a:solidFill>
              <a:latin typeface="PF Din Text Comp Pro" pitchFamily="2" charset="0"/>
            </a:endParaRPr>
          </a:p>
        </p:txBody>
      </p:sp>
      <p:sp>
        <p:nvSpPr>
          <p:cNvPr id="24" name="TextBox 23">
            <a:extLst>
              <a:ext uri="{FF2B5EF4-FFF2-40B4-BE49-F238E27FC236}">
                <a16:creationId xmlns="" xmlns:a16="http://schemas.microsoft.com/office/drawing/2014/main" id="{3F4E2E04-8C4B-4B93-B83C-ED16E16B8BB3}"/>
              </a:ext>
            </a:extLst>
          </p:cNvPr>
          <p:cNvSpPr txBox="1"/>
          <p:nvPr/>
        </p:nvSpPr>
        <p:spPr>
          <a:xfrm>
            <a:off x="6504897" y="762101"/>
            <a:ext cx="2619160" cy="338554"/>
          </a:xfrm>
          <a:prstGeom prst="rect">
            <a:avLst/>
          </a:prstGeom>
          <a:noFill/>
        </p:spPr>
        <p:txBody>
          <a:bodyPr wrap="square">
            <a:spAutoFit/>
          </a:bodyPr>
          <a:lstStyle/>
          <a:p>
            <a:pPr indent="457200" defTabSz="1422637" fontAlgn="auto">
              <a:spcBef>
                <a:spcPts val="600"/>
              </a:spcBef>
              <a:spcAft>
                <a:spcPts val="0"/>
              </a:spcAft>
            </a:pPr>
            <a:r>
              <a:rPr lang="ru-RU" sz="1600" kern="0" spc="15" dirty="0">
                <a:solidFill>
                  <a:schemeClr val="tx1">
                    <a:lumMod val="75000"/>
                    <a:lumOff val="25000"/>
                  </a:schemeClr>
                </a:solidFill>
                <a:latin typeface="PF Din Text Comp Pro" pitchFamily="2" charset="0"/>
              </a:rPr>
              <a:t>Приоритеты</a:t>
            </a:r>
            <a:endParaRPr lang="en-US" sz="1600" kern="0" spc="15" dirty="0">
              <a:solidFill>
                <a:schemeClr val="tx1">
                  <a:lumMod val="75000"/>
                  <a:lumOff val="25000"/>
                </a:schemeClr>
              </a:solidFill>
              <a:latin typeface="PF Din Text Comp Pro" pitchFamily="2" charset="0"/>
            </a:endParaRPr>
          </a:p>
        </p:txBody>
      </p:sp>
    </p:spTree>
    <p:extLst>
      <p:ext uri="{BB962C8B-B14F-4D97-AF65-F5344CB8AC3E}">
        <p14:creationId xmlns:p14="http://schemas.microsoft.com/office/powerpoint/2010/main" xmlns="" val="349305683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ГИПОТЕЗЫ РАЗВИТИЯ</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89</a:t>
            </a:fld>
            <a:endParaRPr lang="ru-RU" dirty="0"/>
          </a:p>
        </p:txBody>
      </p:sp>
      <p:sp>
        <p:nvSpPr>
          <p:cNvPr id="11" name="TextBox 10"/>
          <p:cNvSpPr txBox="1"/>
          <p:nvPr/>
        </p:nvSpPr>
        <p:spPr>
          <a:xfrm>
            <a:off x="360000" y="553997"/>
            <a:ext cx="3492000" cy="3739485"/>
          </a:xfrm>
          <a:prstGeom prst="rect">
            <a:avLst/>
          </a:prstGeom>
          <a:noFill/>
        </p:spPr>
        <p:txBody>
          <a:bodyPr wrap="square" rtlCol="0">
            <a:spAutoFit/>
          </a:bodyPr>
          <a:lstStyle/>
          <a:p>
            <a:pPr algn="just" defTabSz="1422637" fontAlgn="auto">
              <a:spcBef>
                <a:spcPts val="0"/>
              </a:spcBef>
              <a:spcAft>
                <a:spcPts val="600"/>
              </a:spcAft>
            </a:pPr>
            <a:r>
              <a:rPr lang="ru-RU" sz="1400" kern="0" spc="15" dirty="0" err="1">
                <a:solidFill>
                  <a:schemeClr val="tx1">
                    <a:lumMod val="75000"/>
                    <a:lumOff val="25000"/>
                  </a:schemeClr>
                </a:solidFill>
                <a:latin typeface="PF Din Text Comp Pro" pitchFamily="2" charset="0"/>
              </a:rPr>
              <a:t>Бенд</a:t>
            </a:r>
            <a:r>
              <a:rPr lang="ru-RU" sz="1400" kern="0" spc="15" dirty="0">
                <a:solidFill>
                  <a:schemeClr val="tx1">
                    <a:lumMod val="75000"/>
                    <a:lumOff val="25000"/>
                  </a:schemeClr>
                </a:solidFill>
                <a:latin typeface="PF Din Text Comp Pro" pitchFamily="2" charset="0"/>
              </a:rPr>
              <a:t>, Орегон, США.</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Основан</a:t>
            </a:r>
            <a:r>
              <a:rPr lang="en-US" sz="1100" kern="0" spc="15" dirty="0">
                <a:solidFill>
                  <a:schemeClr val="tx1">
                    <a:lumMod val="75000"/>
                    <a:lumOff val="25000"/>
                  </a:schemeClr>
                </a:solidFill>
                <a:latin typeface="PF Din Text Comp Pro" pitchFamily="2" charset="0"/>
              </a:rPr>
              <a:t>:</a:t>
            </a:r>
            <a:r>
              <a:rPr lang="ru-RU" sz="1100" kern="0" spc="15" dirty="0">
                <a:solidFill>
                  <a:schemeClr val="tx1">
                    <a:lumMod val="75000"/>
                    <a:lumOff val="25000"/>
                  </a:schemeClr>
                </a:solidFill>
                <a:latin typeface="PF Din Text Comp Pro" pitchFamily="2" charset="0"/>
              </a:rPr>
              <a:t> 1</a:t>
            </a:r>
            <a:r>
              <a:rPr lang="en-US" sz="1100" kern="0" spc="15" dirty="0">
                <a:solidFill>
                  <a:schemeClr val="tx1">
                    <a:lumMod val="75000"/>
                    <a:lumOff val="25000"/>
                  </a:schemeClr>
                </a:solidFill>
                <a:latin typeface="PF Din Text Comp Pro" pitchFamily="2" charset="0"/>
              </a:rPr>
              <a:t>905 </a:t>
            </a:r>
            <a:r>
              <a:rPr lang="ru-RU" sz="1100" kern="0" spc="15" dirty="0">
                <a:solidFill>
                  <a:schemeClr val="tx1">
                    <a:lumMod val="75000"/>
                    <a:lumOff val="25000"/>
                  </a:schemeClr>
                </a:solidFill>
                <a:latin typeface="PF Din Text Comp Pro" pitchFamily="2" charset="0"/>
              </a:rPr>
              <a:t>год.</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Население </a:t>
            </a:r>
            <a:r>
              <a:rPr lang="en-US" sz="1100" kern="0" spc="15" dirty="0">
                <a:solidFill>
                  <a:schemeClr val="tx1">
                    <a:lumMod val="75000"/>
                    <a:lumOff val="25000"/>
                  </a:schemeClr>
                </a:solidFill>
                <a:latin typeface="PF Din Text Comp Pro" pitchFamily="2" charset="0"/>
              </a:rPr>
              <a:t>103 222 </a:t>
            </a:r>
            <a:r>
              <a:rPr lang="ru-RU" sz="1100" kern="0" spc="15" dirty="0">
                <a:solidFill>
                  <a:schemeClr val="tx1">
                    <a:lumMod val="75000"/>
                    <a:lumOff val="25000"/>
                  </a:schemeClr>
                </a:solidFill>
                <a:latin typeface="PF Din Text Comp Pro" pitchFamily="2" charset="0"/>
              </a:rPr>
              <a:t>(на 2020 год).</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Экономика города</a:t>
            </a:r>
            <a:r>
              <a:rPr lang="en-US" sz="1100" kern="0" spc="15" dirty="0">
                <a:solidFill>
                  <a:schemeClr val="tx1">
                    <a:lumMod val="75000"/>
                    <a:lumOff val="25000"/>
                  </a:schemeClr>
                </a:solidFill>
                <a:latin typeface="PF Din Text Comp Pro" pitchFamily="2" charset="0"/>
              </a:rPr>
              <a:t>:</a:t>
            </a:r>
            <a:r>
              <a:rPr lang="ru-RU" sz="1100" kern="0" spc="15" dirty="0">
                <a:solidFill>
                  <a:schemeClr val="tx1">
                    <a:lumMod val="75000"/>
                    <a:lumOff val="25000"/>
                  </a:schemeClr>
                </a:solidFill>
                <a:latin typeface="PF Din Text Comp Pro" pitchFamily="2" charset="0"/>
              </a:rPr>
              <a:t> в 20 веке город был сосредоточен на деревообрабатывающей промышленности. В период с 2001 по 2005 год существенная доля экономики была занята в строительстве в связи с ипотечным бумом и привлекательностью города. Это привело к резкому росту цен на недвижимость (более 80%), однако, спад 2008-2009 года привел к резкому падению цен на недвижимость (более 40%) и город сосредоточился на развитии туристического сектора и сферы услуг.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Сегодня горнолыжный курорт </a:t>
            </a:r>
            <a:r>
              <a:rPr lang="ru-RU" sz="1100" kern="0" spc="15" dirty="0" err="1">
                <a:solidFill>
                  <a:schemeClr val="tx1">
                    <a:lumMod val="75000"/>
                    <a:lumOff val="25000"/>
                  </a:schemeClr>
                </a:solidFill>
                <a:latin typeface="PF Din Text Comp Pro" pitchFamily="2" charset="0"/>
              </a:rPr>
              <a:t>Маунт-Бачелор</a:t>
            </a:r>
            <a:r>
              <a:rPr lang="ru-RU" sz="1100" kern="0" spc="15" dirty="0">
                <a:solidFill>
                  <a:schemeClr val="tx1">
                    <a:lumMod val="75000"/>
                    <a:lumOff val="25000"/>
                  </a:schemeClr>
                </a:solidFill>
                <a:latin typeface="PF Din Text Comp Pro" pitchFamily="2" charset="0"/>
              </a:rPr>
              <a:t> привлекает туристов со всего Орегона и Калифорнии. Близлежащие каскадные озера также являются точкой притяжения для туристов. Туристическая инфраструктура включает в себя катание на горных и беговых лыжах, пешие прогулки, катание на велосипеде, рафтинг, гольф, кемпинг, рыбалку, пикники, скалолазание и посещение достопримечательностей. </a:t>
            </a:r>
          </a:p>
        </p:txBody>
      </p:sp>
      <p:sp>
        <p:nvSpPr>
          <p:cNvPr id="12" name="TextBox 11">
            <a:extLst>
              <a:ext uri="{FF2B5EF4-FFF2-40B4-BE49-F238E27FC236}">
                <a16:creationId xmlns="" xmlns:a16="http://schemas.microsoft.com/office/drawing/2014/main" id="{6D6EBDDA-D1DD-4A50-B36D-239C182D68AD}"/>
              </a:ext>
            </a:extLst>
          </p:cNvPr>
          <p:cNvSpPr txBox="1"/>
          <p:nvPr/>
        </p:nvSpPr>
        <p:spPr>
          <a:xfrm>
            <a:off x="360000" y="6934175"/>
            <a:ext cx="3520901" cy="230832"/>
          </a:xfrm>
          <a:prstGeom prst="rect">
            <a:avLst/>
          </a:prstGeom>
          <a:noFill/>
        </p:spPr>
        <p:txBody>
          <a:bodyPr wrap="square" rtlCol="0">
            <a:spAutoFit/>
          </a:bodyPr>
          <a:lstStyle/>
          <a:p>
            <a:pPr algn="just" defTabSz="1422637" fontAlgn="auto">
              <a:spcBef>
                <a:spcPts val="0"/>
              </a:spcBef>
              <a:spcAft>
                <a:spcPts val="600"/>
              </a:spcAft>
            </a:pPr>
            <a:r>
              <a:rPr lang="ru-RU" sz="900" kern="0" spc="15" dirty="0">
                <a:solidFill>
                  <a:schemeClr val="tx1">
                    <a:lumMod val="75000"/>
                    <a:lumOff val="25000"/>
                  </a:schemeClr>
                </a:solidFill>
                <a:latin typeface="PF Din Text Comp Pro" pitchFamily="2" charset="0"/>
              </a:rPr>
              <a:t>Источники</a:t>
            </a:r>
            <a:r>
              <a:rPr lang="en-US" sz="900" kern="0" spc="15" dirty="0">
                <a:solidFill>
                  <a:schemeClr val="tx1">
                    <a:lumMod val="75000"/>
                    <a:lumOff val="25000"/>
                  </a:schemeClr>
                </a:solidFill>
                <a:latin typeface="PF Din Text Comp Pro" pitchFamily="2" charset="0"/>
              </a:rPr>
              <a:t>: Worldpopulationreview</a:t>
            </a:r>
            <a:r>
              <a:rPr lang="ru-RU" sz="900" kern="0" spc="15" dirty="0">
                <a:solidFill>
                  <a:schemeClr val="tx1">
                    <a:lumMod val="75000"/>
                    <a:lumOff val="25000"/>
                  </a:schemeClr>
                </a:solidFill>
                <a:latin typeface="PF Din Text Comp Pro" pitchFamily="2" charset="0"/>
              </a:rPr>
              <a:t>, открытые источники</a:t>
            </a:r>
          </a:p>
        </p:txBody>
      </p:sp>
      <p:graphicFrame>
        <p:nvGraphicFramePr>
          <p:cNvPr id="13" name="Диаграмма 12">
            <a:extLst>
              <a:ext uri="{FF2B5EF4-FFF2-40B4-BE49-F238E27FC236}">
                <a16:creationId xmlns="" xmlns:a16="http://schemas.microsoft.com/office/drawing/2014/main" id="{39201E56-1BAA-41DD-8F1B-0A1936928D96}"/>
              </a:ext>
            </a:extLst>
          </p:cNvPr>
          <p:cNvGraphicFramePr/>
          <p:nvPr/>
        </p:nvGraphicFramePr>
        <p:xfrm>
          <a:off x="355774" y="4221365"/>
          <a:ext cx="3406601" cy="2247296"/>
        </p:xfrm>
        <a:graphic>
          <a:graphicData uri="http://schemas.openxmlformats.org/drawingml/2006/chart">
            <c:chart xmlns:c="http://schemas.openxmlformats.org/drawingml/2006/chart" xmlns:r="http://schemas.openxmlformats.org/officeDocument/2006/relationships" r:id="rId3"/>
          </a:graphicData>
        </a:graphic>
      </p:graphicFrame>
      <p:sp>
        <p:nvSpPr>
          <p:cNvPr id="14" name="TextBox 13">
            <a:extLst>
              <a:ext uri="{FF2B5EF4-FFF2-40B4-BE49-F238E27FC236}">
                <a16:creationId xmlns="" xmlns:a16="http://schemas.microsoft.com/office/drawing/2014/main" id="{9668E39D-5291-4C9B-910D-6C55C3C8F8E7}"/>
              </a:ext>
            </a:extLst>
          </p:cNvPr>
          <p:cNvSpPr txBox="1"/>
          <p:nvPr/>
        </p:nvSpPr>
        <p:spPr>
          <a:xfrm>
            <a:off x="359999" y="6399341"/>
            <a:ext cx="3528000" cy="26161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Население 1990-2020 год</a:t>
            </a:r>
          </a:p>
        </p:txBody>
      </p:sp>
      <p:pic>
        <p:nvPicPr>
          <p:cNvPr id="15" name="Picture 4">
            <a:extLst>
              <a:ext uri="{FF2B5EF4-FFF2-40B4-BE49-F238E27FC236}">
                <a16:creationId xmlns="" xmlns:a16="http://schemas.microsoft.com/office/drawing/2014/main" id="{CB2EA7C6-DE01-478B-A9EE-C0C5D08C0F1C}"/>
              </a:ext>
            </a:extLst>
          </p:cNvPr>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l="272" t="5372" r="648" b="9504"/>
          <a:stretch/>
        </p:blipFill>
        <p:spPr bwMode="auto">
          <a:xfrm>
            <a:off x="4051300" y="612279"/>
            <a:ext cx="6335713" cy="3057098"/>
          </a:xfrm>
          <a:prstGeom prst="rect">
            <a:avLst/>
          </a:prstGeom>
          <a:noFill/>
          <a:extLst>
            <a:ext uri="{909E8E84-426E-40DD-AFC4-6F175D3DCCD1}">
              <a14:hiddenFill xmlns:a14="http://schemas.microsoft.com/office/drawing/2010/main" xmlns="">
                <a:solidFill>
                  <a:srgbClr val="FFFFFF"/>
                </a:solidFill>
              </a14:hiddenFill>
            </a:ext>
          </a:extLst>
        </p:spPr>
      </p:pic>
      <p:pic>
        <p:nvPicPr>
          <p:cNvPr id="16" name="Picture 6" descr="The Best Things To Do In Bend, Oregon: Where To Eat, Stay, And Play -  TravelAwaits">
            <a:extLst>
              <a:ext uri="{FF2B5EF4-FFF2-40B4-BE49-F238E27FC236}">
                <a16:creationId xmlns="" xmlns:a16="http://schemas.microsoft.com/office/drawing/2014/main" id="{426F00CF-935D-403A-950D-2C829E49157A}"/>
              </a:ext>
            </a:extLst>
          </p:cNvPr>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t="9571" b="15872"/>
          <a:stretch/>
        </p:blipFill>
        <p:spPr bwMode="auto">
          <a:xfrm>
            <a:off x="4050556" y="3708624"/>
            <a:ext cx="2951907" cy="2200857"/>
          </a:xfrm>
          <a:prstGeom prst="rect">
            <a:avLst/>
          </a:prstGeom>
          <a:noFill/>
          <a:extLst>
            <a:ext uri="{909E8E84-426E-40DD-AFC4-6F175D3DCCD1}">
              <a14:hiddenFill xmlns:a14="http://schemas.microsoft.com/office/drawing/2010/main" xmlns="">
                <a:solidFill>
                  <a:srgbClr val="FFFFFF"/>
                </a:solidFill>
              </a14:hiddenFill>
            </a:ext>
          </a:extLst>
        </p:spPr>
      </p:pic>
      <p:pic>
        <p:nvPicPr>
          <p:cNvPr id="18" name="Picture 8" descr="Bend Oregon Real Estate | October 2017 Trends">
            <a:extLst>
              <a:ext uri="{FF2B5EF4-FFF2-40B4-BE49-F238E27FC236}">
                <a16:creationId xmlns="" xmlns:a16="http://schemas.microsoft.com/office/drawing/2014/main" id="{AFDC4DF3-9FFF-4192-BBCE-75ADCF37D43D}"/>
              </a:ext>
            </a:extLst>
          </p:cNvPr>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l="13637" t="9552" r="-2006" b="15876"/>
          <a:stretch/>
        </p:blipFill>
        <p:spPr bwMode="auto">
          <a:xfrm>
            <a:off x="7174612" y="3708624"/>
            <a:ext cx="3284657" cy="2200858"/>
          </a:xfrm>
          <a:prstGeom prst="rect">
            <a:avLst/>
          </a:prstGeom>
          <a:noFill/>
          <a:extLst>
            <a:ext uri="{909E8E84-426E-40DD-AFC4-6F175D3DCCD1}">
              <a14:hiddenFill xmlns:a14="http://schemas.microsoft.com/office/drawing/2010/main" xmlns="">
                <a:solidFill>
                  <a:srgbClr val="FFFFFF"/>
                </a:solidFill>
              </a14:hiddenFill>
            </a:ext>
          </a:extLst>
        </p:spPr>
      </p:pic>
      <p:sp>
        <p:nvSpPr>
          <p:cNvPr id="21" name="Прямоугольник 20"/>
          <p:cNvSpPr/>
          <p:nvPr/>
        </p:nvSpPr>
        <p:spPr>
          <a:xfrm>
            <a:off x="3957997" y="6084887"/>
            <a:ext cx="6516000" cy="769441"/>
          </a:xfrm>
          <a:prstGeom prst="rect">
            <a:avLst/>
          </a:prstGeom>
        </p:spPr>
        <p:txBody>
          <a:bodyPr wrap="square">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Постоянная смена сферы спецификации экономики города и как следствие смена трудовой  структуры занятости населения позволила </a:t>
            </a:r>
            <a:r>
              <a:rPr lang="ru-RU" sz="1100" kern="0" spc="15" dirty="0" err="1">
                <a:solidFill>
                  <a:schemeClr val="tx1">
                    <a:lumMod val="75000"/>
                    <a:lumOff val="25000"/>
                  </a:schemeClr>
                </a:solidFill>
                <a:latin typeface="PF Din Text Comp Pro" pitchFamily="2" charset="0"/>
              </a:rPr>
              <a:t>Бенду</a:t>
            </a:r>
            <a:r>
              <a:rPr lang="ru-RU" sz="1100" kern="0" spc="15" dirty="0">
                <a:solidFill>
                  <a:schemeClr val="tx1">
                    <a:lumMod val="75000"/>
                    <a:lumOff val="25000"/>
                  </a:schemeClr>
                </a:solidFill>
                <a:latin typeface="PF Din Text Comp Pro" pitchFamily="2" charset="0"/>
              </a:rPr>
              <a:t> оставаться городом с постоянно растущей экономикой и высокой занятостью населения. Особенности географического положения города и его своевременной ориентации на туристический сектор – сделали территорию привлекательной не только для туристов, но и для множества предпринимателей, заинтересованных в развитии туристического бизнеса.</a:t>
            </a:r>
          </a:p>
        </p:txBody>
      </p:sp>
      <p:sp>
        <p:nvSpPr>
          <p:cNvPr id="17" name="Прямоугольник 16">
            <a:extLst>
              <a:ext uri="{FF2B5EF4-FFF2-40B4-BE49-F238E27FC236}">
                <a16:creationId xmlns="" xmlns:a16="http://schemas.microsoft.com/office/drawing/2014/main" id="{E0836375-4634-4378-8C7F-E2407C9EED37}"/>
              </a:ext>
            </a:extLst>
          </p:cNvPr>
          <p:cNvSpPr/>
          <p:nvPr/>
        </p:nvSpPr>
        <p:spPr>
          <a:xfrm>
            <a:off x="-1" y="-1"/>
            <a:ext cx="882205" cy="395289"/>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Прямоугольник 19">
            <a:extLst>
              <a:ext uri="{FF2B5EF4-FFF2-40B4-BE49-F238E27FC236}">
                <a16:creationId xmlns="" xmlns:a16="http://schemas.microsoft.com/office/drawing/2014/main" id="{E669CD9B-A0AD-49F3-BD16-6DF6CE8576C0}"/>
              </a:ext>
            </a:extLst>
          </p:cNvPr>
          <p:cNvSpPr/>
          <p:nvPr/>
        </p:nvSpPr>
        <p:spPr>
          <a:xfrm>
            <a:off x="360000" y="-13727"/>
            <a:ext cx="699230" cy="553998"/>
          </a:xfrm>
          <a:prstGeom prst="rect">
            <a:avLst/>
          </a:prstGeom>
        </p:spPr>
        <p:txBody>
          <a:bodyPr wrap="square">
            <a:spAutoFit/>
          </a:bodyPr>
          <a:lstStyle/>
          <a:p>
            <a:r>
              <a:rPr lang="ru-RU" altLang="ru-RU" sz="3000" dirty="0">
                <a:solidFill>
                  <a:schemeClr val="bg1"/>
                </a:solidFill>
                <a:latin typeface="PF Din Text Comp Pro" pitchFamily="2" charset="0"/>
              </a:rPr>
              <a:t>9.3. </a:t>
            </a:r>
            <a:endParaRPr lang="ru-RU" sz="3000" dirty="0">
              <a:solidFill>
                <a:schemeClr val="bg1"/>
              </a:solidFill>
            </a:endParaRPr>
          </a:p>
        </p:txBody>
      </p:sp>
    </p:spTree>
    <p:extLst>
      <p:ext uri="{BB962C8B-B14F-4D97-AF65-F5344CB8AC3E}">
        <p14:creationId xmlns:p14="http://schemas.microsoft.com/office/powerpoint/2010/main" xmlns="" val="25344258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ГИПОТЕЗЫ РАЗВИТИЯ</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90</a:t>
            </a:fld>
            <a:endParaRPr lang="ru-RU" dirty="0"/>
          </a:p>
        </p:txBody>
      </p:sp>
      <p:sp>
        <p:nvSpPr>
          <p:cNvPr id="6" name="TextBox 5"/>
          <p:cNvSpPr txBox="1"/>
          <p:nvPr/>
        </p:nvSpPr>
        <p:spPr>
          <a:xfrm>
            <a:off x="360000" y="553997"/>
            <a:ext cx="3492000" cy="3739485"/>
          </a:xfrm>
          <a:prstGeom prst="rect">
            <a:avLst/>
          </a:prstGeom>
          <a:noFill/>
        </p:spPr>
        <p:txBody>
          <a:bodyPr wrap="square" rtlCol="0">
            <a:spAutoFit/>
          </a:bodyPr>
          <a:lstStyle/>
          <a:p>
            <a:pPr algn="just" defTabSz="1422637" fontAlgn="auto">
              <a:spcBef>
                <a:spcPts val="0"/>
              </a:spcBef>
              <a:spcAft>
                <a:spcPts val="600"/>
              </a:spcAft>
            </a:pPr>
            <a:r>
              <a:rPr lang="ru-RU" sz="1400" kern="0" spc="15" dirty="0" err="1">
                <a:solidFill>
                  <a:schemeClr val="tx1">
                    <a:lumMod val="75000"/>
                    <a:lumOff val="25000"/>
                  </a:schemeClr>
                </a:solidFill>
                <a:latin typeface="PF Din Text Comp Pro" pitchFamily="2" charset="0"/>
              </a:rPr>
              <a:t>Корби</a:t>
            </a:r>
            <a:r>
              <a:rPr lang="ru-RU" sz="1400" kern="0" spc="15" dirty="0">
                <a:solidFill>
                  <a:schemeClr val="tx1">
                    <a:lumMod val="75000"/>
                    <a:lumOff val="25000"/>
                  </a:schemeClr>
                </a:solidFill>
                <a:latin typeface="PF Din Text Comp Pro" pitchFamily="2" charset="0"/>
              </a:rPr>
              <a:t>, Великобритания.</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Основан</a:t>
            </a:r>
            <a:r>
              <a:rPr lang="en-US" sz="1100" kern="0" spc="15" dirty="0">
                <a:solidFill>
                  <a:schemeClr val="tx1">
                    <a:lumMod val="75000"/>
                    <a:lumOff val="25000"/>
                  </a:schemeClr>
                </a:solidFill>
                <a:latin typeface="PF Din Text Comp Pro" pitchFamily="2" charset="0"/>
              </a:rPr>
              <a:t>:</a:t>
            </a:r>
            <a:r>
              <a:rPr lang="ru-RU" sz="1100" kern="0" spc="15" dirty="0">
                <a:solidFill>
                  <a:schemeClr val="tx1">
                    <a:lumMod val="75000"/>
                    <a:lumOff val="25000"/>
                  </a:schemeClr>
                </a:solidFill>
                <a:latin typeface="PF Din Text Comp Pro" pitchFamily="2" charset="0"/>
              </a:rPr>
              <a:t> 1</a:t>
            </a:r>
            <a:r>
              <a:rPr lang="en-US" sz="1100" kern="0" spc="15" dirty="0">
                <a:solidFill>
                  <a:schemeClr val="tx1">
                    <a:lumMod val="75000"/>
                    <a:lumOff val="25000"/>
                  </a:schemeClr>
                </a:solidFill>
                <a:latin typeface="PF Din Text Comp Pro" pitchFamily="2" charset="0"/>
              </a:rPr>
              <a:t>905 </a:t>
            </a:r>
            <a:r>
              <a:rPr lang="ru-RU" sz="1100" kern="0" spc="15" dirty="0">
                <a:solidFill>
                  <a:schemeClr val="tx1">
                    <a:lumMod val="75000"/>
                    <a:lumOff val="25000"/>
                  </a:schemeClr>
                </a:solidFill>
                <a:latin typeface="PF Din Text Comp Pro" pitchFamily="2" charset="0"/>
              </a:rPr>
              <a:t>год.</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Население 72 218</a:t>
            </a:r>
            <a:r>
              <a:rPr lang="en-US" sz="1100" kern="0" spc="15" dirty="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(на 2019 год).</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Экономика города</a:t>
            </a:r>
            <a:r>
              <a:rPr lang="en-US" sz="1100" kern="0" spc="15" dirty="0">
                <a:solidFill>
                  <a:schemeClr val="tx1">
                    <a:lumMod val="75000"/>
                    <a:lumOff val="25000"/>
                  </a:schemeClr>
                </a:solidFill>
                <a:latin typeface="PF Din Text Comp Pro" pitchFamily="2" charset="0"/>
              </a:rPr>
              <a:t>:</a:t>
            </a:r>
            <a:r>
              <a:rPr lang="ru-RU" sz="1100" kern="0" spc="15" dirty="0">
                <a:solidFill>
                  <a:schemeClr val="tx1">
                    <a:lumMod val="75000"/>
                    <a:lumOff val="25000"/>
                  </a:schemeClr>
                </a:solidFill>
                <a:latin typeface="PF Din Text Comp Pro" pitchFamily="2" charset="0"/>
              </a:rPr>
              <a:t> с 1910 года добыча железной руды, в 1935 году начинается производство стали и бурный рост города. Однако, сокращение производства стали к концу 70 года привело к кризису развития города и высокой безработице (около 30%). Для борьбы с кризисом была создана свободная экономическая зона на территории. Это позволило привлечь более 500 новых фирм и создать 13 тысяч новых рабочих мест.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Местная Консервативная партия, называющая себя «командой </a:t>
            </a:r>
            <a:r>
              <a:rPr lang="ru-RU" sz="1100" kern="0" spc="15" dirty="0" err="1">
                <a:solidFill>
                  <a:schemeClr val="tx1">
                    <a:lumMod val="75000"/>
                    <a:lumOff val="25000"/>
                  </a:schemeClr>
                </a:solidFill>
                <a:latin typeface="PF Din Text Comp Pro" pitchFamily="2" charset="0"/>
              </a:rPr>
              <a:t>Корби</a:t>
            </a:r>
            <a:r>
              <a:rPr lang="ru-RU" sz="1100" kern="0" spc="15" dirty="0">
                <a:solidFill>
                  <a:schemeClr val="tx1">
                    <a:lumMod val="75000"/>
                    <a:lumOff val="25000"/>
                  </a:schemeClr>
                </a:solidFill>
                <a:latin typeface="PF Din Text Comp Pro" pitchFamily="2" charset="0"/>
              </a:rPr>
              <a:t>», утверждает, что дальнейшее возрождение </a:t>
            </a:r>
            <a:r>
              <a:rPr lang="ru-RU" sz="1100" kern="0" spc="15" dirty="0" err="1">
                <a:solidFill>
                  <a:schemeClr val="tx1">
                    <a:lumMod val="75000"/>
                    <a:lumOff val="25000"/>
                  </a:schemeClr>
                </a:solidFill>
                <a:latin typeface="PF Din Text Comp Pro" pitchFamily="2" charset="0"/>
              </a:rPr>
              <a:t>Корби</a:t>
            </a:r>
            <a:r>
              <a:rPr lang="ru-RU" sz="1100" kern="0" spc="15" dirty="0">
                <a:solidFill>
                  <a:schemeClr val="tx1">
                    <a:lumMod val="75000"/>
                    <a:lumOff val="25000"/>
                  </a:schemeClr>
                </a:solidFill>
                <a:latin typeface="PF Din Text Comp Pro" pitchFamily="2" charset="0"/>
              </a:rPr>
              <a:t> должно быть обеспечено за счет привлечения туристов в город для посещения его многочисленных исторических достопримечательностей. Они утверждают, что скоординированная туристическая программа увеличит и диверсифицирует население, доступное для индустрии досуга, и, таким образом, приведет к открытию большего числа местных развлекательных заведений.</a:t>
            </a:r>
          </a:p>
        </p:txBody>
      </p:sp>
      <p:sp>
        <p:nvSpPr>
          <p:cNvPr id="7" name="TextBox 6">
            <a:extLst>
              <a:ext uri="{FF2B5EF4-FFF2-40B4-BE49-F238E27FC236}">
                <a16:creationId xmlns="" xmlns:a16="http://schemas.microsoft.com/office/drawing/2014/main" id="{6D6EBDDA-D1DD-4A50-B36D-239C182D68AD}"/>
              </a:ext>
            </a:extLst>
          </p:cNvPr>
          <p:cNvSpPr txBox="1"/>
          <p:nvPr/>
        </p:nvSpPr>
        <p:spPr>
          <a:xfrm>
            <a:off x="360000" y="6934175"/>
            <a:ext cx="3520901" cy="230832"/>
          </a:xfrm>
          <a:prstGeom prst="rect">
            <a:avLst/>
          </a:prstGeom>
          <a:noFill/>
        </p:spPr>
        <p:txBody>
          <a:bodyPr wrap="square" rtlCol="0">
            <a:spAutoFit/>
          </a:bodyPr>
          <a:lstStyle/>
          <a:p>
            <a:pPr algn="just" defTabSz="1422637" fontAlgn="auto">
              <a:spcBef>
                <a:spcPts val="0"/>
              </a:spcBef>
              <a:spcAft>
                <a:spcPts val="600"/>
              </a:spcAft>
            </a:pPr>
            <a:r>
              <a:rPr lang="ru-RU" sz="900" kern="0" spc="15" dirty="0">
                <a:solidFill>
                  <a:schemeClr val="tx1">
                    <a:lumMod val="75000"/>
                    <a:lumOff val="25000"/>
                  </a:schemeClr>
                </a:solidFill>
                <a:latin typeface="PF Din Text Comp Pro" pitchFamily="2" charset="0"/>
              </a:rPr>
              <a:t>Источники</a:t>
            </a:r>
            <a:r>
              <a:rPr lang="en-US" sz="900" kern="0" spc="15" dirty="0">
                <a:solidFill>
                  <a:schemeClr val="tx1">
                    <a:lumMod val="75000"/>
                    <a:lumOff val="25000"/>
                  </a:schemeClr>
                </a:solidFill>
                <a:latin typeface="PF Din Text Comp Pro" pitchFamily="2" charset="0"/>
              </a:rPr>
              <a:t>: </a:t>
            </a:r>
            <a:r>
              <a:rPr lang="en-US" sz="900" kern="0" spc="15" dirty="0" err="1">
                <a:solidFill>
                  <a:schemeClr val="tx1">
                    <a:lumMod val="75000"/>
                    <a:lumOff val="25000"/>
                  </a:schemeClr>
                </a:solidFill>
                <a:latin typeface="PF Din Text Comp Pro" pitchFamily="2" charset="0"/>
              </a:rPr>
              <a:t>Citypopulation</a:t>
            </a:r>
            <a:r>
              <a:rPr lang="ru-RU" sz="900" kern="0" spc="15" dirty="0">
                <a:solidFill>
                  <a:schemeClr val="tx1">
                    <a:lumMod val="75000"/>
                    <a:lumOff val="25000"/>
                  </a:schemeClr>
                </a:solidFill>
                <a:latin typeface="PF Din Text Comp Pro" pitchFamily="2" charset="0"/>
              </a:rPr>
              <a:t>, открытые источники</a:t>
            </a:r>
          </a:p>
        </p:txBody>
      </p:sp>
      <p:graphicFrame>
        <p:nvGraphicFramePr>
          <p:cNvPr id="8" name="Диаграмма 7">
            <a:extLst>
              <a:ext uri="{FF2B5EF4-FFF2-40B4-BE49-F238E27FC236}">
                <a16:creationId xmlns="" xmlns:a16="http://schemas.microsoft.com/office/drawing/2014/main" id="{39201E56-1BAA-41DD-8F1B-0A1936928D96}"/>
              </a:ext>
            </a:extLst>
          </p:cNvPr>
          <p:cNvGraphicFramePr/>
          <p:nvPr/>
        </p:nvGraphicFramePr>
        <p:xfrm>
          <a:off x="355774" y="4221365"/>
          <a:ext cx="3406601" cy="2247296"/>
        </p:xfrm>
        <a:graphic>
          <a:graphicData uri="http://schemas.openxmlformats.org/drawingml/2006/chart">
            <c:chart xmlns:c="http://schemas.openxmlformats.org/drawingml/2006/chart" xmlns:r="http://schemas.openxmlformats.org/officeDocument/2006/relationships" r:id="rId3"/>
          </a:graphicData>
        </a:graphic>
      </p:graphicFrame>
      <p:sp>
        <p:nvSpPr>
          <p:cNvPr id="9" name="TextBox 8">
            <a:extLst>
              <a:ext uri="{FF2B5EF4-FFF2-40B4-BE49-F238E27FC236}">
                <a16:creationId xmlns="" xmlns:a16="http://schemas.microsoft.com/office/drawing/2014/main" id="{9668E39D-5291-4C9B-910D-6C55C3C8F8E7}"/>
              </a:ext>
            </a:extLst>
          </p:cNvPr>
          <p:cNvSpPr txBox="1"/>
          <p:nvPr/>
        </p:nvSpPr>
        <p:spPr>
          <a:xfrm>
            <a:off x="360000" y="6399341"/>
            <a:ext cx="3520901" cy="26161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Население 19</a:t>
            </a:r>
            <a:r>
              <a:rPr lang="en-US" sz="1100" kern="0" spc="15" dirty="0">
                <a:solidFill>
                  <a:schemeClr val="tx1">
                    <a:lumMod val="75000"/>
                    <a:lumOff val="25000"/>
                  </a:schemeClr>
                </a:solidFill>
                <a:latin typeface="PF Din Text Comp Pro" pitchFamily="2" charset="0"/>
              </a:rPr>
              <a:t>81-2019 u</a:t>
            </a:r>
            <a:r>
              <a:rPr lang="ru-RU" sz="1100" kern="0" spc="15" dirty="0">
                <a:solidFill>
                  <a:schemeClr val="tx1">
                    <a:lumMod val="75000"/>
                    <a:lumOff val="25000"/>
                  </a:schemeClr>
                </a:solidFill>
                <a:latin typeface="PF Din Text Comp Pro" pitchFamily="2" charset="0"/>
              </a:rPr>
              <a:t>од</a:t>
            </a:r>
          </a:p>
        </p:txBody>
      </p:sp>
      <p:pic>
        <p:nvPicPr>
          <p:cNvPr id="10" name="Picture 2" descr="Eighteen kids sue over Corby steel factory birth defects - Mirror Online">
            <a:extLst>
              <a:ext uri="{FF2B5EF4-FFF2-40B4-BE49-F238E27FC236}">
                <a16:creationId xmlns="" xmlns:a16="http://schemas.microsoft.com/office/drawing/2014/main" id="{402B9B65-2D00-414F-AA4A-5BCEAF6D8289}"/>
              </a:ext>
            </a:extLst>
          </p:cNvPr>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b="21791"/>
          <a:stretch/>
        </p:blipFill>
        <p:spPr bwMode="auto">
          <a:xfrm>
            <a:off x="4050556" y="612279"/>
            <a:ext cx="2643559" cy="2067495"/>
          </a:xfrm>
          <a:prstGeom prst="rect">
            <a:avLst/>
          </a:prstGeom>
          <a:noFill/>
          <a:extLst>
            <a:ext uri="{909E8E84-426E-40DD-AFC4-6F175D3DCCD1}">
              <a14:hiddenFill xmlns:a14="http://schemas.microsoft.com/office/drawing/2010/main" xmlns="">
                <a:solidFill>
                  <a:srgbClr val="FFFFFF"/>
                </a:solidFill>
              </a14:hiddenFill>
            </a:ext>
          </a:extLst>
        </p:spPr>
      </p:pic>
      <p:pic>
        <p:nvPicPr>
          <p:cNvPr id="11" name="Picture 4" descr="Corby Removals - Domestic &amp; Commercial | Bell &amp; Sons">
            <a:extLst>
              <a:ext uri="{FF2B5EF4-FFF2-40B4-BE49-F238E27FC236}">
                <a16:creationId xmlns="" xmlns:a16="http://schemas.microsoft.com/office/drawing/2014/main" id="{876905BB-130E-4F23-95FA-17427BA65A87}"/>
              </a:ext>
            </a:extLst>
          </p:cNvPr>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b="7213"/>
          <a:stretch/>
        </p:blipFill>
        <p:spPr bwMode="auto">
          <a:xfrm>
            <a:off x="6867996" y="612279"/>
            <a:ext cx="3520901" cy="2067495"/>
          </a:xfrm>
          <a:prstGeom prst="rect">
            <a:avLst/>
          </a:prstGeom>
          <a:noFill/>
          <a:extLst>
            <a:ext uri="{909E8E84-426E-40DD-AFC4-6F175D3DCCD1}">
              <a14:hiddenFill xmlns:a14="http://schemas.microsoft.com/office/drawing/2010/main" xmlns="">
                <a:solidFill>
                  <a:srgbClr val="FFFFFF"/>
                </a:solidFill>
              </a14:hiddenFill>
            </a:ext>
          </a:extLst>
        </p:spPr>
      </p:pic>
      <p:pic>
        <p:nvPicPr>
          <p:cNvPr id="12" name="Picture 6" descr="Corby Cube - Wikipedia">
            <a:extLst>
              <a:ext uri="{FF2B5EF4-FFF2-40B4-BE49-F238E27FC236}">
                <a16:creationId xmlns="" xmlns:a16="http://schemas.microsoft.com/office/drawing/2014/main" id="{2769EC55-BED4-450F-99A6-5D34F7D4ABA0}"/>
              </a:ext>
            </a:extLst>
          </p:cNvPr>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l="17346" b="2525"/>
          <a:stretch/>
        </p:blipFill>
        <p:spPr bwMode="auto">
          <a:xfrm>
            <a:off x="7722717" y="2801627"/>
            <a:ext cx="2664296" cy="2347156"/>
          </a:xfrm>
          <a:prstGeom prst="rect">
            <a:avLst/>
          </a:prstGeom>
          <a:noFill/>
          <a:extLst>
            <a:ext uri="{909E8E84-426E-40DD-AFC4-6F175D3DCCD1}">
              <a14:hiddenFill xmlns:a14="http://schemas.microsoft.com/office/drawing/2010/main" xmlns="">
                <a:solidFill>
                  <a:srgbClr val="FFFFFF"/>
                </a:solidFill>
              </a14:hiddenFill>
            </a:ext>
          </a:extLst>
        </p:spPr>
      </p:pic>
      <p:sp>
        <p:nvSpPr>
          <p:cNvPr id="14" name="Прямоугольник 13"/>
          <p:cNvSpPr/>
          <p:nvPr/>
        </p:nvSpPr>
        <p:spPr>
          <a:xfrm>
            <a:off x="3957997" y="5506208"/>
            <a:ext cx="6516000" cy="938719"/>
          </a:xfrm>
          <a:prstGeom prst="rect">
            <a:avLst/>
          </a:prstGeom>
        </p:spPr>
        <p:txBody>
          <a:bodyPr wrap="square">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Кризисная ситуация 70-ых годов позволила администрации города пересмотреть свои взгляды на дальнейшее развитие отраслевой специфики и принять единственно правильное решение, которое позволило городу выйти из кризисного положения. Свободная экономическая зона вместе с маркетинговой политикой, направленной на привлечение новых предприятий на территорию </a:t>
            </a:r>
            <a:r>
              <a:rPr lang="ru-RU" sz="1100" kern="0" spc="15" dirty="0" err="1">
                <a:solidFill>
                  <a:schemeClr val="tx1">
                    <a:lumMod val="75000"/>
                    <a:lumOff val="25000"/>
                  </a:schemeClr>
                </a:solidFill>
                <a:latin typeface="PF Din Text Comp Pro" pitchFamily="2" charset="0"/>
              </a:rPr>
              <a:t>Корби</a:t>
            </a:r>
            <a:r>
              <a:rPr lang="ru-RU" sz="1100" kern="0" spc="15" dirty="0">
                <a:solidFill>
                  <a:schemeClr val="tx1">
                    <a:lumMod val="75000"/>
                    <a:lumOff val="25000"/>
                  </a:schemeClr>
                </a:solidFill>
                <a:latin typeface="PF Din Text Comp Pro" pitchFamily="2" charset="0"/>
              </a:rPr>
              <a:t> привлекло множество предприятий и снизило высокую безработицу. Более того сейчас администрация считает, что город должен продолжать заниматься диверсификацией экономики и развивает индустриальный и другие виды туризма.</a:t>
            </a:r>
          </a:p>
        </p:txBody>
      </p:sp>
      <p:pic>
        <p:nvPicPr>
          <p:cNvPr id="1026" name="Picture 2" descr="http://photocdn.photogoroda.com/source2/cn616/r617/c725/89279686.jpg?v=20171213112136"/>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4050556" y="2801107"/>
            <a:ext cx="3519016" cy="2347156"/>
          </a:xfrm>
          <a:prstGeom prst="rect">
            <a:avLst/>
          </a:prstGeom>
          <a:noFill/>
          <a:extLst>
            <a:ext uri="{909E8E84-426E-40DD-AFC4-6F175D3DCCD1}">
              <a14:hiddenFill xmlns:a14="http://schemas.microsoft.com/office/drawing/2010/main" xmlns="">
                <a:solidFill>
                  <a:srgbClr val="FFFFFF"/>
                </a:solidFill>
              </a14:hiddenFill>
            </a:ext>
          </a:extLst>
        </p:spPr>
      </p:pic>
      <p:sp>
        <p:nvSpPr>
          <p:cNvPr id="15" name="Прямоугольник 14">
            <a:extLst>
              <a:ext uri="{FF2B5EF4-FFF2-40B4-BE49-F238E27FC236}">
                <a16:creationId xmlns="" xmlns:a16="http://schemas.microsoft.com/office/drawing/2014/main" id="{E99859D4-3373-4025-9D46-281435CB3CBF}"/>
              </a:ext>
            </a:extLst>
          </p:cNvPr>
          <p:cNvSpPr/>
          <p:nvPr/>
        </p:nvSpPr>
        <p:spPr>
          <a:xfrm>
            <a:off x="-1" y="-1"/>
            <a:ext cx="882205" cy="395289"/>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6" name="Прямоугольник 15">
            <a:extLst>
              <a:ext uri="{FF2B5EF4-FFF2-40B4-BE49-F238E27FC236}">
                <a16:creationId xmlns="" xmlns:a16="http://schemas.microsoft.com/office/drawing/2014/main" id="{2A95D95C-0323-40B7-BC61-0619E8D7F4E8}"/>
              </a:ext>
            </a:extLst>
          </p:cNvPr>
          <p:cNvSpPr/>
          <p:nvPr/>
        </p:nvSpPr>
        <p:spPr>
          <a:xfrm>
            <a:off x="360000" y="-13727"/>
            <a:ext cx="699230" cy="553998"/>
          </a:xfrm>
          <a:prstGeom prst="rect">
            <a:avLst/>
          </a:prstGeom>
        </p:spPr>
        <p:txBody>
          <a:bodyPr wrap="square">
            <a:spAutoFit/>
          </a:bodyPr>
          <a:lstStyle/>
          <a:p>
            <a:r>
              <a:rPr lang="ru-RU" altLang="ru-RU" sz="3000" dirty="0">
                <a:solidFill>
                  <a:schemeClr val="bg1"/>
                </a:solidFill>
                <a:latin typeface="PF Din Text Comp Pro" pitchFamily="2" charset="0"/>
              </a:rPr>
              <a:t>9.3. </a:t>
            </a:r>
            <a:endParaRPr lang="ru-RU" sz="3000" dirty="0">
              <a:solidFill>
                <a:schemeClr val="bg1"/>
              </a:solidFill>
            </a:endParaRPr>
          </a:p>
        </p:txBody>
      </p:sp>
    </p:spTree>
    <p:extLst>
      <p:ext uri="{BB962C8B-B14F-4D97-AF65-F5344CB8AC3E}">
        <p14:creationId xmlns:p14="http://schemas.microsoft.com/office/powerpoint/2010/main" xmlns="" val="51213328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rgbClr val="8EA83A"/>
          </a:solidFill>
          <a:ln>
            <a:noFill/>
          </a:ln>
        </p:spPr>
        <p:style>
          <a:lnRef idx="2">
            <a:schemeClr val="dk1"/>
          </a:lnRef>
          <a:fillRef idx="1">
            <a:schemeClr val="lt1"/>
          </a:fillRef>
          <a:effectRef idx="0">
            <a:schemeClr val="dk1"/>
          </a:effectRef>
          <a:fontRef idx="minor">
            <a:schemeClr val="dk1"/>
          </a:fontRef>
        </p:style>
        <p:txBody>
          <a:bodyPr rtlCol="0" anchor="ctr"/>
          <a:lstStyle/>
          <a:p>
            <a:pPr marL="446088" algn="ctr"/>
            <a:endParaRPr lang="ru-RU" dirty="0">
              <a:solidFill>
                <a:schemeClr val="bg1">
                  <a:lumMod val="95000"/>
                </a:schemeClr>
              </a:solidFill>
            </a:endParaRPr>
          </a:p>
        </p:txBody>
      </p:sp>
      <p:sp>
        <p:nvSpPr>
          <p:cNvPr id="27" name="Прямоугольник 26"/>
          <p:cNvSpPr/>
          <p:nvPr/>
        </p:nvSpPr>
        <p:spPr>
          <a:xfrm>
            <a:off x="401637" y="4572000"/>
            <a:ext cx="3637055"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a:solidFill>
                  <a:schemeClr val="bg1"/>
                </a:solidFill>
                <a:latin typeface="PF Din Text Comp Pro" panose="02000506020000020004" pitchFamily="2" charset="0"/>
              </a:rPr>
              <a:t>10</a:t>
            </a:r>
          </a:p>
        </p:txBody>
      </p:sp>
      <p:sp>
        <p:nvSpPr>
          <p:cNvPr id="17" name="TextBox 16"/>
          <p:cNvSpPr txBox="1"/>
          <p:nvPr/>
        </p:nvSpPr>
        <p:spPr>
          <a:xfrm>
            <a:off x="3811588" y="4655439"/>
            <a:ext cx="6480175" cy="1477328"/>
          </a:xfrm>
          <a:prstGeom prst="rect">
            <a:avLst/>
          </a:prstGeom>
          <a:noFill/>
        </p:spPr>
        <p:txBody>
          <a:bodyPr wrap="square" rtlCol="0">
            <a:spAutoFit/>
          </a:bodyPr>
          <a:lstStyle/>
          <a:p>
            <a:pPr>
              <a:spcAft>
                <a:spcPts val="600"/>
              </a:spcAft>
            </a:pPr>
            <a:r>
              <a:rPr lang="ru-RU" sz="3000" b="1" dirty="0">
                <a:solidFill>
                  <a:srgbClr val="8EA83A"/>
                </a:solidFill>
                <a:latin typeface="PF Din Text Cond Pro Light" panose="02000000000000000000" pitchFamily="2" charset="0"/>
              </a:rPr>
              <a:t>СТРАТЕГИЯ СОЦИАЛЬНО-ЭКОНОМИЧЕСКОГО И ПРОСТРАНСТВЕННОГО РАЗВИТИЯ ТЕРРИТОРИИ</a:t>
            </a: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91</a:t>
            </a:fld>
            <a:endParaRPr lang="ru-RU" dirty="0"/>
          </a:p>
        </p:txBody>
      </p:sp>
    </p:spTree>
    <p:extLst>
      <p:ext uri="{BB962C8B-B14F-4D97-AF65-F5344CB8AC3E}">
        <p14:creationId xmlns:p14="http://schemas.microsoft.com/office/powerpoint/2010/main" xmlns="" val="4249712690"/>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Рисунок 5">
            <a:extLst>
              <a:ext uri="{FF2B5EF4-FFF2-40B4-BE49-F238E27FC236}">
                <a16:creationId xmlns="" xmlns:a16="http://schemas.microsoft.com/office/drawing/2014/main" id="{8BA5A66D-5AA1-4A6A-9317-E2627DE40956}"/>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l="10700" t="63322" r="13348" b="21113"/>
          <a:stretch/>
        </p:blipFill>
        <p:spPr>
          <a:xfrm>
            <a:off x="-1" y="4679336"/>
            <a:ext cx="10693401" cy="1549567"/>
          </a:xfrm>
          <a:prstGeom prst="rect">
            <a:avLst/>
          </a:prstGeom>
        </p:spPr>
      </p:pic>
      <p:sp>
        <p:nvSpPr>
          <p:cNvPr id="21" name="TextBox 20">
            <a:extLst>
              <a:ext uri="{FF2B5EF4-FFF2-40B4-BE49-F238E27FC236}">
                <a16:creationId xmlns="" xmlns:a16="http://schemas.microsoft.com/office/drawing/2014/main" id="{79F334D6-B4FE-4A5B-BBE3-A41243F347D7}"/>
              </a:ext>
            </a:extLst>
          </p:cNvPr>
          <p:cNvSpPr txBox="1"/>
          <p:nvPr/>
        </p:nvSpPr>
        <p:spPr>
          <a:xfrm>
            <a:off x="475164" y="995249"/>
            <a:ext cx="4655512" cy="3600986"/>
          </a:xfrm>
          <a:prstGeom prst="rect">
            <a:avLst/>
          </a:prstGeom>
          <a:noFill/>
        </p:spPr>
        <p:txBody>
          <a:bodyPr wrap="square" rtlCol="0">
            <a:spAutoFit/>
          </a:bodyPr>
          <a:lstStyle/>
          <a:p>
            <a:pPr marL="540000" algn="just" defTabSz="1422637" fontAlgn="auto">
              <a:spcBef>
                <a:spcPts val="0"/>
              </a:spcBef>
              <a:spcAft>
                <a:spcPts val="600"/>
              </a:spcAft>
            </a:pPr>
            <a:r>
              <a:rPr lang="ru-RU" sz="1400" b="1" kern="0" spc="15" dirty="0">
                <a:solidFill>
                  <a:schemeClr val="tx1">
                    <a:lumMod val="75000"/>
                    <a:lumOff val="25000"/>
                  </a:schemeClr>
                </a:solidFill>
                <a:latin typeface="PF Din Text Comp Pro" pitchFamily="2" charset="0"/>
              </a:rPr>
              <a:t>Природный ландшафт. </a:t>
            </a:r>
            <a:r>
              <a:rPr lang="ru-RU" sz="1100" kern="0" spc="15" dirty="0">
                <a:solidFill>
                  <a:schemeClr val="tx1">
                    <a:lumMod val="75000"/>
                    <a:lumOff val="25000"/>
                  </a:schemeClr>
                </a:solidFill>
                <a:latin typeface="PF Din Text Comp Pro" pitchFamily="2" charset="0"/>
              </a:rPr>
              <a:t>Современные города все чаще видят свое развитие в непосредственной связи с природой и окружающей средой. Это тренд, берущий свое начало в прошлом веке, но не теряющий актуальности и в настоящее время. Для Волхова, который, при богатом культурном и индустриальном наследии, является "зеленым" городом на реке, это формирование нового видения своего потенциала в этой сфере, как попытка капитализации наследия самой территории. Это попытка "впустить" природу в город, которая скажется на качестве жизни жителей в первую очередь.</a:t>
            </a:r>
          </a:p>
          <a:p>
            <a:pPr marL="540000" algn="just" defTabSz="1422637" fontAlgn="auto">
              <a:spcBef>
                <a:spcPts val="0"/>
              </a:spcBef>
              <a:spcAft>
                <a:spcPts val="600"/>
              </a:spcAft>
            </a:pPr>
            <a:r>
              <a:rPr lang="ru-RU" sz="1400" b="1" kern="0" spc="15" dirty="0">
                <a:solidFill>
                  <a:schemeClr val="tx1">
                    <a:lumMod val="75000"/>
                    <a:lumOff val="25000"/>
                  </a:schemeClr>
                </a:solidFill>
                <a:latin typeface="PF Din Text Comp Pro" pitchFamily="2" charset="0"/>
              </a:rPr>
              <a:t>Индустриальный ландшафт. </a:t>
            </a:r>
            <a:r>
              <a:rPr lang="ru-RU" sz="1100" kern="0" spc="15" dirty="0">
                <a:solidFill>
                  <a:schemeClr val="tx1">
                    <a:lumMod val="75000"/>
                    <a:lumOff val="25000"/>
                  </a:schemeClr>
                </a:solidFill>
                <a:latin typeface="PF Din Text Comp Pro" pitchFamily="2" charset="0"/>
              </a:rPr>
              <a:t>Попытка сформировать новую городскую идентичность, стоящую на существующем разрыве между доблестным военным прошлым и индустриальным наследием. Идентичность, которая, не забывая побед прошлого, позволит говорить о современности и востребованности города жителями и наоборот.</a:t>
            </a:r>
          </a:p>
          <a:p>
            <a:pPr marL="540000" algn="just" defTabSz="1422637" fontAlgn="auto">
              <a:spcBef>
                <a:spcPts val="0"/>
              </a:spcBef>
              <a:spcAft>
                <a:spcPts val="600"/>
              </a:spcAft>
            </a:pPr>
            <a:r>
              <a:rPr lang="ru-RU" sz="1400" b="1" kern="0" spc="15" dirty="0">
                <a:solidFill>
                  <a:schemeClr val="tx1">
                    <a:lumMod val="75000"/>
                    <a:lumOff val="25000"/>
                  </a:schemeClr>
                </a:solidFill>
                <a:latin typeface="PF Din Text Comp Pro" pitchFamily="2" charset="0"/>
              </a:rPr>
              <a:t>Социальный ландшафт. </a:t>
            </a:r>
            <a:r>
              <a:rPr lang="ru-RU" sz="1100" kern="0" spc="15" dirty="0">
                <a:solidFill>
                  <a:schemeClr val="tx1">
                    <a:lumMod val="75000"/>
                    <a:lumOff val="25000"/>
                  </a:schemeClr>
                </a:solidFill>
                <a:latin typeface="PF Din Text Comp Pro" pitchFamily="2" charset="0"/>
              </a:rPr>
              <a:t>Формирование нового социального ландшафта позволит формировать новую среду социальных сервисов и благ, которые смогут предоставить жителям другой уровень жизни, совмещая при этом современность услуг и запроса на них с особенностями жизни малого города, которые так ценят местные жители. Именно объединение общими ценностями позволит дать горожанам ту современную материальную и нематериальную среду.</a:t>
            </a:r>
          </a:p>
        </p:txBody>
      </p:sp>
      <p:sp>
        <p:nvSpPr>
          <p:cNvPr id="30" name="Прямоугольник 29"/>
          <p:cNvSpPr/>
          <p:nvPr/>
        </p:nvSpPr>
        <p:spPr>
          <a:xfrm>
            <a:off x="-1" y="-1"/>
            <a:ext cx="882205" cy="395289"/>
          </a:xfrm>
          <a:prstGeom prst="rect">
            <a:avLst/>
          </a:prstGeom>
          <a:solidFill>
            <a:srgbClr val="8EA83A"/>
          </a:solidFill>
          <a:ln>
            <a:noFill/>
          </a:ln>
        </p:spPr>
        <p:style>
          <a:lnRef idx="2">
            <a:schemeClr val="dk1"/>
          </a:lnRef>
          <a:fillRef idx="1">
            <a:schemeClr val="lt1"/>
          </a:fillRef>
          <a:effectRef idx="0">
            <a:schemeClr val="dk1"/>
          </a:effectRef>
          <a:fontRef idx="minor">
            <a:schemeClr val="dk1"/>
          </a:fontRef>
        </p:style>
        <p:txBody>
          <a:bodyPr rtlCol="0" anchor="ctr"/>
          <a:lstStyle/>
          <a:p>
            <a:pPr marL="446088" algn="ctr"/>
            <a:endParaRPr lang="ru-RU" dirty="0">
              <a:solidFill>
                <a:schemeClr val="bg1">
                  <a:lumMod val="95000"/>
                </a:schemeClr>
              </a:solidFill>
            </a:endParaRPr>
          </a:p>
        </p:txBody>
      </p:sp>
      <p:sp>
        <p:nvSpPr>
          <p:cNvPr id="20" name="TextBox 19"/>
          <p:cNvSpPr txBox="1"/>
          <p:nvPr/>
        </p:nvSpPr>
        <p:spPr>
          <a:xfrm>
            <a:off x="360000" y="576000"/>
            <a:ext cx="4103688" cy="338554"/>
          </a:xfrm>
          <a:prstGeom prst="rect">
            <a:avLst/>
          </a:prstGeom>
          <a:noFill/>
        </p:spPr>
        <p:txBody>
          <a:bodyPr wrap="square" rtlCol="0">
            <a:spAutoFit/>
          </a:bodyPr>
          <a:lstStyle/>
          <a:p>
            <a:pPr defTabSz="1422637" fontAlgn="auto">
              <a:spcBef>
                <a:spcPts val="0"/>
              </a:spcBef>
              <a:spcAft>
                <a:spcPts val="600"/>
              </a:spcAft>
            </a:pPr>
            <a:r>
              <a:rPr lang="ru-RU" sz="1600" b="1" kern="0" spc="15" dirty="0">
                <a:solidFill>
                  <a:srgbClr val="8EA83A"/>
                </a:solidFill>
                <a:latin typeface="PF Din Text Comp Pro" pitchFamily="2" charset="0"/>
              </a:rPr>
              <a:t>ВОЛХОВ КАК МАЛЫЙ ГОРОД СОВРЕМЕННЫХ ЛАНДШАФТОВ</a:t>
            </a:r>
          </a:p>
        </p:txBody>
      </p:sp>
      <p:sp>
        <p:nvSpPr>
          <p:cNvPr id="24" name="TextBox 23"/>
          <p:cNvSpPr txBox="1"/>
          <p:nvPr/>
        </p:nvSpPr>
        <p:spPr>
          <a:xfrm>
            <a:off x="856854" y="33098"/>
            <a:ext cx="701012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СТРАТЕГИЯ РАЗВИТИЯ</a:t>
            </a:r>
          </a:p>
        </p:txBody>
      </p:sp>
      <p:sp>
        <p:nvSpPr>
          <p:cNvPr id="3" name="Прямоугольник 2"/>
          <p:cNvSpPr/>
          <p:nvPr/>
        </p:nvSpPr>
        <p:spPr>
          <a:xfrm>
            <a:off x="162124" y="-20066"/>
            <a:ext cx="1038753" cy="553998"/>
          </a:xfrm>
          <a:prstGeom prst="rect">
            <a:avLst/>
          </a:prstGeom>
        </p:spPr>
        <p:txBody>
          <a:bodyPr wrap="square">
            <a:spAutoFit/>
          </a:bodyPr>
          <a:lstStyle/>
          <a:p>
            <a:r>
              <a:rPr lang="ru-RU" altLang="ru-RU" sz="3000" dirty="0">
                <a:solidFill>
                  <a:schemeClr val="bg1"/>
                </a:solidFill>
                <a:latin typeface="PF Din Text Comp Pro" pitchFamily="2" charset="0"/>
              </a:rPr>
              <a:t>10.1.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92</a:t>
            </a:fld>
            <a:endParaRPr lang="ru-RU" dirty="0"/>
          </a:p>
        </p:txBody>
      </p:sp>
      <p:sp>
        <p:nvSpPr>
          <p:cNvPr id="16" name="TextBox 15"/>
          <p:cNvSpPr txBox="1"/>
          <p:nvPr/>
        </p:nvSpPr>
        <p:spPr>
          <a:xfrm>
            <a:off x="5850501" y="417099"/>
            <a:ext cx="4182511" cy="4431983"/>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Проектным предложением является выделение в Волхове шести смыслообразующих ландшафтов, что ведет к переосмыслению городских политик не только в части градоустройства, но и в части экономической и социальной сфер.</a:t>
            </a:r>
          </a:p>
          <a:p>
            <a:pPr algn="just" defTabSz="1422637" fontAlgn="auto">
              <a:spcBef>
                <a:spcPts val="0"/>
              </a:spcBef>
              <a:spcAft>
                <a:spcPts val="600"/>
              </a:spcAft>
            </a:pPr>
            <a:r>
              <a:rPr lang="ru-RU" sz="1400" b="1" kern="0" spc="15" dirty="0">
                <a:solidFill>
                  <a:schemeClr val="tx1">
                    <a:lumMod val="75000"/>
                    <a:lumOff val="25000"/>
                  </a:schemeClr>
                </a:solidFill>
                <a:latin typeface="PF Din Text Comp Pro" pitchFamily="2" charset="0"/>
              </a:rPr>
              <a:t>Городской ландшафт. </a:t>
            </a:r>
            <a:r>
              <a:rPr lang="ru-RU" sz="1100" kern="0" spc="15" dirty="0">
                <a:solidFill>
                  <a:schemeClr val="tx1">
                    <a:lumMod val="75000"/>
                    <a:lumOff val="25000"/>
                  </a:schemeClr>
                </a:solidFill>
                <a:latin typeface="PF Din Text Comp Pro" pitchFamily="2" charset="0"/>
              </a:rPr>
              <a:t>Формирование среды, </a:t>
            </a:r>
            <a:r>
              <a:rPr lang="ru-RU" sz="1100" kern="0" spc="15" dirty="0" err="1">
                <a:solidFill>
                  <a:schemeClr val="tx1">
                    <a:lumMod val="75000"/>
                    <a:lumOff val="25000"/>
                  </a:schemeClr>
                </a:solidFill>
                <a:latin typeface="PF Din Text Comp Pro" pitchFamily="2" charset="0"/>
              </a:rPr>
              <a:t>сомасштабной</a:t>
            </a:r>
            <a:r>
              <a:rPr lang="ru-RU" sz="1100" kern="0" spc="15" dirty="0">
                <a:solidFill>
                  <a:schemeClr val="tx1">
                    <a:lumMod val="75000"/>
                    <a:lumOff val="25000"/>
                  </a:schemeClr>
                </a:solidFill>
                <a:latin typeface="PF Din Text Comp Pro" pitchFamily="2" charset="0"/>
              </a:rPr>
              <a:t> человеку, и формирование качественно новой жилой среды через городские политики позволит как работать с пилотными территориями, так и в дальнейшем иметь возможность их масштабирования на весь Волхов. Эффективность городского управления часто зависит от эффективности использования территории, работа с городскими лакунами позволяет не только вернуть территории городу и жителям, но и часто дает им новую экономическую жизнь.</a:t>
            </a:r>
          </a:p>
          <a:p>
            <a:pPr algn="just" defTabSz="1422637" fontAlgn="auto">
              <a:spcBef>
                <a:spcPts val="0"/>
              </a:spcBef>
              <a:spcAft>
                <a:spcPts val="600"/>
              </a:spcAft>
            </a:pPr>
            <a:r>
              <a:rPr lang="ru-RU" sz="1400" b="1" kern="0" spc="15" dirty="0">
                <a:solidFill>
                  <a:schemeClr val="tx1">
                    <a:lumMod val="75000"/>
                    <a:lumOff val="25000"/>
                  </a:schemeClr>
                </a:solidFill>
                <a:latin typeface="PF Din Text Comp Pro" pitchFamily="2" charset="0"/>
              </a:rPr>
              <a:t>Экономический ландшафт. </a:t>
            </a:r>
            <a:r>
              <a:rPr lang="ru-RU" sz="1100" kern="0" spc="15" dirty="0">
                <a:solidFill>
                  <a:schemeClr val="tx1">
                    <a:lumMod val="75000"/>
                    <a:lumOff val="25000"/>
                  </a:schemeClr>
                </a:solidFill>
                <a:latin typeface="PF Din Text Comp Pro" pitchFamily="2" charset="0"/>
              </a:rPr>
              <a:t>Формирование нового экономического ландшафта связано не только с развитием постиндустриальной и сервисной экономики, но и с поддержкой и дальнейшей реализацией существующей экономической функции. Фактически мы говорим про баланс существующей экономической базы и новых секторов экономики, поиске новых партнеров и стейкхолдеров.</a:t>
            </a:r>
          </a:p>
          <a:p>
            <a:pPr algn="just" defTabSz="1422637" fontAlgn="auto">
              <a:spcBef>
                <a:spcPts val="0"/>
              </a:spcBef>
              <a:spcAft>
                <a:spcPts val="600"/>
              </a:spcAft>
            </a:pPr>
            <a:r>
              <a:rPr lang="ru-RU" sz="1400" b="1" kern="0" spc="15" dirty="0">
                <a:solidFill>
                  <a:schemeClr val="tx1">
                    <a:lumMod val="75000"/>
                    <a:lumOff val="25000"/>
                  </a:schemeClr>
                </a:solidFill>
                <a:latin typeface="PF Din Text Comp Pro" pitchFamily="2" charset="0"/>
              </a:rPr>
              <a:t>Инфраструктурный ландшафт. </a:t>
            </a:r>
            <a:r>
              <a:rPr lang="ru-RU" sz="1100" kern="0" spc="15" dirty="0">
                <a:solidFill>
                  <a:schemeClr val="tx1">
                    <a:lumMod val="75000"/>
                    <a:lumOff val="25000"/>
                  </a:schemeClr>
                </a:solidFill>
                <a:latin typeface="PF Din Text Comp Pro" pitchFamily="2" charset="0"/>
              </a:rPr>
              <a:t>Безопасная и эффективная реализация любых направлений развития невозможна без поддержания и развития инфраструктурного ландшафта, без выделения в рамках него срочных мероприятий и видения его развития через несколько лет, возможно рассмотрение перехода на другие принципиальные подходы к функционированию и развитию.</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целом реализация политик развития в рамках указанных ландшафтов позволит сформировать современный устойчивый экономически успешный город. Волхов получит сформированное межотраслевое видение развития.</a:t>
            </a:r>
          </a:p>
        </p:txBody>
      </p:sp>
      <p:sp>
        <p:nvSpPr>
          <p:cNvPr id="9" name="TextBox 8"/>
          <p:cNvSpPr txBox="1"/>
          <p:nvPr/>
        </p:nvSpPr>
        <p:spPr>
          <a:xfrm>
            <a:off x="1025339" y="6252072"/>
            <a:ext cx="4071272" cy="769441"/>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Представленная итоговая концепция развития города Волхова базируется на всех трех гипотезах, описанных выше, являясь, по сути, неким симбиозом. Говоря о современном городском развитии, важно понимать балансы функций, интересов и стратегий. </a:t>
            </a:r>
          </a:p>
        </p:txBody>
      </p:sp>
      <p:pic>
        <p:nvPicPr>
          <p:cNvPr id="12" name="Рисунок 11" descr="icons8-opium-poppy-100.png"/>
          <p:cNvPicPr>
            <a:picLocks noChangeAspect="1"/>
          </p:cNvPicPr>
          <p:nvPr/>
        </p:nvPicPr>
        <p:blipFill>
          <a:blip r:embed="rId4" cstate="print"/>
          <a:stretch>
            <a:fillRect/>
          </a:stretch>
        </p:blipFill>
        <p:spPr>
          <a:xfrm>
            <a:off x="390339" y="955421"/>
            <a:ext cx="635000" cy="635000"/>
          </a:xfrm>
          <a:prstGeom prst="rect">
            <a:avLst/>
          </a:prstGeom>
        </p:spPr>
      </p:pic>
      <p:pic>
        <p:nvPicPr>
          <p:cNvPr id="13" name="Рисунок 12" descr="icons8-opium-poppy-100.png"/>
          <p:cNvPicPr>
            <a:picLocks noChangeAspect="1"/>
          </p:cNvPicPr>
          <p:nvPr/>
        </p:nvPicPr>
        <p:blipFill>
          <a:blip r:embed="rId5" cstate="print"/>
          <a:stretch>
            <a:fillRect/>
          </a:stretch>
        </p:blipFill>
        <p:spPr>
          <a:xfrm>
            <a:off x="390339" y="2408984"/>
            <a:ext cx="635000" cy="635000"/>
          </a:xfrm>
          <a:prstGeom prst="rect">
            <a:avLst/>
          </a:prstGeom>
        </p:spPr>
      </p:pic>
      <p:pic>
        <p:nvPicPr>
          <p:cNvPr id="14" name="Рисунок 13" descr="icons8-opium-poppy-100.png"/>
          <p:cNvPicPr>
            <a:picLocks noChangeAspect="1"/>
          </p:cNvPicPr>
          <p:nvPr/>
        </p:nvPicPr>
        <p:blipFill>
          <a:blip r:embed="rId6" cstate="print"/>
          <a:stretch>
            <a:fillRect/>
          </a:stretch>
        </p:blipFill>
        <p:spPr>
          <a:xfrm>
            <a:off x="390339" y="3301192"/>
            <a:ext cx="635000" cy="635000"/>
          </a:xfrm>
          <a:prstGeom prst="rect">
            <a:avLst/>
          </a:prstGeom>
        </p:spPr>
      </p:pic>
      <p:pic>
        <p:nvPicPr>
          <p:cNvPr id="15" name="Рисунок 14" descr="icons8-opium-poppy-100.png"/>
          <p:cNvPicPr>
            <a:picLocks noChangeAspect="1"/>
          </p:cNvPicPr>
          <p:nvPr/>
        </p:nvPicPr>
        <p:blipFill>
          <a:blip r:embed="rId7" cstate="print"/>
          <a:stretch>
            <a:fillRect/>
          </a:stretch>
        </p:blipFill>
        <p:spPr>
          <a:xfrm>
            <a:off x="5215501" y="995249"/>
            <a:ext cx="635000" cy="635000"/>
          </a:xfrm>
          <a:prstGeom prst="rect">
            <a:avLst/>
          </a:prstGeom>
        </p:spPr>
      </p:pic>
      <p:pic>
        <p:nvPicPr>
          <p:cNvPr id="17" name="Рисунок 16" descr="icons8-opium-poppy-100.png"/>
          <p:cNvPicPr>
            <a:picLocks noChangeAspect="1"/>
          </p:cNvPicPr>
          <p:nvPr/>
        </p:nvPicPr>
        <p:blipFill>
          <a:blip r:embed="rId8" cstate="print"/>
          <a:stretch>
            <a:fillRect/>
          </a:stretch>
        </p:blipFill>
        <p:spPr>
          <a:xfrm>
            <a:off x="5215501" y="2169633"/>
            <a:ext cx="635000" cy="635000"/>
          </a:xfrm>
          <a:prstGeom prst="rect">
            <a:avLst/>
          </a:prstGeom>
        </p:spPr>
      </p:pic>
      <p:pic>
        <p:nvPicPr>
          <p:cNvPr id="18" name="Рисунок 17" descr="icons8-opium-poppy-100.png"/>
          <p:cNvPicPr>
            <a:picLocks noChangeAspect="1"/>
          </p:cNvPicPr>
          <p:nvPr/>
        </p:nvPicPr>
        <p:blipFill>
          <a:blip r:embed="rId9" cstate="print"/>
          <a:stretch>
            <a:fillRect/>
          </a:stretch>
        </p:blipFill>
        <p:spPr>
          <a:xfrm>
            <a:off x="5215501" y="3145631"/>
            <a:ext cx="635000" cy="635000"/>
          </a:xfrm>
          <a:prstGeom prst="rect">
            <a:avLst/>
          </a:prstGeom>
        </p:spPr>
      </p:pic>
      <p:sp>
        <p:nvSpPr>
          <p:cNvPr id="22" name="TextBox 21">
            <a:extLst>
              <a:ext uri="{FF2B5EF4-FFF2-40B4-BE49-F238E27FC236}">
                <a16:creationId xmlns="" xmlns:a16="http://schemas.microsoft.com/office/drawing/2014/main" id="{C20703D6-381A-4F12-A3A7-F853B9BD7C32}"/>
              </a:ext>
            </a:extLst>
          </p:cNvPr>
          <p:cNvSpPr txBox="1"/>
          <p:nvPr/>
        </p:nvSpPr>
        <p:spPr>
          <a:xfrm>
            <a:off x="5831344" y="6181905"/>
            <a:ext cx="4071272" cy="769441"/>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Опорой для данной гипотезы являются как мировые тренды, так и внутренние ограничения и предпосылки, ведь мастер-план сочетает в себе как внешнее, так и внутреннее позиционирование. Город состоит из нескольких ландшафтов, перекликающихся между собой и являющихся его неотъемлемой частью.</a:t>
            </a:r>
          </a:p>
        </p:txBody>
      </p:sp>
    </p:spTree>
    <p:extLst>
      <p:ext uri="{BB962C8B-B14F-4D97-AF65-F5344CB8AC3E}">
        <p14:creationId xmlns:p14="http://schemas.microsoft.com/office/powerpoint/2010/main" xmlns="" val="386757428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rgbClr val="5B9C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450850" y="4572000"/>
            <a:ext cx="3725047"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a:solidFill>
                  <a:schemeClr val="bg1"/>
                </a:solidFill>
                <a:latin typeface="PF Din Text Comp Pro" panose="02000506020000020004" pitchFamily="2" charset="0"/>
              </a:rPr>
              <a:t>11</a:t>
            </a:r>
          </a:p>
        </p:txBody>
      </p:sp>
      <p:sp>
        <p:nvSpPr>
          <p:cNvPr id="28" name="TextBox 27"/>
          <p:cNvSpPr txBox="1"/>
          <p:nvPr/>
        </p:nvSpPr>
        <p:spPr>
          <a:xfrm>
            <a:off x="3811588" y="4655439"/>
            <a:ext cx="6480175" cy="592085"/>
          </a:xfrm>
          <a:prstGeom prst="rect">
            <a:avLst/>
          </a:prstGeom>
          <a:noFill/>
        </p:spPr>
        <p:txBody>
          <a:bodyPr wrap="square" rtlCol="0">
            <a:spAutoFit/>
          </a:bodyPr>
          <a:lstStyle/>
          <a:p>
            <a:pPr>
              <a:lnSpc>
                <a:spcPct val="115000"/>
              </a:lnSpc>
              <a:spcBef>
                <a:spcPts val="300"/>
              </a:spcBef>
            </a:pPr>
            <a:r>
              <a:rPr lang="ru-RU" sz="3000" b="1" dirty="0">
                <a:solidFill>
                  <a:srgbClr val="5B9C9F"/>
                </a:solidFill>
                <a:latin typeface="PF Din Text Cond Pro Light" panose="02000000000000000000" pitchFamily="2" charset="0"/>
              </a:rPr>
              <a:t>ПРИРОДНЫЙ ЛАНДШАФТ</a:t>
            </a:r>
          </a:p>
        </p:txBody>
      </p:sp>
      <p:sp>
        <p:nvSpPr>
          <p:cNvPr id="29" name="TextBox 28"/>
          <p:cNvSpPr txBox="1"/>
          <p:nvPr/>
        </p:nvSpPr>
        <p:spPr>
          <a:xfrm>
            <a:off x="3811588" y="5148783"/>
            <a:ext cx="3374256" cy="746358"/>
          </a:xfrm>
          <a:prstGeom prst="rect">
            <a:avLst/>
          </a:prstGeom>
          <a:noFill/>
        </p:spPr>
        <p:txBody>
          <a:bodyPr wrap="square" rtlCol="0">
            <a:spAutoFit/>
          </a:bodyPr>
          <a:lstStyle/>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11.1. </a:t>
            </a:r>
            <a:r>
              <a:rPr lang="en-US" sz="1200" kern="0" spc="15" dirty="0">
                <a:solidFill>
                  <a:schemeClr val="bg1">
                    <a:lumMod val="50000"/>
                  </a:schemeClr>
                </a:solidFill>
                <a:latin typeface="PF Din Text Comp Pro" panose="02000506020000020004" pitchFamily="2" charset="0"/>
              </a:rPr>
              <a:t>River city</a:t>
            </a:r>
            <a:endParaRPr lang="ru-RU" sz="1200" kern="0" spc="15" dirty="0">
              <a:solidFill>
                <a:schemeClr val="bg1">
                  <a:lumMod val="50000"/>
                </a:schemeClr>
              </a:solidFill>
              <a:latin typeface="PF Din Text Comp Pro" panose="02000506020000020004" pitchFamily="2" charset="0"/>
            </a:endParaRP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11.2. </a:t>
            </a:r>
            <a:r>
              <a:rPr lang="en-US" sz="1200" kern="0" spc="15" dirty="0">
                <a:solidFill>
                  <a:schemeClr val="bg1">
                    <a:lumMod val="50000"/>
                  </a:schemeClr>
                </a:solidFill>
                <a:latin typeface="PF Din Text Comp Pro" panose="02000506020000020004" pitchFamily="2" charset="0"/>
              </a:rPr>
              <a:t>Relief</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11.3. </a:t>
            </a:r>
            <a:r>
              <a:rPr lang="en-US" sz="1200" kern="0" spc="15" dirty="0">
                <a:solidFill>
                  <a:schemeClr val="bg1">
                    <a:lumMod val="50000"/>
                  </a:schemeClr>
                </a:solidFill>
                <a:latin typeface="PF Din Text Comp Pro" panose="02000506020000020004" pitchFamily="2" charset="0"/>
              </a:rPr>
              <a:t>Green city</a:t>
            </a:r>
            <a:endParaRPr lang="ru-RU" sz="1200" kern="0" spc="15" dirty="0">
              <a:solidFill>
                <a:schemeClr val="bg1">
                  <a:lumMod val="50000"/>
                </a:schemeClr>
              </a:solidFill>
              <a:latin typeface="PF Din Text Comp Pro" panose="02000506020000020004" pitchFamily="2" charset="0"/>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93</a:t>
            </a:fld>
            <a:endParaRPr lang="ru-RU" dirty="0"/>
          </a:p>
        </p:txBody>
      </p:sp>
    </p:spTree>
    <p:extLst>
      <p:ext uri="{BB962C8B-B14F-4D97-AF65-F5344CB8AC3E}">
        <p14:creationId xmlns:p14="http://schemas.microsoft.com/office/powerpoint/2010/main" xmlns="" val="1927469672"/>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Рисунок 17">
            <a:extLst>
              <a:ext uri="{FF2B5EF4-FFF2-40B4-BE49-F238E27FC236}">
                <a16:creationId xmlns="" xmlns:a16="http://schemas.microsoft.com/office/drawing/2014/main" id="{BAB9CEFC-998B-428F-9AEE-23CBDDD56A0A}"/>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l="26008" t="24656" r="17400" b="18811"/>
          <a:stretch/>
        </p:blipFill>
        <p:spPr>
          <a:xfrm>
            <a:off x="3906838" y="611188"/>
            <a:ext cx="6480175" cy="6481761"/>
          </a:xfrm>
          <a:prstGeom prst="rect">
            <a:avLst/>
          </a:prstGeom>
        </p:spPr>
      </p:pic>
      <p:pic>
        <p:nvPicPr>
          <p:cNvPr id="4" name="Рисунок 3">
            <a:extLst>
              <a:ext uri="{FF2B5EF4-FFF2-40B4-BE49-F238E27FC236}">
                <a16:creationId xmlns="" xmlns:a16="http://schemas.microsoft.com/office/drawing/2014/main" id="{7147F411-6DD1-463F-B7B4-95DB7869B74E}"/>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8873549" y="611188"/>
            <a:ext cx="1510958" cy="6481762"/>
          </a:xfrm>
          <a:prstGeom prst="rect">
            <a:avLst/>
          </a:prstGeom>
        </p:spPr>
      </p:pic>
      <p:sp>
        <p:nvSpPr>
          <p:cNvPr id="30" name="Прямоугольник 29"/>
          <p:cNvSpPr/>
          <p:nvPr/>
        </p:nvSpPr>
        <p:spPr>
          <a:xfrm>
            <a:off x="-1" y="-1"/>
            <a:ext cx="882205" cy="395289"/>
          </a:xfrm>
          <a:prstGeom prst="rect">
            <a:avLst/>
          </a:prstGeom>
          <a:solidFill>
            <a:srgbClr val="5B9C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9999" y="504000"/>
            <a:ext cx="3492000" cy="7679025"/>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Река Волхов в планировочной структуре города является разделяющим барьером двух жилых районов. Значительная часть береговой линии занята гидротехническими инженерными сооружениями, препятствующими доступу к воде.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Роль реки в жизни горожан минимальна – существующие ограничения в связи с работой ГЭС делают невозможным использование акватории для спортивных занятий или прогулок на лодках, отсутствуют качественно-организованные зоны отдыха у воды. Жилая зона на северо-западе фактически отвернута от реки и не имеет прямого выхода к ней. В юго-восточной части города вдоль берега расположен парк имени 40-летия ВЛКСМ, являющийся единственным благоустроенным общественным пространством у воды, но из-за ограждения, выстроенного вдоль Волховского проспекта, нарушается проницаемость и доступность.</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Для того чтобы «обратить внимание» города к водной артерии предлагается ряд мероприятий, направленных на раскрытие рекреационного потенциала реки Волхов:</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Проведение аудита береговых территорий на предмет самовольной застройки, а также возможности сокращения территорий объектов инженерной инфраструктуры;</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Организация в точках раскрытия ценных видовых панорам на реку Волхов благоустроенных видовых площадок;</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Благоустройство береговой территории в северо-западной части;</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Устройство пешеходного перехода от ПКИО Ильинка через Октябрьскую набережную;</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Организация зоны отдыха у воды на северо-восточном участке берега с выделенными безопасными площадками для мангалов;</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Благоустройство участка береговой территории возле стадиона «Металлург»;</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Ликвидация ограждения парка имени 40-летия ВЛКСМ;</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Организовать регулируемые пешеходные переходы с бульвара Чайковского через Волховский проспект к парку 40-летия ВЛКСМ;</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Проведение городских фестивалей в пространстве акватории.</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en-US" altLang="ru-RU" sz="2200" kern="1200" dirty="0">
                <a:solidFill>
                  <a:schemeClr val="tx1">
                    <a:lumMod val="85000"/>
                    <a:lumOff val="15000"/>
                  </a:schemeClr>
                </a:solidFill>
                <a:latin typeface="PF Din Text Comp Pro" pitchFamily="2" charset="0"/>
                <a:cs typeface="Arial" charset="0"/>
              </a:rPr>
              <a:t>RIVER CITY</a:t>
            </a:r>
          </a:p>
        </p:txBody>
      </p:sp>
      <p:sp>
        <p:nvSpPr>
          <p:cNvPr id="3" name="Прямоугольник 2"/>
          <p:cNvSpPr/>
          <p:nvPr/>
        </p:nvSpPr>
        <p:spPr>
          <a:xfrm>
            <a:off x="181117" y="-28462"/>
            <a:ext cx="845103" cy="553998"/>
          </a:xfrm>
          <a:prstGeom prst="rect">
            <a:avLst/>
          </a:prstGeom>
        </p:spPr>
        <p:txBody>
          <a:bodyPr wrap="none">
            <a:spAutoFit/>
          </a:bodyPr>
          <a:lstStyle/>
          <a:p>
            <a:r>
              <a:rPr lang="ru-RU" altLang="ru-RU" sz="3000" dirty="0">
                <a:solidFill>
                  <a:schemeClr val="bg1"/>
                </a:solidFill>
                <a:latin typeface="PF Din Text Comp Pro" pitchFamily="2" charset="0"/>
              </a:rPr>
              <a:t>11.1.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94</a:t>
            </a:fld>
            <a:endParaRPr lang="ru-RU" dirty="0"/>
          </a:p>
        </p:txBody>
      </p:sp>
      <p:sp>
        <p:nvSpPr>
          <p:cNvPr id="14" name="TextBox 13">
            <a:extLst>
              <a:ext uri="{FF2B5EF4-FFF2-40B4-BE49-F238E27FC236}">
                <a16:creationId xmlns="" xmlns:a16="http://schemas.microsoft.com/office/drawing/2014/main" id="{7801AA25-1FE6-460B-A4A1-5AFDECB12D77}"/>
              </a:ext>
            </a:extLst>
          </p:cNvPr>
          <p:cNvSpPr txBox="1"/>
          <p:nvPr/>
        </p:nvSpPr>
        <p:spPr>
          <a:xfrm>
            <a:off x="4110897" y="4066383"/>
            <a:ext cx="3151418" cy="3139321"/>
          </a:xfrm>
          <a:prstGeom prst="rect">
            <a:avLst/>
          </a:prstGeom>
          <a:noFill/>
        </p:spPr>
        <p:txBody>
          <a:bodyPr wrap="square" rtlCol="0">
            <a:spAutoFit/>
          </a:bodyPr>
          <a:lstStyle/>
          <a:p>
            <a:pPr>
              <a:lnSpc>
                <a:spcPct val="150000"/>
              </a:lnSpc>
            </a:pPr>
            <a:r>
              <a:rPr lang="ru-RU" sz="1100" u="sng" kern="0" spc="15" dirty="0">
                <a:solidFill>
                  <a:schemeClr val="tx1">
                    <a:lumMod val="75000"/>
                    <a:lumOff val="25000"/>
                  </a:schemeClr>
                </a:solidFill>
                <a:latin typeface="PF Din Text Comp Pro" pitchFamily="2" charset="0"/>
              </a:rPr>
              <a:t>Береговые территории:</a:t>
            </a:r>
          </a:p>
          <a:p>
            <a:pPr>
              <a:lnSpc>
                <a:spcPct val="150000"/>
              </a:lnSpc>
            </a:pPr>
            <a:r>
              <a:rPr lang="ru-RU" sz="1100" kern="0" spc="15" dirty="0">
                <a:solidFill>
                  <a:schemeClr val="tx1">
                    <a:lumMod val="75000"/>
                    <a:lumOff val="25000"/>
                  </a:schemeClr>
                </a:solidFill>
                <a:latin typeface="PF Din Text Comp Pro" pitchFamily="2" charset="0"/>
              </a:rPr>
              <a:t>Доступные сохраняемые</a:t>
            </a:r>
          </a:p>
          <a:p>
            <a:pPr>
              <a:lnSpc>
                <a:spcPct val="150000"/>
              </a:lnSpc>
            </a:pPr>
            <a:r>
              <a:rPr lang="ru-RU" sz="1100" kern="0" spc="15" dirty="0">
                <a:solidFill>
                  <a:schemeClr val="tx1">
                    <a:lumMod val="75000"/>
                    <a:lumOff val="25000"/>
                  </a:schemeClr>
                </a:solidFill>
                <a:latin typeface="PF Din Text Comp Pro" pitchFamily="2" charset="0"/>
              </a:rPr>
              <a:t>Доступные благоустраиваемые</a:t>
            </a:r>
          </a:p>
          <a:p>
            <a:pPr>
              <a:lnSpc>
                <a:spcPct val="150000"/>
              </a:lnSpc>
            </a:pPr>
            <a:r>
              <a:rPr lang="ru-RU" sz="1100" kern="0" spc="15" dirty="0">
                <a:solidFill>
                  <a:schemeClr val="tx1">
                    <a:lumMod val="75000"/>
                    <a:lumOff val="25000"/>
                  </a:schemeClr>
                </a:solidFill>
                <a:latin typeface="PF Din Text Comp Pro" pitchFamily="2" charset="0"/>
              </a:rPr>
              <a:t>Доступные благоустроенные</a:t>
            </a:r>
          </a:p>
          <a:p>
            <a:pPr>
              <a:lnSpc>
                <a:spcPct val="150000"/>
              </a:lnSpc>
            </a:pPr>
            <a:r>
              <a:rPr lang="ru-RU" sz="1100" kern="0" spc="15" dirty="0">
                <a:solidFill>
                  <a:schemeClr val="tx1">
                    <a:lumMod val="75000"/>
                    <a:lumOff val="25000"/>
                  </a:schemeClr>
                </a:solidFill>
                <a:latin typeface="PF Din Text Comp Pro" pitchFamily="2" charset="0"/>
              </a:rPr>
              <a:t>Занятые стихийными объектами</a:t>
            </a:r>
          </a:p>
          <a:p>
            <a:pPr>
              <a:lnSpc>
                <a:spcPct val="150000"/>
              </a:lnSpc>
            </a:pPr>
            <a:r>
              <a:rPr lang="ru-RU" sz="1100" kern="0" spc="15" dirty="0">
                <a:solidFill>
                  <a:schemeClr val="tx1">
                    <a:lumMod val="75000"/>
                    <a:lumOff val="25000"/>
                  </a:schemeClr>
                </a:solidFill>
                <a:latin typeface="PF Din Text Comp Pro" pitchFamily="2" charset="0"/>
              </a:rPr>
              <a:t>Специализированные, без возможности свободного доступа</a:t>
            </a:r>
          </a:p>
          <a:p>
            <a:pPr>
              <a:lnSpc>
                <a:spcPct val="150000"/>
              </a:lnSpc>
            </a:pPr>
            <a:endParaRPr lang="ru-RU" sz="1100" kern="0" spc="15" dirty="0">
              <a:solidFill>
                <a:schemeClr val="tx1">
                  <a:lumMod val="75000"/>
                  <a:lumOff val="25000"/>
                </a:schemeClr>
              </a:solidFill>
              <a:latin typeface="PF Din Text Comp Pro" pitchFamily="2" charset="0"/>
            </a:endParaRPr>
          </a:p>
          <a:p>
            <a:pPr>
              <a:lnSpc>
                <a:spcPct val="150000"/>
              </a:lnSpc>
            </a:pPr>
            <a:r>
              <a:rPr lang="ru-RU" sz="1100" kern="0" spc="15" dirty="0">
                <a:solidFill>
                  <a:schemeClr val="tx1">
                    <a:lumMod val="75000"/>
                    <a:lumOff val="25000"/>
                  </a:schemeClr>
                </a:solidFill>
                <a:latin typeface="PF Din Text Comp Pro" pitchFamily="2" charset="0"/>
              </a:rPr>
              <a:t>Видовые точки и направления</a:t>
            </a:r>
          </a:p>
          <a:p>
            <a:pPr>
              <a:lnSpc>
                <a:spcPct val="150000"/>
              </a:lnSpc>
            </a:pPr>
            <a:r>
              <a:rPr lang="ru-RU" sz="1100" kern="0" spc="15" dirty="0">
                <a:solidFill>
                  <a:schemeClr val="tx1">
                    <a:lumMod val="75000"/>
                    <a:lumOff val="25000"/>
                  </a:schemeClr>
                </a:solidFill>
                <a:latin typeface="PF Din Text Comp Pro" pitchFamily="2" charset="0"/>
              </a:rPr>
              <a:t>Благоустраиваемые видовые площадки</a:t>
            </a:r>
          </a:p>
          <a:p>
            <a:pPr>
              <a:lnSpc>
                <a:spcPct val="150000"/>
              </a:lnSpc>
            </a:pPr>
            <a:r>
              <a:rPr lang="ru-RU" sz="1100" kern="0" spc="15" dirty="0">
                <a:solidFill>
                  <a:schemeClr val="tx1">
                    <a:lumMod val="75000"/>
                    <a:lumOff val="25000"/>
                  </a:schemeClr>
                </a:solidFill>
                <a:latin typeface="PF Din Text Comp Pro" pitchFamily="2" charset="0"/>
              </a:rPr>
              <a:t>Существующие подходы к берегу реки</a:t>
            </a:r>
          </a:p>
          <a:p>
            <a:pPr>
              <a:lnSpc>
                <a:spcPct val="150000"/>
              </a:lnSpc>
            </a:pPr>
            <a:r>
              <a:rPr lang="ru-RU" sz="1100" kern="0" spc="15" dirty="0">
                <a:solidFill>
                  <a:schemeClr val="tx1">
                    <a:lumMod val="75000"/>
                    <a:lumOff val="25000"/>
                  </a:schemeClr>
                </a:solidFill>
                <a:latin typeface="PF Din Text Comp Pro" pitchFamily="2" charset="0"/>
              </a:rPr>
              <a:t>Благоустраиваемые подходы к берегу реки</a:t>
            </a:r>
          </a:p>
          <a:p>
            <a:pPr>
              <a:lnSpc>
                <a:spcPct val="150000"/>
              </a:lnSpc>
            </a:pPr>
            <a:r>
              <a:rPr lang="ru-RU" sz="1100" kern="0" spc="15" dirty="0">
                <a:solidFill>
                  <a:schemeClr val="tx1">
                    <a:lumMod val="75000"/>
                    <a:lumOff val="25000"/>
                  </a:schemeClr>
                </a:solidFill>
                <a:latin typeface="PF Din Text Comp Pro" pitchFamily="2" charset="0"/>
              </a:rPr>
              <a:t>Ликвидируемые ограждения</a:t>
            </a:r>
          </a:p>
        </p:txBody>
      </p:sp>
      <p:sp>
        <p:nvSpPr>
          <p:cNvPr id="16" name="Прямоугольник 15">
            <a:extLst>
              <a:ext uri="{FF2B5EF4-FFF2-40B4-BE49-F238E27FC236}">
                <a16:creationId xmlns="" xmlns:a16="http://schemas.microsoft.com/office/drawing/2014/main" id="{5191A53B-64DE-4317-98C4-85F3870E13CF}"/>
              </a:ext>
            </a:extLst>
          </p:cNvPr>
          <p:cNvSpPr/>
          <p:nvPr/>
        </p:nvSpPr>
        <p:spPr>
          <a:xfrm>
            <a:off x="8834293" y="574674"/>
            <a:ext cx="287806" cy="276999"/>
          </a:xfrm>
          <a:prstGeom prst="rect">
            <a:avLst/>
          </a:prstGeom>
        </p:spPr>
        <p:txBody>
          <a:bodyPr wrap="square">
            <a:spAutoFit/>
          </a:bodyPr>
          <a:lstStyle/>
          <a:p>
            <a:r>
              <a:rPr lang="ru-RU" sz="1200" b="1" kern="0" spc="15" dirty="0">
                <a:solidFill>
                  <a:schemeClr val="bg1"/>
                </a:solidFill>
                <a:latin typeface="PF Din Text Comp Pro" pitchFamily="2" charset="0"/>
              </a:rPr>
              <a:t>1</a:t>
            </a:r>
            <a:endParaRPr lang="ru-RU" sz="1200" b="1" dirty="0">
              <a:solidFill>
                <a:schemeClr val="bg1"/>
              </a:solidFill>
            </a:endParaRPr>
          </a:p>
        </p:txBody>
      </p:sp>
      <p:sp>
        <p:nvSpPr>
          <p:cNvPr id="32" name="Прямоугольник 31">
            <a:extLst>
              <a:ext uri="{FF2B5EF4-FFF2-40B4-BE49-F238E27FC236}">
                <a16:creationId xmlns="" xmlns:a16="http://schemas.microsoft.com/office/drawing/2014/main" id="{233DCD1F-A43E-4B13-8512-EB83E8CAD4EE}"/>
              </a:ext>
            </a:extLst>
          </p:cNvPr>
          <p:cNvSpPr/>
          <p:nvPr/>
        </p:nvSpPr>
        <p:spPr>
          <a:xfrm>
            <a:off x="8834293" y="1646244"/>
            <a:ext cx="287806" cy="276999"/>
          </a:xfrm>
          <a:prstGeom prst="rect">
            <a:avLst/>
          </a:prstGeom>
        </p:spPr>
        <p:txBody>
          <a:bodyPr wrap="square">
            <a:spAutoFit/>
          </a:bodyPr>
          <a:lstStyle/>
          <a:p>
            <a:r>
              <a:rPr lang="ru-RU" sz="1200" b="1" kern="0" spc="15" dirty="0">
                <a:solidFill>
                  <a:schemeClr val="tx1">
                    <a:lumMod val="50000"/>
                    <a:lumOff val="50000"/>
                  </a:schemeClr>
                </a:solidFill>
                <a:latin typeface="PF Din Text Comp Pro" pitchFamily="2" charset="0"/>
              </a:rPr>
              <a:t>2</a:t>
            </a:r>
            <a:endParaRPr lang="ru-RU" sz="1200" b="1" dirty="0">
              <a:solidFill>
                <a:schemeClr val="tx1">
                  <a:lumMod val="50000"/>
                  <a:lumOff val="50000"/>
                </a:schemeClr>
              </a:solidFill>
            </a:endParaRPr>
          </a:p>
        </p:txBody>
      </p:sp>
      <p:sp>
        <p:nvSpPr>
          <p:cNvPr id="33" name="Прямоугольник 32">
            <a:extLst>
              <a:ext uri="{FF2B5EF4-FFF2-40B4-BE49-F238E27FC236}">
                <a16:creationId xmlns="" xmlns:a16="http://schemas.microsoft.com/office/drawing/2014/main" id="{85A019AF-0D24-4285-8F5B-C6EB21B76585}"/>
              </a:ext>
            </a:extLst>
          </p:cNvPr>
          <p:cNvSpPr/>
          <p:nvPr/>
        </p:nvSpPr>
        <p:spPr>
          <a:xfrm>
            <a:off x="8839099" y="2789252"/>
            <a:ext cx="287806" cy="276999"/>
          </a:xfrm>
          <a:prstGeom prst="rect">
            <a:avLst/>
          </a:prstGeom>
        </p:spPr>
        <p:txBody>
          <a:bodyPr wrap="square">
            <a:spAutoFit/>
          </a:bodyPr>
          <a:lstStyle/>
          <a:p>
            <a:r>
              <a:rPr lang="ru-RU" sz="1200" b="1" kern="0" spc="15" dirty="0">
                <a:solidFill>
                  <a:schemeClr val="tx1">
                    <a:lumMod val="65000"/>
                    <a:lumOff val="35000"/>
                  </a:schemeClr>
                </a:solidFill>
                <a:latin typeface="PF Din Text Comp Pro" pitchFamily="2" charset="0"/>
              </a:rPr>
              <a:t>3</a:t>
            </a:r>
            <a:endParaRPr lang="ru-RU" sz="1200" b="1" dirty="0">
              <a:solidFill>
                <a:schemeClr val="tx1">
                  <a:lumMod val="65000"/>
                  <a:lumOff val="35000"/>
                </a:schemeClr>
              </a:solidFill>
            </a:endParaRPr>
          </a:p>
        </p:txBody>
      </p:sp>
      <p:sp>
        <p:nvSpPr>
          <p:cNvPr id="34" name="Прямоугольник 33">
            <a:extLst>
              <a:ext uri="{FF2B5EF4-FFF2-40B4-BE49-F238E27FC236}">
                <a16:creationId xmlns="" xmlns:a16="http://schemas.microsoft.com/office/drawing/2014/main" id="{DE0B94A1-DD3C-4BA5-8CAE-DEB2844A1005}"/>
              </a:ext>
            </a:extLst>
          </p:cNvPr>
          <p:cNvSpPr/>
          <p:nvPr/>
        </p:nvSpPr>
        <p:spPr>
          <a:xfrm>
            <a:off x="8839099" y="3860822"/>
            <a:ext cx="287806" cy="276999"/>
          </a:xfrm>
          <a:prstGeom prst="rect">
            <a:avLst/>
          </a:prstGeom>
        </p:spPr>
        <p:txBody>
          <a:bodyPr wrap="square">
            <a:spAutoFit/>
          </a:bodyPr>
          <a:lstStyle/>
          <a:p>
            <a:r>
              <a:rPr lang="ru-RU" sz="1200" b="1" kern="0" spc="15" dirty="0">
                <a:solidFill>
                  <a:schemeClr val="bg1"/>
                </a:solidFill>
                <a:latin typeface="PF Din Text Comp Pro" pitchFamily="2" charset="0"/>
              </a:rPr>
              <a:t>4</a:t>
            </a:r>
            <a:endParaRPr lang="ru-RU" sz="1200" b="1" dirty="0">
              <a:solidFill>
                <a:schemeClr val="bg1"/>
              </a:solidFill>
            </a:endParaRPr>
          </a:p>
        </p:txBody>
      </p:sp>
      <p:sp>
        <p:nvSpPr>
          <p:cNvPr id="35" name="Прямоугольник 34">
            <a:extLst>
              <a:ext uri="{FF2B5EF4-FFF2-40B4-BE49-F238E27FC236}">
                <a16:creationId xmlns="" xmlns:a16="http://schemas.microsoft.com/office/drawing/2014/main" id="{43685F95-09F7-468A-A681-140D92BFB98B}"/>
              </a:ext>
            </a:extLst>
          </p:cNvPr>
          <p:cNvSpPr/>
          <p:nvPr/>
        </p:nvSpPr>
        <p:spPr>
          <a:xfrm>
            <a:off x="8845108" y="5003830"/>
            <a:ext cx="287806" cy="276999"/>
          </a:xfrm>
          <a:prstGeom prst="rect">
            <a:avLst/>
          </a:prstGeom>
        </p:spPr>
        <p:txBody>
          <a:bodyPr wrap="square">
            <a:spAutoFit/>
          </a:bodyPr>
          <a:lstStyle/>
          <a:p>
            <a:r>
              <a:rPr lang="ru-RU" sz="1200" b="1" kern="0" spc="15" dirty="0">
                <a:solidFill>
                  <a:schemeClr val="tx1">
                    <a:lumMod val="65000"/>
                    <a:lumOff val="35000"/>
                  </a:schemeClr>
                </a:solidFill>
                <a:latin typeface="PF Din Text Comp Pro" pitchFamily="2" charset="0"/>
              </a:rPr>
              <a:t>5</a:t>
            </a:r>
            <a:endParaRPr lang="ru-RU" sz="1200" b="1" dirty="0">
              <a:solidFill>
                <a:schemeClr val="tx1">
                  <a:lumMod val="65000"/>
                  <a:lumOff val="35000"/>
                </a:schemeClr>
              </a:solidFill>
            </a:endParaRPr>
          </a:p>
        </p:txBody>
      </p:sp>
      <p:sp>
        <p:nvSpPr>
          <p:cNvPr id="36" name="Прямоугольник 35">
            <a:extLst>
              <a:ext uri="{FF2B5EF4-FFF2-40B4-BE49-F238E27FC236}">
                <a16:creationId xmlns="" xmlns:a16="http://schemas.microsoft.com/office/drawing/2014/main" id="{6A19393F-68BE-4267-B8CE-DFBFCA9E51A5}"/>
              </a:ext>
            </a:extLst>
          </p:cNvPr>
          <p:cNvSpPr/>
          <p:nvPr/>
        </p:nvSpPr>
        <p:spPr>
          <a:xfrm>
            <a:off x="8834293" y="6075400"/>
            <a:ext cx="287806" cy="276999"/>
          </a:xfrm>
          <a:prstGeom prst="rect">
            <a:avLst/>
          </a:prstGeom>
        </p:spPr>
        <p:txBody>
          <a:bodyPr wrap="square">
            <a:spAutoFit/>
          </a:bodyPr>
          <a:lstStyle/>
          <a:p>
            <a:r>
              <a:rPr lang="ru-RU" sz="1200" b="1" kern="0" spc="15" dirty="0">
                <a:latin typeface="PF Din Text Comp Pro" pitchFamily="2" charset="0"/>
              </a:rPr>
              <a:t>6</a:t>
            </a:r>
            <a:endParaRPr lang="ru-RU" sz="1200" b="1" dirty="0"/>
          </a:p>
        </p:txBody>
      </p:sp>
      <p:pic>
        <p:nvPicPr>
          <p:cNvPr id="13" name="Рисунок 12">
            <a:extLst>
              <a:ext uri="{FF2B5EF4-FFF2-40B4-BE49-F238E27FC236}">
                <a16:creationId xmlns="" xmlns:a16="http://schemas.microsoft.com/office/drawing/2014/main" id="{4F5E69F6-9A12-4DC4-91A1-FA48824B39CF}"/>
              </a:ext>
            </a:extLst>
          </p:cNvPr>
          <p:cNvPicPr>
            <a:picLocks noChangeAspect="1"/>
          </p:cNvPicPr>
          <p:nvPr/>
        </p:nvPicPr>
        <p:blipFill rotWithShape="1">
          <a:blip r:embed="rId5" cstate="print">
            <a:extLst>
              <a:ext uri="{28A0092B-C50C-407E-A947-70E740481C1C}">
                <a14:useLocalDpi xmlns:a14="http://schemas.microsoft.com/office/drawing/2010/main" xmlns="" val="0"/>
              </a:ext>
            </a:extLst>
          </a:blip>
          <a:srcRect l="4894" r="84938"/>
          <a:stretch/>
        </p:blipFill>
        <p:spPr>
          <a:xfrm>
            <a:off x="3842228" y="4182131"/>
            <a:ext cx="379971" cy="2916630"/>
          </a:xfrm>
          <a:prstGeom prst="rect">
            <a:avLst/>
          </a:prstGeom>
        </p:spPr>
      </p:pic>
    </p:spTree>
    <p:extLst>
      <p:ext uri="{BB962C8B-B14F-4D97-AF65-F5344CB8AC3E}">
        <p14:creationId xmlns:p14="http://schemas.microsoft.com/office/powerpoint/2010/main" xmlns="" val="276232016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en-US" altLang="ru-RU" sz="2200" kern="1200" dirty="0">
                <a:solidFill>
                  <a:schemeClr val="tx1">
                    <a:lumMod val="85000"/>
                    <a:lumOff val="15000"/>
                  </a:schemeClr>
                </a:solidFill>
                <a:latin typeface="PF Din Text Comp Pro" pitchFamily="2" charset="0"/>
                <a:cs typeface="Arial" charset="0"/>
              </a:rPr>
              <a:t>RIVER CITY</a:t>
            </a:r>
            <a:r>
              <a:rPr lang="ru-RU" altLang="ru-RU" sz="2200" kern="1200" dirty="0">
                <a:solidFill>
                  <a:schemeClr val="tx1">
                    <a:lumMod val="85000"/>
                    <a:lumOff val="15000"/>
                  </a:schemeClr>
                </a:solidFill>
                <a:latin typeface="PF Din Text Comp Pro" pitchFamily="2" charset="0"/>
                <a:cs typeface="Arial" charset="0"/>
              </a:rPr>
              <a:t>: МЯГКИЕ РЕШЕНИЯ</a:t>
            </a:r>
            <a:endParaRPr lang="en-US" altLang="ru-RU" sz="2200" kern="1200" dirty="0">
              <a:solidFill>
                <a:schemeClr val="tx1">
                  <a:lumMod val="85000"/>
                  <a:lumOff val="15000"/>
                </a:schemeClr>
              </a:solidFill>
              <a:latin typeface="PF Din Text Comp Pro" pitchFamily="2" charset="0"/>
              <a:cs typeface="Arial" charset="0"/>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95</a:t>
            </a:fld>
            <a:endParaRPr lang="ru-RU" dirty="0"/>
          </a:p>
        </p:txBody>
      </p:sp>
      <p:sp>
        <p:nvSpPr>
          <p:cNvPr id="16" name="Прямоугольник 15">
            <a:extLst>
              <a:ext uri="{FF2B5EF4-FFF2-40B4-BE49-F238E27FC236}">
                <a16:creationId xmlns="" xmlns:a16="http://schemas.microsoft.com/office/drawing/2014/main" id="{5191A53B-64DE-4317-98C4-85F3870E13CF}"/>
              </a:ext>
            </a:extLst>
          </p:cNvPr>
          <p:cNvSpPr/>
          <p:nvPr/>
        </p:nvSpPr>
        <p:spPr>
          <a:xfrm>
            <a:off x="8731076" y="-8578"/>
            <a:ext cx="287806" cy="276999"/>
          </a:xfrm>
          <a:prstGeom prst="rect">
            <a:avLst/>
          </a:prstGeom>
        </p:spPr>
        <p:txBody>
          <a:bodyPr wrap="square">
            <a:spAutoFit/>
          </a:bodyPr>
          <a:lstStyle/>
          <a:p>
            <a:r>
              <a:rPr lang="ru-RU" sz="1200" b="1" kern="0" spc="15" dirty="0">
                <a:solidFill>
                  <a:schemeClr val="bg1"/>
                </a:solidFill>
                <a:latin typeface="PF Din Text Comp Pro" pitchFamily="2" charset="0"/>
              </a:rPr>
              <a:t>1</a:t>
            </a:r>
            <a:endParaRPr lang="ru-RU" sz="1200" b="1" dirty="0">
              <a:solidFill>
                <a:schemeClr val="bg1"/>
              </a:solidFill>
            </a:endParaRPr>
          </a:p>
        </p:txBody>
      </p:sp>
      <p:sp>
        <p:nvSpPr>
          <p:cNvPr id="27" name="TextBox 26">
            <a:extLst>
              <a:ext uri="{FF2B5EF4-FFF2-40B4-BE49-F238E27FC236}">
                <a16:creationId xmlns="" xmlns:a16="http://schemas.microsoft.com/office/drawing/2014/main" id="{2CD8569E-1704-4616-A05F-1B7BCDA1E9C1}"/>
              </a:ext>
            </a:extLst>
          </p:cNvPr>
          <p:cNvSpPr txBox="1"/>
          <p:nvPr/>
        </p:nvSpPr>
        <p:spPr>
          <a:xfrm>
            <a:off x="360000" y="5275573"/>
            <a:ext cx="10103494" cy="187743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«Обращение» города к реке усилит осевое, центральное расположение водного объекта для двух рассредоточенных городских подцентров. Река Волхов рассматривается в качестве главной городской улицы. </a:t>
            </a:r>
            <a:br>
              <a:rPr lang="ru-RU" sz="1100" kern="0" spc="15" dirty="0">
                <a:solidFill>
                  <a:schemeClr val="tx1">
                    <a:lumMod val="75000"/>
                    <a:lumOff val="25000"/>
                  </a:schemeClr>
                </a:solidFill>
                <a:latin typeface="PF Din Text Comp Pro" pitchFamily="2" charset="0"/>
              </a:rPr>
            </a:br>
            <a:r>
              <a:rPr lang="ru-RU" sz="1100" kern="0" spc="15" dirty="0">
                <a:solidFill>
                  <a:schemeClr val="tx1">
                    <a:lumMod val="75000"/>
                    <a:lumOff val="25000"/>
                  </a:schemeClr>
                </a:solidFill>
                <a:latin typeface="PF Din Text Comp Pro" pitchFamily="2" charset="0"/>
              </a:rPr>
              <a:t>На реке действуют ограничения в охранной зоне Волховской ГЭС, в связи с чем невозможным оказывается проведение спортивных или зрелищных мероприятий на водной глади. Мастер-планом предлагается сценарий использования воздушного пространства* и берегов реки в качестве сцены для городских праздников. На Волховом могут проводится авиационные шоу, световые представления, фестивали воздушных шаров и городские праздничные фейерверки. Положительно на укреплении  визуальной связи между берегами и подцентрами также скажется протяженность действия вдоль береговой линии, </a:t>
            </a:r>
            <a:br>
              <a:rPr lang="ru-RU" sz="1100" kern="0" spc="15" dirty="0">
                <a:solidFill>
                  <a:schemeClr val="tx1">
                    <a:lumMod val="75000"/>
                    <a:lumOff val="25000"/>
                  </a:schemeClr>
                </a:solidFill>
                <a:latin typeface="PF Din Text Comp Pro" pitchFamily="2" charset="0"/>
              </a:rPr>
            </a:br>
            <a:r>
              <a:rPr lang="ru-RU" sz="1100" kern="0" spc="15" dirty="0">
                <a:solidFill>
                  <a:schemeClr val="tx1">
                    <a:lumMod val="75000"/>
                    <a:lumOff val="25000"/>
                  </a:schemeClr>
                </a:solidFill>
                <a:latin typeface="PF Din Text Comp Pro" pitchFamily="2" charset="0"/>
              </a:rPr>
              <a:t>возможность распределить точки представлений по всей оси реки Волхов в черте города.</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800" kern="0" spc="15" dirty="0">
                <a:solidFill>
                  <a:schemeClr val="tx1">
                    <a:lumMod val="75000"/>
                    <a:lumOff val="25000"/>
                  </a:schemeClr>
                </a:solidFill>
                <a:latin typeface="PF Din Text Comp Pro" pitchFamily="2" charset="0"/>
              </a:rPr>
              <a:t>* - потребуется согласование с представительством ГЭС и </a:t>
            </a:r>
            <a:r>
              <a:rPr lang="ru-RU" sz="800" kern="0" spc="15" dirty="0" err="1">
                <a:solidFill>
                  <a:schemeClr val="tx1">
                    <a:lumMod val="75000"/>
                    <a:lumOff val="25000"/>
                  </a:schemeClr>
                </a:solidFill>
                <a:latin typeface="PF Din Text Comp Pro" pitchFamily="2" charset="0"/>
              </a:rPr>
              <a:t>Невско</a:t>
            </a:r>
            <a:r>
              <a:rPr lang="ru-RU" sz="800" kern="0" spc="15" dirty="0">
                <a:solidFill>
                  <a:schemeClr val="tx1">
                    <a:lumMod val="75000"/>
                    <a:lumOff val="25000"/>
                  </a:schemeClr>
                </a:solidFill>
                <a:latin typeface="PF Din Text Comp Pro" pitchFamily="2" charset="0"/>
              </a:rPr>
              <a:t>-Ладожским Бассейновым Водным Управлением (НЛБВУ)</a:t>
            </a:r>
          </a:p>
        </p:txBody>
      </p:sp>
      <p:pic>
        <p:nvPicPr>
          <p:cNvPr id="8" name="Рисунок 7">
            <a:extLst>
              <a:ext uri="{FF2B5EF4-FFF2-40B4-BE49-F238E27FC236}">
                <a16:creationId xmlns="" xmlns:a16="http://schemas.microsoft.com/office/drawing/2014/main" id="{95B304D1-CCB4-4F3F-9016-48D30791A6CF}"/>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l="21717" r="23747" b="21915"/>
          <a:stretch/>
        </p:blipFill>
        <p:spPr>
          <a:xfrm>
            <a:off x="450850" y="1656000"/>
            <a:ext cx="3240000" cy="3089615"/>
          </a:xfrm>
          <a:prstGeom prst="rect">
            <a:avLst/>
          </a:prstGeom>
        </p:spPr>
      </p:pic>
      <p:pic>
        <p:nvPicPr>
          <p:cNvPr id="11" name="Рисунок 10">
            <a:extLst>
              <a:ext uri="{FF2B5EF4-FFF2-40B4-BE49-F238E27FC236}">
                <a16:creationId xmlns="" xmlns:a16="http://schemas.microsoft.com/office/drawing/2014/main" id="{1273FD2A-2951-4DD5-9C33-1146DA1CBD29}"/>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t="-1" b="37230"/>
          <a:stretch/>
        </p:blipFill>
        <p:spPr>
          <a:xfrm>
            <a:off x="3798000" y="1656000"/>
            <a:ext cx="3240000" cy="3089615"/>
          </a:xfrm>
          <a:prstGeom prst="rect">
            <a:avLst/>
          </a:prstGeom>
        </p:spPr>
      </p:pic>
      <p:pic>
        <p:nvPicPr>
          <p:cNvPr id="18" name="Рисунок 17">
            <a:extLst>
              <a:ext uri="{FF2B5EF4-FFF2-40B4-BE49-F238E27FC236}">
                <a16:creationId xmlns="" xmlns:a16="http://schemas.microsoft.com/office/drawing/2014/main" id="{A3044415-D9E7-4725-862B-7B2F96E01910}"/>
              </a:ext>
            </a:extLst>
          </p:cNvPr>
          <p:cNvPicPr>
            <a:picLocks noChangeAspect="1"/>
          </p:cNvPicPr>
          <p:nvPr/>
        </p:nvPicPr>
        <p:blipFill rotWithShape="1">
          <a:blip r:embed="rId5" cstate="print">
            <a:extLst>
              <a:ext uri="{28A0092B-C50C-407E-A947-70E740481C1C}">
                <a14:useLocalDpi xmlns:a14="http://schemas.microsoft.com/office/drawing/2010/main" xmlns="" val="0"/>
              </a:ext>
            </a:extLst>
          </a:blip>
          <a:srcRect l="20464" t="12736" r="27556" b="12623"/>
          <a:stretch/>
        </p:blipFill>
        <p:spPr>
          <a:xfrm>
            <a:off x="7147013" y="1656000"/>
            <a:ext cx="3240000" cy="3089615"/>
          </a:xfrm>
          <a:prstGeom prst="rect">
            <a:avLst/>
          </a:prstGeom>
        </p:spPr>
      </p:pic>
      <p:sp>
        <p:nvSpPr>
          <p:cNvPr id="19" name="Прямоугольник 18">
            <a:extLst>
              <a:ext uri="{FF2B5EF4-FFF2-40B4-BE49-F238E27FC236}">
                <a16:creationId xmlns="" xmlns:a16="http://schemas.microsoft.com/office/drawing/2014/main" id="{56D63E90-8D73-49EB-9EFD-4901319BA9C7}"/>
              </a:ext>
            </a:extLst>
          </p:cNvPr>
          <p:cNvSpPr/>
          <p:nvPr/>
        </p:nvSpPr>
        <p:spPr>
          <a:xfrm>
            <a:off x="450850" y="708797"/>
            <a:ext cx="3222000" cy="369332"/>
          </a:xfrm>
          <a:prstGeom prst="rect">
            <a:avLst/>
          </a:prstGeom>
        </p:spPr>
        <p:txBody>
          <a:bodyPr wrap="square">
            <a:spAutoFit/>
          </a:bodyPr>
          <a:lstStyle/>
          <a:p>
            <a:pPr algn="ctr" defTabSz="1422637" fontAlgn="auto">
              <a:spcBef>
                <a:spcPts val="0"/>
              </a:spcBef>
              <a:spcAft>
                <a:spcPts val="600"/>
              </a:spcAft>
            </a:pPr>
            <a:r>
              <a:rPr lang="ru-RU" sz="1800" kern="0" spc="15" dirty="0">
                <a:solidFill>
                  <a:schemeClr val="tx1">
                    <a:lumMod val="75000"/>
                    <a:lumOff val="25000"/>
                  </a:schemeClr>
                </a:solidFill>
                <a:latin typeface="PF Din Text Comp Pro" pitchFamily="2" charset="0"/>
              </a:rPr>
              <a:t>СВЕТОВЫЕ ШОУ ДРОНОВ</a:t>
            </a:r>
          </a:p>
        </p:txBody>
      </p:sp>
      <p:sp>
        <p:nvSpPr>
          <p:cNvPr id="43" name="Прямоугольник 42">
            <a:extLst>
              <a:ext uri="{FF2B5EF4-FFF2-40B4-BE49-F238E27FC236}">
                <a16:creationId xmlns="" xmlns:a16="http://schemas.microsoft.com/office/drawing/2014/main" id="{C61F7779-A56B-473F-BB30-F4AC4298E79F}"/>
              </a:ext>
            </a:extLst>
          </p:cNvPr>
          <p:cNvSpPr/>
          <p:nvPr/>
        </p:nvSpPr>
        <p:spPr>
          <a:xfrm>
            <a:off x="3816000" y="708797"/>
            <a:ext cx="3204000" cy="369332"/>
          </a:xfrm>
          <a:prstGeom prst="rect">
            <a:avLst/>
          </a:prstGeom>
        </p:spPr>
        <p:txBody>
          <a:bodyPr wrap="square">
            <a:spAutoFit/>
          </a:bodyPr>
          <a:lstStyle/>
          <a:p>
            <a:pPr algn="ctr" defTabSz="1422637" fontAlgn="auto">
              <a:spcBef>
                <a:spcPts val="0"/>
              </a:spcBef>
              <a:spcAft>
                <a:spcPts val="600"/>
              </a:spcAft>
            </a:pPr>
            <a:r>
              <a:rPr lang="ru-RU" sz="1800" kern="0" spc="15" dirty="0">
                <a:solidFill>
                  <a:schemeClr val="tx1">
                    <a:lumMod val="75000"/>
                    <a:lumOff val="25000"/>
                  </a:schemeClr>
                </a:solidFill>
                <a:latin typeface="PF Din Text Comp Pro" pitchFamily="2" charset="0"/>
              </a:rPr>
              <a:t>ПРАЗДНИЧНЫЕ ФЕЙЕРВЕРКИ</a:t>
            </a:r>
          </a:p>
        </p:txBody>
      </p:sp>
      <p:sp>
        <p:nvSpPr>
          <p:cNvPr id="44" name="Прямоугольник 43">
            <a:extLst>
              <a:ext uri="{FF2B5EF4-FFF2-40B4-BE49-F238E27FC236}">
                <a16:creationId xmlns="" xmlns:a16="http://schemas.microsoft.com/office/drawing/2014/main" id="{FD586104-9F3E-4E22-A233-33B099B7E6EF}"/>
              </a:ext>
            </a:extLst>
          </p:cNvPr>
          <p:cNvSpPr/>
          <p:nvPr/>
        </p:nvSpPr>
        <p:spPr>
          <a:xfrm>
            <a:off x="7147014" y="720000"/>
            <a:ext cx="3239999" cy="923330"/>
          </a:xfrm>
          <a:prstGeom prst="rect">
            <a:avLst/>
          </a:prstGeom>
        </p:spPr>
        <p:txBody>
          <a:bodyPr wrap="square">
            <a:spAutoFit/>
          </a:bodyPr>
          <a:lstStyle/>
          <a:p>
            <a:pPr algn="ctr" defTabSz="1422637" fontAlgn="auto">
              <a:spcBef>
                <a:spcPts val="0"/>
              </a:spcBef>
              <a:spcAft>
                <a:spcPts val="600"/>
              </a:spcAft>
            </a:pPr>
            <a:r>
              <a:rPr lang="ru-RU" sz="1800" kern="0" spc="15" dirty="0">
                <a:solidFill>
                  <a:schemeClr val="tx1">
                    <a:lumMod val="75000"/>
                    <a:lumOff val="25000"/>
                  </a:schemeClr>
                </a:solidFill>
                <a:latin typeface="PF Din Text Comp Pro" pitchFamily="2" charset="0"/>
              </a:rPr>
              <a:t>РАЗМЕЩЕНИЕ ИНСТАЛЛЯЦИЙ ДЛЯ НАБЛЮДЕНИЯ </a:t>
            </a:r>
            <a:br>
              <a:rPr lang="ru-RU" sz="1800" kern="0" spc="15" dirty="0">
                <a:solidFill>
                  <a:schemeClr val="tx1">
                    <a:lumMod val="75000"/>
                    <a:lumOff val="25000"/>
                  </a:schemeClr>
                </a:solidFill>
                <a:latin typeface="PF Din Text Comp Pro" pitchFamily="2" charset="0"/>
              </a:rPr>
            </a:br>
            <a:r>
              <a:rPr lang="ru-RU" sz="1800" kern="0" spc="15" dirty="0">
                <a:solidFill>
                  <a:schemeClr val="tx1">
                    <a:lumMod val="75000"/>
                    <a:lumOff val="25000"/>
                  </a:schemeClr>
                </a:solidFill>
                <a:latin typeface="PF Din Text Comp Pro" pitchFamily="2" charset="0"/>
              </a:rPr>
              <a:t>С ПРОТИВОПОЛОЖНОГО БЕРЕГА</a:t>
            </a:r>
          </a:p>
        </p:txBody>
      </p:sp>
      <p:sp>
        <p:nvSpPr>
          <p:cNvPr id="14" name="Прямоугольник 13">
            <a:extLst>
              <a:ext uri="{FF2B5EF4-FFF2-40B4-BE49-F238E27FC236}">
                <a16:creationId xmlns="" xmlns:a16="http://schemas.microsoft.com/office/drawing/2014/main" id="{B640061A-D512-464A-9C67-6E51BF45C0E3}"/>
              </a:ext>
            </a:extLst>
          </p:cNvPr>
          <p:cNvSpPr/>
          <p:nvPr/>
        </p:nvSpPr>
        <p:spPr>
          <a:xfrm>
            <a:off x="-1" y="-1"/>
            <a:ext cx="882205" cy="395289"/>
          </a:xfrm>
          <a:prstGeom prst="rect">
            <a:avLst/>
          </a:prstGeom>
          <a:solidFill>
            <a:srgbClr val="5B9C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5" name="Прямоугольник 14">
            <a:extLst>
              <a:ext uri="{FF2B5EF4-FFF2-40B4-BE49-F238E27FC236}">
                <a16:creationId xmlns="" xmlns:a16="http://schemas.microsoft.com/office/drawing/2014/main" id="{F03CF7CF-BED3-4D75-92A2-07B810EC5B5D}"/>
              </a:ext>
            </a:extLst>
          </p:cNvPr>
          <p:cNvSpPr/>
          <p:nvPr/>
        </p:nvSpPr>
        <p:spPr>
          <a:xfrm>
            <a:off x="181117" y="-28462"/>
            <a:ext cx="845103" cy="553998"/>
          </a:xfrm>
          <a:prstGeom prst="rect">
            <a:avLst/>
          </a:prstGeom>
        </p:spPr>
        <p:txBody>
          <a:bodyPr wrap="none">
            <a:spAutoFit/>
          </a:bodyPr>
          <a:lstStyle/>
          <a:p>
            <a:r>
              <a:rPr lang="ru-RU" altLang="ru-RU" sz="3000" dirty="0">
                <a:solidFill>
                  <a:schemeClr val="bg1"/>
                </a:solidFill>
                <a:latin typeface="PF Din Text Comp Pro" pitchFamily="2" charset="0"/>
              </a:rPr>
              <a:t>11.1. </a:t>
            </a:r>
            <a:endParaRPr lang="ru-RU" sz="3000" dirty="0">
              <a:solidFill>
                <a:schemeClr val="bg1"/>
              </a:solidFill>
            </a:endParaRPr>
          </a:p>
        </p:txBody>
      </p:sp>
    </p:spTree>
    <p:extLst>
      <p:ext uri="{BB962C8B-B14F-4D97-AF65-F5344CB8AC3E}">
        <p14:creationId xmlns:p14="http://schemas.microsoft.com/office/powerpoint/2010/main" xmlns="" val="280692022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 name="Рисунок 53">
            <a:extLst>
              <a:ext uri="{FF2B5EF4-FFF2-40B4-BE49-F238E27FC236}">
                <a16:creationId xmlns="" xmlns:a16="http://schemas.microsoft.com/office/drawing/2014/main" id="{0081F344-57B8-4BE6-B495-B1F9CE5723F4}"/>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l="1633" t="4288" b="193"/>
          <a:stretch/>
        </p:blipFill>
        <p:spPr>
          <a:xfrm>
            <a:off x="3906838" y="611188"/>
            <a:ext cx="6480175" cy="6481761"/>
          </a:xfrm>
          <a:prstGeom prst="rect">
            <a:avLst/>
          </a:prstGeom>
        </p:spPr>
      </p:pic>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en-US" altLang="ru-RU" sz="2200" kern="1200" dirty="0">
                <a:solidFill>
                  <a:schemeClr val="tx1">
                    <a:lumMod val="85000"/>
                    <a:lumOff val="15000"/>
                  </a:schemeClr>
                </a:solidFill>
                <a:latin typeface="PF Din Text Comp Pro" pitchFamily="2" charset="0"/>
                <a:cs typeface="Arial" charset="0"/>
              </a:rPr>
              <a:t>RELIEF</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96</a:t>
            </a:fld>
            <a:endParaRPr lang="ru-RU" dirty="0"/>
          </a:p>
        </p:txBody>
      </p:sp>
      <p:pic>
        <p:nvPicPr>
          <p:cNvPr id="18" name="Рисунок 17">
            <a:extLst>
              <a:ext uri="{FF2B5EF4-FFF2-40B4-BE49-F238E27FC236}">
                <a16:creationId xmlns="" xmlns:a16="http://schemas.microsoft.com/office/drawing/2014/main" id="{9A9DBEAD-FB04-42A0-BC2E-19D044BF1198}"/>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b="68185"/>
          <a:stretch/>
        </p:blipFill>
        <p:spPr>
          <a:xfrm>
            <a:off x="3899750" y="4107146"/>
            <a:ext cx="541185" cy="537581"/>
          </a:xfrm>
          <a:prstGeom prst="rect">
            <a:avLst/>
          </a:prstGeom>
        </p:spPr>
      </p:pic>
      <p:sp>
        <p:nvSpPr>
          <p:cNvPr id="23" name="TextBox 22">
            <a:extLst>
              <a:ext uri="{FF2B5EF4-FFF2-40B4-BE49-F238E27FC236}">
                <a16:creationId xmlns="" xmlns:a16="http://schemas.microsoft.com/office/drawing/2014/main" id="{AFBC1E95-B3A8-409B-808A-A2B495CD0B4B}"/>
              </a:ext>
            </a:extLst>
          </p:cNvPr>
          <p:cNvSpPr txBox="1"/>
          <p:nvPr/>
        </p:nvSpPr>
        <p:spPr>
          <a:xfrm>
            <a:off x="4441142" y="3780631"/>
            <a:ext cx="3151418" cy="822148"/>
          </a:xfrm>
          <a:prstGeom prst="rect">
            <a:avLst/>
          </a:prstGeom>
          <a:noFill/>
        </p:spPr>
        <p:txBody>
          <a:bodyPr wrap="square" rtlCol="0">
            <a:spAutoFit/>
          </a:bodyPr>
          <a:lstStyle/>
          <a:p>
            <a:pPr>
              <a:lnSpc>
                <a:spcPct val="150000"/>
              </a:lnSpc>
            </a:pPr>
            <a:r>
              <a:rPr lang="ru-RU" sz="1100" u="sng" kern="0" spc="15" dirty="0">
                <a:solidFill>
                  <a:schemeClr val="tx1">
                    <a:lumMod val="75000"/>
                    <a:lumOff val="25000"/>
                  </a:schemeClr>
                </a:solidFill>
                <a:latin typeface="PF Din Text Comp Pro" pitchFamily="2" charset="0"/>
              </a:rPr>
              <a:t>Ориентиры дистанционного типа:</a:t>
            </a:r>
          </a:p>
          <a:p>
            <a:pPr>
              <a:lnSpc>
                <a:spcPct val="150000"/>
              </a:lnSpc>
            </a:pPr>
            <a:r>
              <a:rPr lang="ru-RU" sz="1100" kern="0" spc="15" dirty="0">
                <a:solidFill>
                  <a:schemeClr val="tx1">
                    <a:lumMod val="75000"/>
                    <a:lumOff val="25000"/>
                  </a:schemeClr>
                </a:solidFill>
                <a:latin typeface="PF Din Text Comp Pro" pitchFamily="2" charset="0"/>
              </a:rPr>
              <a:t>Высотные доминанты</a:t>
            </a:r>
          </a:p>
          <a:p>
            <a:pPr>
              <a:lnSpc>
                <a:spcPct val="150000"/>
              </a:lnSpc>
            </a:pPr>
            <a:r>
              <a:rPr lang="ru-RU" sz="1100" kern="0" spc="15" dirty="0">
                <a:solidFill>
                  <a:schemeClr val="tx1">
                    <a:lumMod val="75000"/>
                    <a:lumOff val="25000"/>
                  </a:schemeClr>
                </a:solidFill>
                <a:latin typeface="PF Din Text Comp Pro" pitchFamily="2" charset="0"/>
              </a:rPr>
              <a:t>Архитектурный объем</a:t>
            </a:r>
          </a:p>
        </p:txBody>
      </p:sp>
      <p:sp>
        <p:nvSpPr>
          <p:cNvPr id="19" name="Прямоугольник 18">
            <a:extLst>
              <a:ext uri="{FF2B5EF4-FFF2-40B4-BE49-F238E27FC236}">
                <a16:creationId xmlns="" xmlns:a16="http://schemas.microsoft.com/office/drawing/2014/main" id="{B6A5E3AA-D9EF-4962-A4DC-B412D74F996C}"/>
              </a:ext>
            </a:extLst>
          </p:cNvPr>
          <p:cNvSpPr/>
          <p:nvPr/>
        </p:nvSpPr>
        <p:spPr>
          <a:xfrm>
            <a:off x="4441142" y="4541507"/>
            <a:ext cx="2241302" cy="1329979"/>
          </a:xfrm>
          <a:prstGeom prst="rect">
            <a:avLst/>
          </a:prstGeom>
        </p:spPr>
        <p:txBody>
          <a:bodyPr wrap="square">
            <a:spAutoFit/>
          </a:bodyPr>
          <a:lstStyle/>
          <a:p>
            <a:pPr>
              <a:lnSpc>
                <a:spcPct val="150000"/>
              </a:lnSpc>
            </a:pPr>
            <a:r>
              <a:rPr lang="ru-RU" sz="1100" u="sng" kern="0" spc="15" dirty="0">
                <a:solidFill>
                  <a:schemeClr val="tx1">
                    <a:lumMod val="75000"/>
                    <a:lumOff val="25000"/>
                  </a:schemeClr>
                </a:solidFill>
                <a:latin typeface="PF Din Text Comp Pro" pitchFamily="2" charset="0"/>
              </a:rPr>
              <a:t>Ориентиры локального типа:</a:t>
            </a:r>
          </a:p>
          <a:p>
            <a:pPr>
              <a:lnSpc>
                <a:spcPct val="150000"/>
              </a:lnSpc>
            </a:pPr>
            <a:r>
              <a:rPr lang="ru-RU" sz="1100" kern="0" spc="15" dirty="0">
                <a:solidFill>
                  <a:schemeClr val="tx1">
                    <a:lumMod val="75000"/>
                    <a:lumOff val="25000"/>
                  </a:schemeClr>
                </a:solidFill>
                <a:latin typeface="PF Din Text Comp Pro" pitchFamily="2" charset="0"/>
              </a:rPr>
              <a:t>Средовой объект</a:t>
            </a:r>
          </a:p>
          <a:p>
            <a:pPr>
              <a:lnSpc>
                <a:spcPct val="150000"/>
              </a:lnSpc>
            </a:pPr>
            <a:r>
              <a:rPr lang="ru-RU" sz="1100" kern="0" spc="15" dirty="0">
                <a:solidFill>
                  <a:schemeClr val="tx1">
                    <a:lumMod val="75000"/>
                    <a:lumOff val="25000"/>
                  </a:schemeClr>
                </a:solidFill>
                <a:latin typeface="PF Din Text Comp Pro" pitchFamily="2" charset="0"/>
              </a:rPr>
              <a:t>Колористический акцент</a:t>
            </a:r>
          </a:p>
          <a:p>
            <a:pPr>
              <a:lnSpc>
                <a:spcPct val="150000"/>
              </a:lnSpc>
            </a:pPr>
            <a:r>
              <a:rPr lang="ru-RU" sz="1100" kern="0" spc="15" dirty="0">
                <a:solidFill>
                  <a:schemeClr val="tx1">
                    <a:lumMod val="75000"/>
                    <a:lumOff val="25000"/>
                  </a:schemeClr>
                </a:solidFill>
                <a:latin typeface="PF Din Text Comp Pro" pitchFamily="2" charset="0"/>
              </a:rPr>
              <a:t>Стилистический акцент</a:t>
            </a:r>
          </a:p>
          <a:p>
            <a:pPr>
              <a:lnSpc>
                <a:spcPct val="150000"/>
              </a:lnSpc>
            </a:pPr>
            <a:r>
              <a:rPr lang="ru-RU" sz="1100" kern="0" spc="15" dirty="0">
                <a:solidFill>
                  <a:schemeClr val="tx1">
                    <a:lumMod val="75000"/>
                    <a:lumOff val="25000"/>
                  </a:schemeClr>
                </a:solidFill>
                <a:latin typeface="PF Din Text Comp Pro" pitchFamily="2" charset="0"/>
              </a:rPr>
              <a:t>Технические сооружения</a:t>
            </a:r>
          </a:p>
        </p:txBody>
      </p:sp>
      <p:pic>
        <p:nvPicPr>
          <p:cNvPr id="25" name="Рисунок 24">
            <a:extLst>
              <a:ext uri="{FF2B5EF4-FFF2-40B4-BE49-F238E27FC236}">
                <a16:creationId xmlns="" xmlns:a16="http://schemas.microsoft.com/office/drawing/2014/main" id="{4692B3B3-3FFD-4669-8479-A11CD360D19A}"/>
              </a:ext>
            </a:extLst>
          </p:cNvPr>
          <p:cNvPicPr>
            <a:picLocks noChangeAspect="1"/>
          </p:cNvPicPr>
          <p:nvPr/>
        </p:nvPicPr>
        <p:blipFill rotWithShape="1">
          <a:blip r:embed="rId5" cstate="print">
            <a:extLst>
              <a:ext uri="{28A0092B-C50C-407E-A947-70E740481C1C}">
                <a14:useLocalDpi xmlns:a14="http://schemas.microsoft.com/office/drawing/2010/main" xmlns="" val="0"/>
              </a:ext>
            </a:extLst>
          </a:blip>
          <a:srcRect t="44673" b="19759"/>
          <a:stretch/>
        </p:blipFill>
        <p:spPr>
          <a:xfrm>
            <a:off x="3891530" y="4935382"/>
            <a:ext cx="583586" cy="648072"/>
          </a:xfrm>
          <a:prstGeom prst="rect">
            <a:avLst/>
          </a:prstGeom>
        </p:spPr>
      </p:pic>
      <p:pic>
        <p:nvPicPr>
          <p:cNvPr id="26" name="Рисунок 25">
            <a:extLst>
              <a:ext uri="{FF2B5EF4-FFF2-40B4-BE49-F238E27FC236}">
                <a16:creationId xmlns="" xmlns:a16="http://schemas.microsoft.com/office/drawing/2014/main" id="{9756605A-0E66-4438-A450-1B84B2F35251}"/>
              </a:ext>
            </a:extLst>
          </p:cNvPr>
          <p:cNvPicPr>
            <a:picLocks noChangeAspect="1"/>
          </p:cNvPicPr>
          <p:nvPr/>
        </p:nvPicPr>
        <p:blipFill rotWithShape="1">
          <a:blip r:embed="rId6" cstate="print">
            <a:extLst>
              <a:ext uri="{28A0092B-C50C-407E-A947-70E740481C1C}">
                <a14:useLocalDpi xmlns:a14="http://schemas.microsoft.com/office/drawing/2010/main" xmlns="" val="0"/>
              </a:ext>
            </a:extLst>
          </a:blip>
          <a:srcRect t="84192"/>
          <a:stretch/>
        </p:blipFill>
        <p:spPr>
          <a:xfrm>
            <a:off x="4042392" y="5615298"/>
            <a:ext cx="398543" cy="196703"/>
          </a:xfrm>
          <a:prstGeom prst="rect">
            <a:avLst/>
          </a:prstGeom>
        </p:spPr>
      </p:pic>
      <p:sp>
        <p:nvSpPr>
          <p:cNvPr id="21" name="Прямоугольник 20">
            <a:extLst>
              <a:ext uri="{FF2B5EF4-FFF2-40B4-BE49-F238E27FC236}">
                <a16:creationId xmlns="" xmlns:a16="http://schemas.microsoft.com/office/drawing/2014/main" id="{7124DDC4-9AEB-4FD9-B7C5-2ACA538C5D19}"/>
              </a:ext>
            </a:extLst>
          </p:cNvPr>
          <p:cNvSpPr/>
          <p:nvPr/>
        </p:nvSpPr>
        <p:spPr>
          <a:xfrm>
            <a:off x="3822490" y="3770309"/>
            <a:ext cx="695703" cy="215444"/>
          </a:xfrm>
          <a:prstGeom prst="rect">
            <a:avLst/>
          </a:prstGeom>
        </p:spPr>
        <p:txBody>
          <a:bodyPr wrap="none">
            <a:spAutoFit/>
          </a:bodyPr>
          <a:lstStyle/>
          <a:p>
            <a:r>
              <a:rPr lang="ru-RU" sz="800" i="1" kern="0" spc="15" dirty="0">
                <a:solidFill>
                  <a:schemeClr val="tx1">
                    <a:lumMod val="75000"/>
                    <a:lumOff val="25000"/>
                  </a:schemeClr>
                </a:solidFill>
                <a:latin typeface="PF Din Text Comp Pro" pitchFamily="2" charset="0"/>
              </a:rPr>
              <a:t>Проект     </a:t>
            </a:r>
            <a:r>
              <a:rPr lang="ru-RU" sz="800" i="1" kern="0" spc="15" dirty="0" err="1">
                <a:solidFill>
                  <a:schemeClr val="tx1">
                    <a:lumMod val="75000"/>
                    <a:lumOff val="25000"/>
                  </a:schemeClr>
                </a:solidFill>
                <a:latin typeface="PF Din Text Comp Pro" pitchFamily="2" charset="0"/>
              </a:rPr>
              <a:t>Сущ</a:t>
            </a:r>
            <a:endParaRPr lang="ru-RU" sz="800" i="1" dirty="0"/>
          </a:p>
        </p:txBody>
      </p:sp>
      <p:pic>
        <p:nvPicPr>
          <p:cNvPr id="49" name="Рисунок 48">
            <a:extLst>
              <a:ext uri="{FF2B5EF4-FFF2-40B4-BE49-F238E27FC236}">
                <a16:creationId xmlns="" xmlns:a16="http://schemas.microsoft.com/office/drawing/2014/main" id="{830EB55F-DE45-49DD-B487-07CA3205AE24}"/>
              </a:ext>
            </a:extLst>
          </p:cNvPr>
          <p:cNvPicPr>
            <a:picLocks noChangeAspect="1"/>
          </p:cNvPicPr>
          <p:nvPr/>
        </p:nvPicPr>
        <p:blipFill rotWithShape="1">
          <a:blip r:embed="rId7" cstate="print">
            <a:extLst>
              <a:ext uri="{28A0092B-C50C-407E-A947-70E740481C1C}">
                <a14:useLocalDpi xmlns:a14="http://schemas.microsoft.com/office/drawing/2010/main" xmlns="" val="0"/>
              </a:ext>
            </a:extLst>
          </a:blip>
          <a:srcRect b="66538"/>
          <a:stretch/>
        </p:blipFill>
        <p:spPr>
          <a:xfrm>
            <a:off x="3922778" y="6204089"/>
            <a:ext cx="552527" cy="912591"/>
          </a:xfrm>
          <a:prstGeom prst="rect">
            <a:avLst/>
          </a:prstGeom>
        </p:spPr>
      </p:pic>
      <p:sp>
        <p:nvSpPr>
          <p:cNvPr id="55" name="Прямоугольник 54">
            <a:extLst>
              <a:ext uri="{FF2B5EF4-FFF2-40B4-BE49-F238E27FC236}">
                <a16:creationId xmlns="" xmlns:a16="http://schemas.microsoft.com/office/drawing/2014/main" id="{3E567A61-9A62-429C-B6C1-2711B2C10814}"/>
              </a:ext>
            </a:extLst>
          </p:cNvPr>
          <p:cNvSpPr/>
          <p:nvPr/>
        </p:nvSpPr>
        <p:spPr>
          <a:xfrm>
            <a:off x="4456243" y="5841076"/>
            <a:ext cx="2241302" cy="1329979"/>
          </a:xfrm>
          <a:prstGeom prst="rect">
            <a:avLst/>
          </a:prstGeom>
        </p:spPr>
        <p:txBody>
          <a:bodyPr wrap="square">
            <a:spAutoFit/>
          </a:bodyPr>
          <a:lstStyle/>
          <a:p>
            <a:pPr>
              <a:lnSpc>
                <a:spcPct val="150000"/>
              </a:lnSpc>
            </a:pPr>
            <a:r>
              <a:rPr lang="ru-RU" sz="1100" u="sng" kern="0" spc="15" dirty="0">
                <a:solidFill>
                  <a:schemeClr val="tx1">
                    <a:lumMod val="75000"/>
                    <a:lumOff val="25000"/>
                  </a:schemeClr>
                </a:solidFill>
                <a:latin typeface="PF Din Text Comp Pro" pitchFamily="2" charset="0"/>
              </a:rPr>
              <a:t>Видовые точки и направления:</a:t>
            </a:r>
          </a:p>
          <a:p>
            <a:pPr>
              <a:lnSpc>
                <a:spcPct val="150000"/>
              </a:lnSpc>
            </a:pPr>
            <a:r>
              <a:rPr lang="ru-RU" sz="1100" kern="0" spc="15" dirty="0">
                <a:solidFill>
                  <a:schemeClr val="tx1">
                    <a:lumMod val="75000"/>
                    <a:lumOff val="25000"/>
                  </a:schemeClr>
                </a:solidFill>
                <a:latin typeface="PF Din Text Comp Pro" pitchFamily="2" charset="0"/>
              </a:rPr>
              <a:t>Видовые точки</a:t>
            </a:r>
          </a:p>
          <a:p>
            <a:pPr>
              <a:lnSpc>
                <a:spcPct val="150000"/>
              </a:lnSpc>
            </a:pPr>
            <a:r>
              <a:rPr lang="ru-RU" sz="1100" kern="0" spc="15" dirty="0">
                <a:solidFill>
                  <a:schemeClr val="tx1">
                    <a:lumMod val="75000"/>
                    <a:lumOff val="25000"/>
                  </a:schemeClr>
                </a:solidFill>
                <a:latin typeface="PF Din Text Comp Pro" pitchFamily="2" charset="0"/>
              </a:rPr>
              <a:t>Благоустраиваемые видовые площадки</a:t>
            </a:r>
          </a:p>
          <a:p>
            <a:pPr>
              <a:lnSpc>
                <a:spcPct val="150000"/>
              </a:lnSpc>
            </a:pPr>
            <a:r>
              <a:rPr lang="ru-RU" sz="1100" kern="0" spc="15" dirty="0">
                <a:solidFill>
                  <a:schemeClr val="tx1">
                    <a:lumMod val="75000"/>
                    <a:lumOff val="25000"/>
                  </a:schemeClr>
                </a:solidFill>
                <a:latin typeface="PF Din Text Comp Pro" pitchFamily="2" charset="0"/>
              </a:rPr>
              <a:t>Основные видовые оси</a:t>
            </a:r>
          </a:p>
          <a:p>
            <a:pPr>
              <a:lnSpc>
                <a:spcPct val="150000"/>
              </a:lnSpc>
            </a:pPr>
            <a:r>
              <a:rPr lang="ru-RU" sz="1100" kern="0" spc="15" dirty="0">
                <a:solidFill>
                  <a:schemeClr val="tx1">
                    <a:lumMod val="75000"/>
                    <a:lumOff val="25000"/>
                  </a:schemeClr>
                </a:solidFill>
                <a:latin typeface="PF Din Text Comp Pro" pitchFamily="2" charset="0"/>
              </a:rPr>
              <a:t>Предлагаемые пешеходные маршруты</a:t>
            </a:r>
          </a:p>
        </p:txBody>
      </p:sp>
      <p:sp>
        <p:nvSpPr>
          <p:cNvPr id="56" name="TextBox 55">
            <a:extLst>
              <a:ext uri="{FF2B5EF4-FFF2-40B4-BE49-F238E27FC236}">
                <a16:creationId xmlns="" xmlns:a16="http://schemas.microsoft.com/office/drawing/2014/main" id="{A9A0ED87-418D-4449-8DC4-EFF4FA0C1A13}"/>
              </a:ext>
            </a:extLst>
          </p:cNvPr>
          <p:cNvSpPr txBox="1"/>
          <p:nvPr/>
        </p:nvSpPr>
        <p:spPr>
          <a:xfrm>
            <a:off x="359999" y="504000"/>
            <a:ext cx="3492000" cy="700191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Рельеф территории города - равнинный. </a:t>
            </a:r>
            <a:r>
              <a:rPr lang="ru-RU" sz="1100" kern="0" spc="15" dirty="0" err="1">
                <a:solidFill>
                  <a:schemeClr val="tx1">
                    <a:lumMod val="75000"/>
                    <a:lumOff val="25000"/>
                  </a:schemeClr>
                </a:solidFill>
                <a:latin typeface="PF Din Text Comp Pro" pitchFamily="2" charset="0"/>
              </a:rPr>
              <a:t>Волховская</a:t>
            </a:r>
            <a:r>
              <a:rPr lang="ru-RU" sz="1100" kern="0" spc="15" dirty="0">
                <a:solidFill>
                  <a:schemeClr val="tx1">
                    <a:lumMod val="75000"/>
                    <a:lumOff val="25000"/>
                  </a:schemeClr>
                </a:solidFill>
                <a:latin typeface="PF Din Text Comp Pro" pitchFamily="2" charset="0"/>
              </a:rPr>
              <a:t> ГЭС проводит границу между естественными берегами реки в северной части города и обрывистыми на юге. Формируемые руслом реки динамика видовых раскрытий не поддержана системой архитектурных доминант и ориентиров.</a:t>
            </a:r>
          </a:p>
          <a:p>
            <a:pPr algn="just" defTabSz="1422637" fontAlgn="auto">
              <a:spcBef>
                <a:spcPts val="0"/>
              </a:spcBef>
              <a:spcAft>
                <a:spcPts val="600"/>
              </a:spcAft>
            </a:pPr>
            <a:r>
              <a:rPr lang="ru-RU" sz="1100" b="1" kern="0" spc="15" dirty="0">
                <a:solidFill>
                  <a:schemeClr val="tx1">
                    <a:lumMod val="75000"/>
                    <a:lumOff val="25000"/>
                  </a:schemeClr>
                </a:solidFill>
                <a:latin typeface="PF Din Text Comp Pro" pitchFamily="2" charset="0"/>
              </a:rPr>
              <a:t>Ориентиры</a:t>
            </a:r>
            <a:r>
              <a:rPr lang="ru-RU" sz="1100" kern="0" spc="15" dirty="0">
                <a:solidFill>
                  <a:schemeClr val="tx1">
                    <a:lumMod val="75000"/>
                    <a:lumOff val="25000"/>
                  </a:schemeClr>
                </a:solidFill>
                <a:latin typeface="PF Din Text Comp Pro" pitchFamily="2" charset="0"/>
              </a:rPr>
              <a:t> — это точечные знаковые элементы городской среды. Дистанционное ориентиры воспринимаются под разными углами и с различных расстояний, поверх элементов меньших габаритов и служат для ориентации в городе. Для Волхова особенно важным является выделение дистанционных ориентиров воспринимаемых с противоположного берега реки, для поддержания визуальной связи рассредоточенных подцентров. К существующим высотным доминантам и архитектурным объемам можно отнести здание ГЭС, недостроенное жилое здание по Волховскому проспекту, шпиль вокзала. Но более заметно на панорамных видах города выделяются многочисленные технических вышки, заводские трубы и сооружения, создавая непривлекательный внешний образ.</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Другие ориентиры — локального типа, это детали, бесчисленные знаки, вывески, витрины, деревья, дверные ручки, которые насыщают образ города для большинства наблюдателей. Сохранение существующих и формирование новых ориентиров крайне необходимо в городских «узлах» – так называемых местах принятия решений, где ориентация в пространстве наиболее важна. Существующая система локальных доминант в городе хаотична, среда не насыщена узнаваемыми элементами.</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«Рельефность» города, насыщенность городской среды достигается за счет создания системы пространственных ориентиров. На противоположных берегах от зон отдыха у воды предлагается размещение новых ориентиров для улучшения визуального восприятия видовых панорам. Существующие локальные доминанты – Музей Города и Церковь архангела Михаила, также могут стать украшением панорамы при установке наружного освещения и расчистки берега. Места для новых локальных ориентиров определены исходя из предлагаемых пешеходных маршрутов и общественных пространств. Город с системой ориентиров будет казаться хорошо сформированным, что положительно повлияет на общее восприятие городской среды.</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16" name="Прямоугольник 15">
            <a:extLst>
              <a:ext uri="{FF2B5EF4-FFF2-40B4-BE49-F238E27FC236}">
                <a16:creationId xmlns="" xmlns:a16="http://schemas.microsoft.com/office/drawing/2014/main" id="{BAEA6F22-B06F-4A7F-BE66-3D05E7D5ACEE}"/>
              </a:ext>
            </a:extLst>
          </p:cNvPr>
          <p:cNvSpPr/>
          <p:nvPr/>
        </p:nvSpPr>
        <p:spPr>
          <a:xfrm>
            <a:off x="-1" y="-1"/>
            <a:ext cx="882205" cy="395289"/>
          </a:xfrm>
          <a:prstGeom prst="rect">
            <a:avLst/>
          </a:prstGeom>
          <a:solidFill>
            <a:srgbClr val="5B9C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7" name="Прямоугольник 16">
            <a:extLst>
              <a:ext uri="{FF2B5EF4-FFF2-40B4-BE49-F238E27FC236}">
                <a16:creationId xmlns="" xmlns:a16="http://schemas.microsoft.com/office/drawing/2014/main" id="{27CBE5F8-DE3A-4F42-A690-C4A30604A302}"/>
              </a:ext>
            </a:extLst>
          </p:cNvPr>
          <p:cNvSpPr/>
          <p:nvPr/>
        </p:nvSpPr>
        <p:spPr>
          <a:xfrm>
            <a:off x="181117" y="-28462"/>
            <a:ext cx="845103" cy="553998"/>
          </a:xfrm>
          <a:prstGeom prst="rect">
            <a:avLst/>
          </a:prstGeom>
        </p:spPr>
        <p:txBody>
          <a:bodyPr wrap="none">
            <a:spAutoFit/>
          </a:bodyPr>
          <a:lstStyle/>
          <a:p>
            <a:r>
              <a:rPr lang="ru-RU" altLang="ru-RU" sz="3000" dirty="0">
                <a:solidFill>
                  <a:schemeClr val="bg1"/>
                </a:solidFill>
                <a:latin typeface="PF Din Text Comp Pro" pitchFamily="2" charset="0"/>
              </a:rPr>
              <a:t>11.2. </a:t>
            </a:r>
            <a:endParaRPr lang="ru-RU" sz="3000" dirty="0">
              <a:solidFill>
                <a:schemeClr val="bg1"/>
              </a:solidFill>
            </a:endParaRPr>
          </a:p>
        </p:txBody>
      </p:sp>
    </p:spTree>
    <p:extLst>
      <p:ext uri="{BB962C8B-B14F-4D97-AF65-F5344CB8AC3E}">
        <p14:creationId xmlns:p14="http://schemas.microsoft.com/office/powerpoint/2010/main" xmlns="" val="291458453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1060421" y="553997"/>
            <a:ext cx="1980000" cy="369332"/>
          </a:xfrm>
          <a:prstGeom prst="rect">
            <a:avLst/>
          </a:prstGeom>
          <a:noFill/>
        </p:spPr>
        <p:txBody>
          <a:bodyPr wrap="square" rtlCol="0">
            <a:spAutoFit/>
          </a:bodyPr>
          <a:lstStyle/>
          <a:p>
            <a:pPr algn="ctr" defTabSz="1422637" fontAlgn="auto">
              <a:spcBef>
                <a:spcPts val="0"/>
              </a:spcBef>
              <a:spcAft>
                <a:spcPts val="600"/>
              </a:spcAft>
            </a:pPr>
            <a:r>
              <a:rPr lang="ru-RU" sz="1800" kern="0" spc="15" dirty="0">
                <a:solidFill>
                  <a:schemeClr val="tx1">
                    <a:lumMod val="75000"/>
                    <a:lumOff val="25000"/>
                  </a:schemeClr>
                </a:solidFill>
                <a:latin typeface="PF Din Text Comp Pro" pitchFamily="2" charset="0"/>
              </a:rPr>
              <a:t>СРЕДОВЫЕ ОБЪЕКТЫ</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en-US" altLang="ru-RU" sz="2200" kern="1200" dirty="0">
                <a:solidFill>
                  <a:schemeClr val="tx1">
                    <a:lumMod val="85000"/>
                    <a:lumOff val="15000"/>
                  </a:schemeClr>
                </a:solidFill>
                <a:latin typeface="PF Din Text Comp Pro" pitchFamily="2" charset="0"/>
                <a:cs typeface="Arial" charset="0"/>
              </a:rPr>
              <a:t>RELIEF</a:t>
            </a:r>
            <a:r>
              <a:rPr lang="ru-RU" altLang="ru-RU" sz="2200" kern="1200" dirty="0">
                <a:solidFill>
                  <a:schemeClr val="tx1">
                    <a:lumMod val="85000"/>
                    <a:lumOff val="15000"/>
                  </a:schemeClr>
                </a:solidFill>
                <a:latin typeface="PF Din Text Comp Pro" pitchFamily="2" charset="0"/>
                <a:cs typeface="Arial" charset="0"/>
              </a:rPr>
              <a:t>: ПРИМЕРЫ ОРИЕНТИРОВ</a:t>
            </a:r>
            <a:endParaRPr lang="en-US" altLang="ru-RU" sz="2200" kern="1200" dirty="0">
              <a:solidFill>
                <a:schemeClr val="tx1">
                  <a:lumMod val="85000"/>
                  <a:lumOff val="15000"/>
                </a:schemeClr>
              </a:solidFill>
              <a:latin typeface="PF Din Text Comp Pro" pitchFamily="2" charset="0"/>
              <a:cs typeface="Arial" charset="0"/>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97</a:t>
            </a:fld>
            <a:endParaRPr lang="ru-RU" dirty="0"/>
          </a:p>
        </p:txBody>
      </p:sp>
      <p:sp>
        <p:nvSpPr>
          <p:cNvPr id="16" name="TextBox 15">
            <a:extLst>
              <a:ext uri="{FF2B5EF4-FFF2-40B4-BE49-F238E27FC236}">
                <a16:creationId xmlns="" xmlns:a16="http://schemas.microsoft.com/office/drawing/2014/main" id="{F5D4727C-16D8-47DF-BF23-47E0482F2D34}"/>
              </a:ext>
            </a:extLst>
          </p:cNvPr>
          <p:cNvSpPr txBox="1"/>
          <p:nvPr/>
        </p:nvSpPr>
        <p:spPr>
          <a:xfrm>
            <a:off x="4212000" y="553997"/>
            <a:ext cx="2388359" cy="369332"/>
          </a:xfrm>
          <a:prstGeom prst="rect">
            <a:avLst/>
          </a:prstGeom>
          <a:noFill/>
        </p:spPr>
        <p:txBody>
          <a:bodyPr wrap="square" rtlCol="0">
            <a:spAutoFit/>
          </a:bodyPr>
          <a:lstStyle/>
          <a:p>
            <a:pPr algn="ctr" defTabSz="1422637" fontAlgn="auto">
              <a:spcBef>
                <a:spcPts val="0"/>
              </a:spcBef>
              <a:spcAft>
                <a:spcPts val="600"/>
              </a:spcAft>
            </a:pPr>
            <a:r>
              <a:rPr lang="ru-RU" sz="1800" kern="0" spc="15" dirty="0">
                <a:solidFill>
                  <a:schemeClr val="tx1">
                    <a:lumMod val="75000"/>
                    <a:lumOff val="25000"/>
                  </a:schemeClr>
                </a:solidFill>
                <a:latin typeface="PF Din Text Comp Pro" pitchFamily="2" charset="0"/>
              </a:rPr>
              <a:t>КОЛОРИСТИЧЕСКИЕ АКЦЕНТЫ</a:t>
            </a:r>
          </a:p>
        </p:txBody>
      </p:sp>
      <p:sp>
        <p:nvSpPr>
          <p:cNvPr id="2" name="Прямоугольник 1">
            <a:extLst>
              <a:ext uri="{FF2B5EF4-FFF2-40B4-BE49-F238E27FC236}">
                <a16:creationId xmlns="" xmlns:a16="http://schemas.microsoft.com/office/drawing/2014/main" id="{4831ADE4-0B83-4A82-AB97-749982212826}"/>
              </a:ext>
            </a:extLst>
          </p:cNvPr>
          <p:cNvSpPr/>
          <p:nvPr/>
        </p:nvSpPr>
        <p:spPr>
          <a:xfrm>
            <a:off x="7524000" y="553997"/>
            <a:ext cx="2261278" cy="369332"/>
          </a:xfrm>
          <a:prstGeom prst="rect">
            <a:avLst/>
          </a:prstGeom>
        </p:spPr>
        <p:txBody>
          <a:bodyPr wrap="square">
            <a:spAutoFit/>
          </a:bodyPr>
          <a:lstStyle/>
          <a:p>
            <a:pPr algn="ctr" defTabSz="1422637" fontAlgn="auto">
              <a:spcBef>
                <a:spcPts val="0"/>
              </a:spcBef>
              <a:spcAft>
                <a:spcPts val="600"/>
              </a:spcAft>
            </a:pPr>
            <a:r>
              <a:rPr lang="ru-RU" sz="1800" kern="0" spc="15" dirty="0">
                <a:solidFill>
                  <a:schemeClr val="tx1">
                    <a:lumMod val="75000"/>
                    <a:lumOff val="25000"/>
                  </a:schemeClr>
                </a:solidFill>
                <a:latin typeface="PF Din Text Comp Pro" pitchFamily="2" charset="0"/>
              </a:rPr>
              <a:t>СТИЛИСТИЧЕСКИЕ АКЦЕНТЫ</a:t>
            </a:r>
            <a:endParaRPr lang="en-US" sz="1800" kern="0" spc="15" dirty="0">
              <a:solidFill>
                <a:schemeClr val="tx1">
                  <a:lumMod val="75000"/>
                  <a:lumOff val="25000"/>
                </a:schemeClr>
              </a:solidFill>
              <a:latin typeface="PF Din Text Comp Pro" pitchFamily="2" charset="0"/>
            </a:endParaRPr>
          </a:p>
        </p:txBody>
      </p:sp>
      <p:pic>
        <p:nvPicPr>
          <p:cNvPr id="8" name="Рисунок 7">
            <a:extLst>
              <a:ext uri="{FF2B5EF4-FFF2-40B4-BE49-F238E27FC236}">
                <a16:creationId xmlns="" xmlns:a16="http://schemas.microsoft.com/office/drawing/2014/main" id="{A81AA0F8-4329-48A7-B565-4667DC40EB74}"/>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l="28331" r="5188"/>
          <a:stretch/>
        </p:blipFill>
        <p:spPr>
          <a:xfrm>
            <a:off x="4397268" y="958354"/>
            <a:ext cx="2016224" cy="2022491"/>
          </a:xfrm>
          <a:prstGeom prst="rect">
            <a:avLst/>
          </a:prstGeom>
        </p:spPr>
      </p:pic>
      <p:pic>
        <p:nvPicPr>
          <p:cNvPr id="10" name="Рисунок 9">
            <a:extLst>
              <a:ext uri="{FF2B5EF4-FFF2-40B4-BE49-F238E27FC236}">
                <a16:creationId xmlns="" xmlns:a16="http://schemas.microsoft.com/office/drawing/2014/main" id="{13542DCA-157C-408D-9FC1-1B64D19DB742}"/>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l="7522" r="27289"/>
          <a:stretch/>
        </p:blipFill>
        <p:spPr>
          <a:xfrm>
            <a:off x="4397268" y="3043124"/>
            <a:ext cx="2016224" cy="2010380"/>
          </a:xfrm>
          <a:prstGeom prst="rect">
            <a:avLst/>
          </a:prstGeom>
        </p:spPr>
      </p:pic>
      <p:pic>
        <p:nvPicPr>
          <p:cNvPr id="14" name="Рисунок 13">
            <a:extLst>
              <a:ext uri="{FF2B5EF4-FFF2-40B4-BE49-F238E27FC236}">
                <a16:creationId xmlns="" xmlns:a16="http://schemas.microsoft.com/office/drawing/2014/main" id="{7159FCB0-749E-440E-A162-4110072E38BE}"/>
              </a:ext>
            </a:extLst>
          </p:cNvPr>
          <p:cNvPicPr>
            <a:picLocks noChangeAspect="1"/>
          </p:cNvPicPr>
          <p:nvPr/>
        </p:nvPicPr>
        <p:blipFill rotWithShape="1">
          <a:blip r:embed="rId5" cstate="print">
            <a:extLst>
              <a:ext uri="{28A0092B-C50C-407E-A947-70E740481C1C}">
                <a14:useLocalDpi xmlns:a14="http://schemas.microsoft.com/office/drawing/2010/main" xmlns="" val="0"/>
              </a:ext>
            </a:extLst>
          </a:blip>
          <a:srcRect l="15065" t="29659" r="54238" b="30205"/>
          <a:stretch/>
        </p:blipFill>
        <p:spPr>
          <a:xfrm>
            <a:off x="4397268" y="5115783"/>
            <a:ext cx="2016224" cy="1977167"/>
          </a:xfrm>
          <a:prstGeom prst="rect">
            <a:avLst/>
          </a:prstGeom>
        </p:spPr>
      </p:pic>
      <p:pic>
        <p:nvPicPr>
          <p:cNvPr id="28" name="Рисунок 27">
            <a:extLst>
              <a:ext uri="{FF2B5EF4-FFF2-40B4-BE49-F238E27FC236}">
                <a16:creationId xmlns="" xmlns:a16="http://schemas.microsoft.com/office/drawing/2014/main" id="{9F0303D9-F4CB-420A-A6ED-47F2014CAC88}"/>
              </a:ext>
            </a:extLst>
          </p:cNvPr>
          <p:cNvPicPr>
            <a:picLocks noChangeAspect="1"/>
          </p:cNvPicPr>
          <p:nvPr/>
        </p:nvPicPr>
        <p:blipFill rotWithShape="1">
          <a:blip r:embed="rId6" cstate="print">
            <a:extLst>
              <a:ext uri="{28A0092B-C50C-407E-A947-70E740481C1C}">
                <a14:useLocalDpi xmlns:a14="http://schemas.microsoft.com/office/drawing/2010/main" xmlns="" val="0"/>
              </a:ext>
            </a:extLst>
          </a:blip>
          <a:srcRect l="22317" r="22317" b="16662"/>
          <a:stretch/>
        </p:blipFill>
        <p:spPr>
          <a:xfrm>
            <a:off x="1055004" y="958354"/>
            <a:ext cx="2016224" cy="2022491"/>
          </a:xfrm>
          <a:prstGeom prst="rect">
            <a:avLst/>
          </a:prstGeom>
        </p:spPr>
      </p:pic>
      <p:pic>
        <p:nvPicPr>
          <p:cNvPr id="32" name="Рисунок 31">
            <a:extLst>
              <a:ext uri="{FF2B5EF4-FFF2-40B4-BE49-F238E27FC236}">
                <a16:creationId xmlns="" xmlns:a16="http://schemas.microsoft.com/office/drawing/2014/main" id="{D8B97747-93F9-4EE2-8F84-B23C4154A714}"/>
              </a:ext>
            </a:extLst>
          </p:cNvPr>
          <p:cNvPicPr>
            <a:picLocks noChangeAspect="1"/>
          </p:cNvPicPr>
          <p:nvPr/>
        </p:nvPicPr>
        <p:blipFill rotWithShape="1">
          <a:blip r:embed="rId7" cstate="print">
            <a:extLst>
              <a:ext uri="{28A0092B-C50C-407E-A947-70E740481C1C}">
                <a14:useLocalDpi xmlns:a14="http://schemas.microsoft.com/office/drawing/2010/main" xmlns="" val="0"/>
              </a:ext>
            </a:extLst>
          </a:blip>
          <a:srcRect l="14919" r="35288"/>
          <a:stretch/>
        </p:blipFill>
        <p:spPr>
          <a:xfrm>
            <a:off x="1055004" y="3043124"/>
            <a:ext cx="2016224" cy="2024626"/>
          </a:xfrm>
          <a:prstGeom prst="rect">
            <a:avLst/>
          </a:prstGeom>
        </p:spPr>
      </p:pic>
      <p:pic>
        <p:nvPicPr>
          <p:cNvPr id="34" name="Рисунок 33">
            <a:extLst>
              <a:ext uri="{FF2B5EF4-FFF2-40B4-BE49-F238E27FC236}">
                <a16:creationId xmlns="" xmlns:a16="http://schemas.microsoft.com/office/drawing/2014/main" id="{462F3C9A-E8F6-438A-BAAC-9C8D7DCEFD3B}"/>
              </a:ext>
            </a:extLst>
          </p:cNvPr>
          <p:cNvPicPr>
            <a:picLocks noChangeAspect="1"/>
          </p:cNvPicPr>
          <p:nvPr/>
        </p:nvPicPr>
        <p:blipFill rotWithShape="1">
          <a:blip r:embed="rId8" cstate="print">
            <a:extLst>
              <a:ext uri="{28A0092B-C50C-407E-A947-70E740481C1C}">
                <a14:useLocalDpi xmlns:a14="http://schemas.microsoft.com/office/drawing/2010/main" xmlns="" val="0"/>
              </a:ext>
            </a:extLst>
          </a:blip>
          <a:srcRect b="26453"/>
          <a:stretch/>
        </p:blipFill>
        <p:spPr>
          <a:xfrm>
            <a:off x="1054998" y="5115783"/>
            <a:ext cx="2016229" cy="1977167"/>
          </a:xfrm>
          <a:prstGeom prst="rect">
            <a:avLst/>
          </a:prstGeom>
        </p:spPr>
      </p:pic>
      <p:pic>
        <p:nvPicPr>
          <p:cNvPr id="36" name="Рисунок 35">
            <a:extLst>
              <a:ext uri="{FF2B5EF4-FFF2-40B4-BE49-F238E27FC236}">
                <a16:creationId xmlns="" xmlns:a16="http://schemas.microsoft.com/office/drawing/2014/main" id="{4E335EC0-3DDA-4869-9905-884DC6E5AE5B}"/>
              </a:ext>
            </a:extLst>
          </p:cNvPr>
          <p:cNvPicPr>
            <a:picLocks noChangeAspect="1"/>
          </p:cNvPicPr>
          <p:nvPr/>
        </p:nvPicPr>
        <p:blipFill rotWithShape="1">
          <a:blip r:embed="rId9" cstate="print">
            <a:extLst>
              <a:ext uri="{28A0092B-C50C-407E-A947-70E740481C1C}">
                <a14:useLocalDpi xmlns:a14="http://schemas.microsoft.com/office/drawing/2010/main" xmlns="" val="0"/>
              </a:ext>
            </a:extLst>
          </a:blip>
          <a:srcRect t="9624" r="5802" b="9622"/>
          <a:stretch/>
        </p:blipFill>
        <p:spPr>
          <a:xfrm>
            <a:off x="7641529" y="958354"/>
            <a:ext cx="2016224" cy="2022491"/>
          </a:xfrm>
          <a:prstGeom prst="rect">
            <a:avLst/>
          </a:prstGeom>
        </p:spPr>
      </p:pic>
      <p:pic>
        <p:nvPicPr>
          <p:cNvPr id="38" name="Рисунок 37">
            <a:extLst>
              <a:ext uri="{FF2B5EF4-FFF2-40B4-BE49-F238E27FC236}">
                <a16:creationId xmlns="" xmlns:a16="http://schemas.microsoft.com/office/drawing/2014/main" id="{408E8DE3-4501-4AB8-BB62-E305251F95A0}"/>
              </a:ext>
            </a:extLst>
          </p:cNvPr>
          <p:cNvPicPr>
            <a:picLocks noChangeAspect="1"/>
          </p:cNvPicPr>
          <p:nvPr/>
        </p:nvPicPr>
        <p:blipFill rotWithShape="1">
          <a:blip r:embed="rId10" cstate="print">
            <a:extLst>
              <a:ext uri="{28A0092B-C50C-407E-A947-70E740481C1C}">
                <a14:useLocalDpi xmlns:a14="http://schemas.microsoft.com/office/drawing/2010/main" xmlns="" val="0"/>
              </a:ext>
            </a:extLst>
          </a:blip>
          <a:srcRect t="3506" b="886"/>
          <a:stretch/>
        </p:blipFill>
        <p:spPr>
          <a:xfrm>
            <a:off x="7641529" y="3043124"/>
            <a:ext cx="2016224" cy="2006025"/>
          </a:xfrm>
          <a:prstGeom prst="rect">
            <a:avLst/>
          </a:prstGeom>
        </p:spPr>
      </p:pic>
      <p:pic>
        <p:nvPicPr>
          <p:cNvPr id="40" name="Рисунок 39">
            <a:extLst>
              <a:ext uri="{FF2B5EF4-FFF2-40B4-BE49-F238E27FC236}">
                <a16:creationId xmlns="" xmlns:a16="http://schemas.microsoft.com/office/drawing/2014/main" id="{D3E2824B-C485-4570-A60E-B2DB771370CF}"/>
              </a:ext>
            </a:extLst>
          </p:cNvPr>
          <p:cNvPicPr>
            <a:picLocks noChangeAspect="1"/>
          </p:cNvPicPr>
          <p:nvPr/>
        </p:nvPicPr>
        <p:blipFill rotWithShape="1">
          <a:blip r:embed="rId11" cstate="print">
            <a:extLst>
              <a:ext uri="{28A0092B-C50C-407E-A947-70E740481C1C}">
                <a14:useLocalDpi xmlns:a14="http://schemas.microsoft.com/office/drawing/2010/main" xmlns="" val="0"/>
              </a:ext>
            </a:extLst>
          </a:blip>
          <a:srcRect l="13515" t="4813" r="22095"/>
          <a:stretch/>
        </p:blipFill>
        <p:spPr>
          <a:xfrm>
            <a:off x="7641529" y="5110940"/>
            <a:ext cx="2016224" cy="2006025"/>
          </a:xfrm>
          <a:prstGeom prst="rect">
            <a:avLst/>
          </a:prstGeom>
        </p:spPr>
      </p:pic>
      <p:sp>
        <p:nvSpPr>
          <p:cNvPr id="18" name="Прямоугольник 17">
            <a:extLst>
              <a:ext uri="{FF2B5EF4-FFF2-40B4-BE49-F238E27FC236}">
                <a16:creationId xmlns="" xmlns:a16="http://schemas.microsoft.com/office/drawing/2014/main" id="{968E6324-C2EB-4B66-8770-982A8452F2B2}"/>
              </a:ext>
            </a:extLst>
          </p:cNvPr>
          <p:cNvSpPr/>
          <p:nvPr/>
        </p:nvSpPr>
        <p:spPr>
          <a:xfrm>
            <a:off x="-1" y="-1"/>
            <a:ext cx="882205" cy="395289"/>
          </a:xfrm>
          <a:prstGeom prst="rect">
            <a:avLst/>
          </a:prstGeom>
          <a:solidFill>
            <a:srgbClr val="5B9C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9" name="Прямоугольник 18">
            <a:extLst>
              <a:ext uri="{FF2B5EF4-FFF2-40B4-BE49-F238E27FC236}">
                <a16:creationId xmlns="" xmlns:a16="http://schemas.microsoft.com/office/drawing/2014/main" id="{5F91EF14-0571-4C0A-967E-E430942B3A2B}"/>
              </a:ext>
            </a:extLst>
          </p:cNvPr>
          <p:cNvSpPr/>
          <p:nvPr/>
        </p:nvSpPr>
        <p:spPr>
          <a:xfrm>
            <a:off x="181117" y="-28462"/>
            <a:ext cx="845103" cy="553998"/>
          </a:xfrm>
          <a:prstGeom prst="rect">
            <a:avLst/>
          </a:prstGeom>
        </p:spPr>
        <p:txBody>
          <a:bodyPr wrap="none">
            <a:spAutoFit/>
          </a:bodyPr>
          <a:lstStyle/>
          <a:p>
            <a:r>
              <a:rPr lang="ru-RU" altLang="ru-RU" sz="3000" dirty="0">
                <a:solidFill>
                  <a:schemeClr val="bg1"/>
                </a:solidFill>
                <a:latin typeface="PF Din Text Comp Pro" pitchFamily="2" charset="0"/>
              </a:rPr>
              <a:t>11.2. </a:t>
            </a:r>
            <a:endParaRPr lang="ru-RU" sz="3000" dirty="0">
              <a:solidFill>
                <a:schemeClr val="bg1"/>
              </a:solidFill>
            </a:endParaRPr>
          </a:p>
        </p:txBody>
      </p:sp>
    </p:spTree>
    <p:extLst>
      <p:ext uri="{BB962C8B-B14F-4D97-AF65-F5344CB8AC3E}">
        <p14:creationId xmlns:p14="http://schemas.microsoft.com/office/powerpoint/2010/main" xmlns="" val="321179358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 name="Рисунок 58">
            <a:extLst>
              <a:ext uri="{FF2B5EF4-FFF2-40B4-BE49-F238E27FC236}">
                <a16:creationId xmlns="" xmlns:a16="http://schemas.microsoft.com/office/drawing/2014/main" id="{96905C2D-1D88-483E-A4D8-95CCB4371954}"/>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t="4077" b="741"/>
          <a:stretch/>
        </p:blipFill>
        <p:spPr>
          <a:xfrm>
            <a:off x="3906838" y="611188"/>
            <a:ext cx="6480175" cy="6481762"/>
          </a:xfrm>
          <a:prstGeom prst="rect">
            <a:avLst/>
          </a:prstGeom>
        </p:spPr>
      </p:pic>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en-US" altLang="ru-RU" sz="2200" kern="1200" dirty="0">
                <a:solidFill>
                  <a:schemeClr val="tx1">
                    <a:lumMod val="85000"/>
                    <a:lumOff val="15000"/>
                  </a:schemeClr>
                </a:solidFill>
                <a:latin typeface="PF Din Text Comp Pro" pitchFamily="2" charset="0"/>
                <a:cs typeface="Arial" charset="0"/>
              </a:rPr>
              <a:t>GREEN CITY</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98</a:t>
            </a:fld>
            <a:endParaRPr lang="ru-RU" dirty="0"/>
          </a:p>
        </p:txBody>
      </p:sp>
      <p:sp>
        <p:nvSpPr>
          <p:cNvPr id="17" name="TextBox 16">
            <a:extLst>
              <a:ext uri="{FF2B5EF4-FFF2-40B4-BE49-F238E27FC236}">
                <a16:creationId xmlns="" xmlns:a16="http://schemas.microsoft.com/office/drawing/2014/main" id="{7C375ACB-601C-4F20-A799-9F543C683C5D}"/>
              </a:ext>
            </a:extLst>
          </p:cNvPr>
          <p:cNvSpPr txBox="1"/>
          <p:nvPr/>
        </p:nvSpPr>
        <p:spPr>
          <a:xfrm>
            <a:off x="4066944" y="3942260"/>
            <a:ext cx="3944051" cy="3361305"/>
          </a:xfrm>
          <a:prstGeom prst="rect">
            <a:avLst/>
          </a:prstGeom>
          <a:noFill/>
        </p:spPr>
        <p:txBody>
          <a:bodyPr wrap="square" rtlCol="0">
            <a:spAutoFit/>
          </a:bodyPr>
          <a:lstStyle/>
          <a:p>
            <a:pPr>
              <a:lnSpc>
                <a:spcPct val="150000"/>
              </a:lnSpc>
            </a:pPr>
            <a:r>
              <a:rPr lang="ru-RU" sz="1100" u="sng" kern="0" spc="15" dirty="0">
                <a:solidFill>
                  <a:schemeClr val="tx1">
                    <a:lumMod val="75000"/>
                    <a:lumOff val="25000"/>
                  </a:schemeClr>
                </a:solidFill>
                <a:latin typeface="PF Din Text Comp Pro" pitchFamily="2" charset="0"/>
              </a:rPr>
              <a:t>Зеленые насаждения общего пользования:</a:t>
            </a:r>
          </a:p>
          <a:p>
            <a:pPr>
              <a:lnSpc>
                <a:spcPct val="150000"/>
              </a:lnSpc>
            </a:pPr>
            <a:r>
              <a:rPr lang="ru-RU" sz="1100" kern="0" spc="15" dirty="0">
                <a:solidFill>
                  <a:schemeClr val="tx1">
                    <a:lumMod val="75000"/>
                    <a:lumOff val="25000"/>
                  </a:schemeClr>
                </a:solidFill>
                <a:latin typeface="PF Din Text Comp Pro" pitchFamily="2" charset="0"/>
              </a:rPr>
              <a:t>Благоустроенные</a:t>
            </a:r>
          </a:p>
          <a:p>
            <a:pPr>
              <a:lnSpc>
                <a:spcPct val="150000"/>
              </a:lnSpc>
            </a:pPr>
            <a:r>
              <a:rPr lang="ru-RU" sz="1100" kern="0" spc="15" dirty="0">
                <a:solidFill>
                  <a:schemeClr val="tx1">
                    <a:lumMod val="75000"/>
                    <a:lumOff val="25000"/>
                  </a:schemeClr>
                </a:solidFill>
                <a:latin typeface="PF Din Text Comp Pro" pitchFamily="2" charset="0"/>
              </a:rPr>
              <a:t>Благоустраиваемые</a:t>
            </a:r>
          </a:p>
          <a:p>
            <a:pPr>
              <a:lnSpc>
                <a:spcPct val="150000"/>
              </a:lnSpc>
            </a:pPr>
            <a:r>
              <a:rPr lang="ru-RU" sz="1100" u="sng" kern="0" spc="15" dirty="0">
                <a:solidFill>
                  <a:schemeClr val="tx1">
                    <a:lumMod val="75000"/>
                    <a:lumOff val="25000"/>
                  </a:schemeClr>
                </a:solidFill>
                <a:latin typeface="PF Din Text Comp Pro" pitchFamily="2" charset="0"/>
              </a:rPr>
              <a:t>Озелененные территории внутриквартальные и в водоохранных зонах:</a:t>
            </a:r>
          </a:p>
          <a:p>
            <a:pPr>
              <a:lnSpc>
                <a:spcPct val="150000"/>
              </a:lnSpc>
            </a:pPr>
            <a:r>
              <a:rPr lang="ru-RU" sz="1100" kern="0" spc="15" dirty="0">
                <a:solidFill>
                  <a:schemeClr val="tx1">
                    <a:lumMod val="75000"/>
                    <a:lumOff val="25000"/>
                  </a:schemeClr>
                </a:solidFill>
                <a:latin typeface="PF Din Text Comp Pro" pitchFamily="2" charset="0"/>
              </a:rPr>
              <a:t>Существующие сохраняемые</a:t>
            </a:r>
          </a:p>
          <a:p>
            <a:pPr>
              <a:lnSpc>
                <a:spcPct val="150000"/>
              </a:lnSpc>
            </a:pPr>
            <a:r>
              <a:rPr lang="ru-RU" sz="1100" kern="0" spc="15" dirty="0">
                <a:solidFill>
                  <a:schemeClr val="tx1">
                    <a:lumMod val="75000"/>
                    <a:lumOff val="25000"/>
                  </a:schemeClr>
                </a:solidFill>
                <a:latin typeface="PF Din Text Comp Pro" pitchFamily="2" charset="0"/>
              </a:rPr>
              <a:t>Благоустраиваемые</a:t>
            </a:r>
          </a:p>
          <a:p>
            <a:pPr>
              <a:lnSpc>
                <a:spcPct val="150000"/>
              </a:lnSpc>
            </a:pPr>
            <a:r>
              <a:rPr lang="ru-RU" sz="1100" kern="0" spc="15" dirty="0">
                <a:solidFill>
                  <a:schemeClr val="tx1">
                    <a:lumMod val="75000"/>
                    <a:lumOff val="25000"/>
                  </a:schemeClr>
                </a:solidFill>
                <a:latin typeface="PF Din Text Comp Pro" pitchFamily="2" charset="0"/>
              </a:rPr>
              <a:t>Планируемые</a:t>
            </a:r>
          </a:p>
          <a:p>
            <a:pPr>
              <a:lnSpc>
                <a:spcPct val="150000"/>
              </a:lnSpc>
            </a:pPr>
            <a:r>
              <a:rPr lang="ru-RU" sz="1100" kern="0" spc="15" dirty="0">
                <a:solidFill>
                  <a:schemeClr val="tx1">
                    <a:lumMod val="75000"/>
                    <a:lumOff val="25000"/>
                  </a:schemeClr>
                </a:solidFill>
                <a:latin typeface="PF Din Text Comp Pro" pitchFamily="2" charset="0"/>
              </a:rPr>
              <a:t>Спортивные сооружения</a:t>
            </a:r>
          </a:p>
          <a:p>
            <a:pPr>
              <a:lnSpc>
                <a:spcPct val="150000"/>
              </a:lnSpc>
            </a:pPr>
            <a:r>
              <a:rPr lang="ru-RU" sz="1100" u="sng" kern="0" spc="15" dirty="0">
                <a:solidFill>
                  <a:schemeClr val="tx1">
                    <a:lumMod val="75000"/>
                    <a:lumOff val="25000"/>
                  </a:schemeClr>
                </a:solidFill>
                <a:latin typeface="PF Din Text Comp Pro" pitchFamily="2" charset="0"/>
              </a:rPr>
              <a:t>Озеленение вдоль улиц:</a:t>
            </a:r>
          </a:p>
          <a:p>
            <a:pPr>
              <a:lnSpc>
                <a:spcPct val="150000"/>
              </a:lnSpc>
            </a:pPr>
            <a:r>
              <a:rPr lang="ru-RU" sz="1100" kern="0" spc="15" dirty="0">
                <a:solidFill>
                  <a:schemeClr val="tx1">
                    <a:lumMod val="75000"/>
                    <a:lumOff val="25000"/>
                  </a:schemeClr>
                </a:solidFill>
                <a:latin typeface="PF Din Text Comp Pro" pitchFamily="2" charset="0"/>
              </a:rPr>
              <a:t>Существующие сохраняемое</a:t>
            </a:r>
          </a:p>
          <a:p>
            <a:pPr>
              <a:lnSpc>
                <a:spcPct val="150000"/>
              </a:lnSpc>
            </a:pPr>
            <a:r>
              <a:rPr lang="ru-RU" sz="1100" kern="0" spc="15" dirty="0">
                <a:solidFill>
                  <a:schemeClr val="tx1">
                    <a:lumMod val="75000"/>
                    <a:lumOff val="25000"/>
                  </a:schemeClr>
                </a:solidFill>
                <a:latin typeface="PF Din Text Comp Pro" pitchFamily="2" charset="0"/>
              </a:rPr>
              <a:t>Планируемые</a:t>
            </a:r>
          </a:p>
          <a:p>
            <a:pPr>
              <a:lnSpc>
                <a:spcPct val="150000"/>
              </a:lnSpc>
            </a:pPr>
            <a:endParaRPr lang="ru-RU" sz="1100" kern="0" spc="15" dirty="0">
              <a:solidFill>
                <a:schemeClr val="tx1">
                  <a:lumMod val="75000"/>
                  <a:lumOff val="25000"/>
                </a:schemeClr>
              </a:solidFill>
              <a:latin typeface="PF Din Text Comp Pro" pitchFamily="2" charset="0"/>
            </a:endParaRPr>
          </a:p>
          <a:p>
            <a:pPr>
              <a:lnSpc>
                <a:spcPct val="150000"/>
              </a:lnSpc>
            </a:pPr>
            <a:endParaRPr lang="ru-RU" sz="1100" kern="0" spc="15" dirty="0">
              <a:solidFill>
                <a:schemeClr val="tx1">
                  <a:lumMod val="75000"/>
                  <a:lumOff val="25000"/>
                </a:schemeClr>
              </a:solidFill>
              <a:latin typeface="PF Din Text Comp Pro" pitchFamily="2" charset="0"/>
            </a:endParaRPr>
          </a:p>
        </p:txBody>
      </p:sp>
      <p:pic>
        <p:nvPicPr>
          <p:cNvPr id="16" name="Рисунок 15">
            <a:extLst>
              <a:ext uri="{FF2B5EF4-FFF2-40B4-BE49-F238E27FC236}">
                <a16:creationId xmlns="" xmlns:a16="http://schemas.microsoft.com/office/drawing/2014/main" id="{9D34474D-49C4-4395-AF88-10D853CDFEB2}"/>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l="-30211" r="-2" b="82140"/>
          <a:stretch/>
        </p:blipFill>
        <p:spPr>
          <a:xfrm flipH="1">
            <a:off x="3907924" y="4317293"/>
            <a:ext cx="214639" cy="430879"/>
          </a:xfrm>
          <a:prstGeom prst="rect">
            <a:avLst/>
          </a:prstGeom>
        </p:spPr>
      </p:pic>
      <p:pic>
        <p:nvPicPr>
          <p:cNvPr id="25" name="Рисунок 24">
            <a:extLst>
              <a:ext uri="{FF2B5EF4-FFF2-40B4-BE49-F238E27FC236}">
                <a16:creationId xmlns="" xmlns:a16="http://schemas.microsoft.com/office/drawing/2014/main" id="{02E866F0-DDC6-444D-B1AF-7CC05026EFB1}"/>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l="-265818" t="89544"/>
          <a:stretch/>
        </p:blipFill>
        <p:spPr>
          <a:xfrm flipH="1">
            <a:off x="3906838" y="6842326"/>
            <a:ext cx="603018" cy="252240"/>
          </a:xfrm>
          <a:prstGeom prst="rect">
            <a:avLst/>
          </a:prstGeom>
        </p:spPr>
      </p:pic>
      <p:pic>
        <p:nvPicPr>
          <p:cNvPr id="26" name="Рисунок 25">
            <a:extLst>
              <a:ext uri="{FF2B5EF4-FFF2-40B4-BE49-F238E27FC236}">
                <a16:creationId xmlns="" xmlns:a16="http://schemas.microsoft.com/office/drawing/2014/main" id="{4B3E6710-3860-429D-B183-F2BCD125BDCD}"/>
              </a:ext>
            </a:extLst>
          </p:cNvPr>
          <p:cNvPicPr>
            <a:picLocks noChangeAspect="1"/>
          </p:cNvPicPr>
          <p:nvPr/>
        </p:nvPicPr>
        <p:blipFill rotWithShape="1">
          <a:blip r:embed="rId5" cstate="print">
            <a:extLst>
              <a:ext uri="{28A0092B-C50C-407E-A947-70E740481C1C}">
                <a14:useLocalDpi xmlns:a14="http://schemas.microsoft.com/office/drawing/2010/main" xmlns="" val="0"/>
              </a:ext>
            </a:extLst>
          </a:blip>
          <a:srcRect l="-75877" t="17909" b="41787"/>
          <a:stretch/>
        </p:blipFill>
        <p:spPr>
          <a:xfrm flipH="1">
            <a:off x="3904658" y="5001157"/>
            <a:ext cx="289914" cy="972320"/>
          </a:xfrm>
          <a:prstGeom prst="rect">
            <a:avLst/>
          </a:prstGeom>
        </p:spPr>
      </p:pic>
      <p:pic>
        <p:nvPicPr>
          <p:cNvPr id="27" name="Рисунок 26">
            <a:extLst>
              <a:ext uri="{FF2B5EF4-FFF2-40B4-BE49-F238E27FC236}">
                <a16:creationId xmlns="" xmlns:a16="http://schemas.microsoft.com/office/drawing/2014/main" id="{27B7160A-75CE-4FA4-B33A-98CFE3ACC9FA}"/>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l="-73895" t="65318" b="14065"/>
          <a:stretch/>
        </p:blipFill>
        <p:spPr>
          <a:xfrm flipH="1">
            <a:off x="3907924" y="6340202"/>
            <a:ext cx="286648" cy="497371"/>
          </a:xfrm>
          <a:prstGeom prst="rect">
            <a:avLst/>
          </a:prstGeom>
        </p:spPr>
      </p:pic>
      <p:sp>
        <p:nvSpPr>
          <p:cNvPr id="41" name="Прямоугольник 40">
            <a:extLst>
              <a:ext uri="{FF2B5EF4-FFF2-40B4-BE49-F238E27FC236}">
                <a16:creationId xmlns="" xmlns:a16="http://schemas.microsoft.com/office/drawing/2014/main" id="{B39783E6-EE2E-497B-86A6-EDE24C9C6B22}"/>
              </a:ext>
            </a:extLst>
          </p:cNvPr>
          <p:cNvSpPr/>
          <p:nvPr/>
        </p:nvSpPr>
        <p:spPr>
          <a:xfrm>
            <a:off x="4066944" y="6811288"/>
            <a:ext cx="1375698" cy="314317"/>
          </a:xfrm>
          <a:prstGeom prst="rect">
            <a:avLst/>
          </a:prstGeom>
        </p:spPr>
        <p:txBody>
          <a:bodyPr wrap="none">
            <a:spAutoFit/>
          </a:bodyPr>
          <a:lstStyle/>
          <a:p>
            <a:pPr>
              <a:lnSpc>
                <a:spcPct val="150000"/>
              </a:lnSpc>
            </a:pPr>
            <a:r>
              <a:rPr lang="ru-RU" sz="1100" kern="0" spc="15" dirty="0">
                <a:solidFill>
                  <a:schemeClr val="tx1">
                    <a:lumMod val="75000"/>
                    <a:lumOff val="25000"/>
                  </a:schemeClr>
                </a:solidFill>
                <a:latin typeface="PF Din Text Comp Pro" pitchFamily="2" charset="0"/>
              </a:rPr>
              <a:t>Окружающие ландшафты</a:t>
            </a:r>
          </a:p>
        </p:txBody>
      </p:sp>
      <p:sp>
        <p:nvSpPr>
          <p:cNvPr id="58" name="TextBox 19">
            <a:extLst>
              <a:ext uri="{FF2B5EF4-FFF2-40B4-BE49-F238E27FC236}">
                <a16:creationId xmlns="" xmlns:a16="http://schemas.microsoft.com/office/drawing/2014/main" id="{69240852-9A7A-4462-9EFE-87B07B6BADD1}"/>
              </a:ext>
            </a:extLst>
          </p:cNvPr>
          <p:cNvSpPr txBox="1"/>
          <p:nvPr/>
        </p:nvSpPr>
        <p:spPr>
          <a:xfrm>
            <a:off x="360000" y="504000"/>
            <a:ext cx="3492000" cy="6463308"/>
          </a:xfrm>
          <a:prstGeom prst="rect">
            <a:avLst/>
          </a:prstGeom>
          <a:noFill/>
        </p:spPr>
        <p:txBody>
          <a:bodyPr wrap="square" rtlCol="0">
            <a:spAutoFit/>
          </a:bodyPr>
          <a:lstStyle>
            <a:defPPr>
              <a:defRPr lang="ru-RU"/>
            </a:defPPr>
            <a:lvl1pPr algn="l" defTabSz="1004869" rtl="0" fontAlgn="base">
              <a:spcBef>
                <a:spcPct val="0"/>
              </a:spcBef>
              <a:spcAft>
                <a:spcPct val="0"/>
              </a:spcAft>
              <a:defRPr sz="2000" kern="1200">
                <a:solidFill>
                  <a:schemeClr val="tx1"/>
                </a:solidFill>
                <a:latin typeface="Calibri" pitchFamily="34" charset="0"/>
                <a:ea typeface="+mn-ea"/>
                <a:cs typeface="Arial" charset="0"/>
              </a:defRPr>
            </a:lvl1pPr>
            <a:lvl2pPr marL="501640" indent="-44449" algn="l" defTabSz="1004869" rtl="0" fontAlgn="base">
              <a:spcBef>
                <a:spcPct val="0"/>
              </a:spcBef>
              <a:spcAft>
                <a:spcPct val="0"/>
              </a:spcAft>
              <a:defRPr sz="2000" kern="1200">
                <a:solidFill>
                  <a:schemeClr val="tx1"/>
                </a:solidFill>
                <a:latin typeface="Calibri" pitchFamily="34" charset="0"/>
                <a:ea typeface="+mn-ea"/>
                <a:cs typeface="Arial" charset="0"/>
              </a:defRPr>
            </a:lvl2pPr>
            <a:lvl3pPr marL="1004869" indent="-90486" algn="l" defTabSz="1004869" rtl="0" fontAlgn="base">
              <a:spcBef>
                <a:spcPct val="0"/>
              </a:spcBef>
              <a:spcAft>
                <a:spcPct val="0"/>
              </a:spcAft>
              <a:defRPr sz="2000" kern="1200">
                <a:solidFill>
                  <a:schemeClr val="tx1"/>
                </a:solidFill>
                <a:latin typeface="Calibri" pitchFamily="34" charset="0"/>
                <a:ea typeface="+mn-ea"/>
                <a:cs typeface="Arial" charset="0"/>
              </a:defRPr>
            </a:lvl3pPr>
            <a:lvl4pPr marL="1508096" indent="-136523" algn="l" defTabSz="1004869" rtl="0" fontAlgn="base">
              <a:spcBef>
                <a:spcPct val="0"/>
              </a:spcBef>
              <a:spcAft>
                <a:spcPct val="0"/>
              </a:spcAft>
              <a:defRPr sz="2000" kern="1200">
                <a:solidFill>
                  <a:schemeClr val="tx1"/>
                </a:solidFill>
                <a:latin typeface="Calibri" pitchFamily="34" charset="0"/>
                <a:ea typeface="+mn-ea"/>
                <a:cs typeface="Arial" charset="0"/>
              </a:defRPr>
            </a:lvl4pPr>
            <a:lvl5pPr marL="2011325" indent="-182560" algn="l" defTabSz="1004869" rtl="0" fontAlgn="base">
              <a:spcBef>
                <a:spcPct val="0"/>
              </a:spcBef>
              <a:spcAft>
                <a:spcPct val="0"/>
              </a:spcAft>
              <a:defRPr sz="2000" kern="1200">
                <a:solidFill>
                  <a:schemeClr val="tx1"/>
                </a:solidFill>
                <a:latin typeface="Calibri" pitchFamily="34" charset="0"/>
                <a:ea typeface="+mn-ea"/>
                <a:cs typeface="Arial" charset="0"/>
              </a:defRPr>
            </a:lvl5pPr>
            <a:lvl6pPr marL="2285956" algn="l" defTabSz="914382" rtl="0" eaLnBrk="1" latinLnBrk="0" hangingPunct="1">
              <a:defRPr sz="2000" kern="1200">
                <a:solidFill>
                  <a:schemeClr val="tx1"/>
                </a:solidFill>
                <a:latin typeface="Calibri" pitchFamily="34" charset="0"/>
                <a:ea typeface="+mn-ea"/>
                <a:cs typeface="Arial" charset="0"/>
              </a:defRPr>
            </a:lvl6pPr>
            <a:lvl7pPr marL="2743147" algn="l" defTabSz="914382" rtl="0" eaLnBrk="1" latinLnBrk="0" hangingPunct="1">
              <a:defRPr sz="2000" kern="1200">
                <a:solidFill>
                  <a:schemeClr val="tx1"/>
                </a:solidFill>
                <a:latin typeface="Calibri" pitchFamily="34" charset="0"/>
                <a:ea typeface="+mn-ea"/>
                <a:cs typeface="Arial" charset="0"/>
              </a:defRPr>
            </a:lvl7pPr>
            <a:lvl8pPr marL="3200339" algn="l" defTabSz="914382" rtl="0" eaLnBrk="1" latinLnBrk="0" hangingPunct="1">
              <a:defRPr sz="2000" kern="1200">
                <a:solidFill>
                  <a:schemeClr val="tx1"/>
                </a:solidFill>
                <a:latin typeface="Calibri" pitchFamily="34" charset="0"/>
                <a:ea typeface="+mn-ea"/>
                <a:cs typeface="Arial" charset="0"/>
              </a:defRPr>
            </a:lvl8pPr>
            <a:lvl9pPr marL="3657530" algn="l" defTabSz="914382" rtl="0" eaLnBrk="1" latinLnBrk="0" hangingPunct="1">
              <a:defRPr sz="2000" kern="1200">
                <a:solidFill>
                  <a:schemeClr val="tx1"/>
                </a:solidFill>
                <a:latin typeface="Calibri" pitchFamily="34" charset="0"/>
                <a:ea typeface="+mn-ea"/>
                <a:cs typeface="Arial" charset="0"/>
              </a:defRPr>
            </a:lvl9pPr>
          </a:lstStyle>
          <a:p>
            <a:pPr algn="just">
              <a:spcAft>
                <a:spcPts val="600"/>
              </a:spcAft>
            </a:pPr>
            <a:r>
              <a:rPr lang="ru-RU" sz="1100" kern="0" spc="15" dirty="0">
                <a:solidFill>
                  <a:schemeClr val="tx1">
                    <a:lumMod val="75000"/>
                    <a:lumOff val="25000"/>
                  </a:schemeClr>
                </a:solidFill>
                <a:latin typeface="PF Din Text Comp Pro" pitchFamily="2" charset="0"/>
              </a:rPr>
              <a:t>Зеленые насаждения являются органической частью планировочной структуры современного города и выполняют в нем разнообразные функции, главными из которых являются санитарно-гигиеническая, рекреационная, структурно-планировочная и декоративно-художественная. Зеленые насаждения улучшают микроклимат городской территории, предохраняют от чрезмерного перегревания почву, стены зданий, тротуары, создают «комфортные условия» для отдыха на открытом воздухе.</a:t>
            </a:r>
          </a:p>
          <a:p>
            <a:pPr algn="just">
              <a:spcAft>
                <a:spcPts val="600"/>
              </a:spcAft>
            </a:pPr>
            <a:r>
              <a:rPr lang="ru-RU" sz="1100" kern="0" spc="15" dirty="0">
                <a:solidFill>
                  <a:schemeClr val="tx1">
                    <a:lumMod val="75000"/>
                    <a:lumOff val="25000"/>
                  </a:schemeClr>
                </a:solidFill>
                <a:latin typeface="PF Din Text Comp Pro" pitchFamily="2" charset="0"/>
              </a:rPr>
              <a:t>Волхов создает впечатление достаточно озелененного города. </a:t>
            </a:r>
          </a:p>
          <a:p>
            <a:pPr algn="just">
              <a:spcAft>
                <a:spcPts val="600"/>
              </a:spcAft>
            </a:pPr>
            <a:r>
              <a:rPr lang="ru-RU" sz="1100" kern="0" spc="15" dirty="0">
                <a:solidFill>
                  <a:schemeClr val="tx1">
                    <a:lumMod val="75000"/>
                    <a:lumOff val="25000"/>
                  </a:schemeClr>
                </a:solidFill>
                <a:latin typeface="PF Din Text Comp Pro" pitchFamily="2" charset="0"/>
              </a:rPr>
              <a:t>Развитие системы зеленых насаждений общего пользование предложено генеральным планом города Волхов. Анализ документа показал, что предлагается благоустройство существующих  пространств для создания условий для массового отдыха жителей, организация новых, включение их в систему озеленения и объединение  её с природным окружением города. Это такие территории:</a:t>
            </a:r>
          </a:p>
          <a:p>
            <a:pPr marL="171450" indent="-171450" algn="just">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Территория ограниченная улицей Юрия Гагарина, улицей Профсоюзов, улицей Кирова, улицей Щорса (эта территория уже благоустраивается в рамках реализации программы «Формирование комфортной городской среды»);</a:t>
            </a:r>
          </a:p>
          <a:p>
            <a:pPr marL="171450" indent="-171450" algn="just">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Площадь </a:t>
            </a:r>
            <a:r>
              <a:rPr lang="ru-RU" sz="1100" kern="0" spc="15" dirty="0" err="1">
                <a:solidFill>
                  <a:schemeClr val="tx1">
                    <a:lumMod val="75000"/>
                    <a:lumOff val="25000"/>
                  </a:schemeClr>
                </a:solidFill>
                <a:latin typeface="PF Din Text Comp Pro" pitchFamily="2" charset="0"/>
              </a:rPr>
              <a:t>Расстанная</a:t>
            </a:r>
            <a:r>
              <a:rPr lang="ru-RU" sz="1100" kern="0" spc="15" dirty="0">
                <a:solidFill>
                  <a:schemeClr val="tx1">
                    <a:lumMod val="75000"/>
                    <a:lumOff val="25000"/>
                  </a:schemeClr>
                </a:solidFill>
                <a:latin typeface="PF Din Text Comp Pro" pitchFamily="2" charset="0"/>
              </a:rPr>
              <a:t> (проект развития </a:t>
            </a:r>
            <a:r>
              <a:rPr lang="ru-RU" sz="1100" kern="0" spc="15" dirty="0" err="1">
                <a:solidFill>
                  <a:schemeClr val="tx1">
                    <a:lumMod val="75000"/>
                    <a:lumOff val="25000"/>
                  </a:schemeClr>
                </a:solidFill>
                <a:latin typeface="PF Din Text Comp Pro" pitchFamily="2" charset="0"/>
              </a:rPr>
              <a:t>Расстанной</a:t>
            </a:r>
            <a:r>
              <a:rPr lang="ru-RU" sz="1100" kern="0" spc="15" dirty="0">
                <a:solidFill>
                  <a:schemeClr val="tx1">
                    <a:lumMod val="75000"/>
                    <a:lumOff val="25000"/>
                  </a:schemeClr>
                </a:solidFill>
                <a:latin typeface="PF Din Text Comp Pro" pitchFamily="2" charset="0"/>
              </a:rPr>
              <a:t> площади победил в Федеральном конкурсе формирования комфортной городской среды);</a:t>
            </a:r>
          </a:p>
          <a:p>
            <a:pPr marL="171450" indent="-171450" algn="just">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Бульвар Чайковского (он благоустраивался в 2017 г., но сейчас  в рамках Всероссийского урбанистического </a:t>
            </a:r>
            <a:r>
              <a:rPr lang="ru-RU" sz="1100" kern="0" spc="15" dirty="0" err="1">
                <a:solidFill>
                  <a:schemeClr val="tx1">
                    <a:lumMod val="75000"/>
                    <a:lumOff val="25000"/>
                  </a:schemeClr>
                </a:solidFill>
                <a:latin typeface="PF Din Text Comp Pro" pitchFamily="2" charset="0"/>
              </a:rPr>
              <a:t>хакатона</a:t>
            </a:r>
            <a:r>
              <a:rPr lang="ru-RU" sz="1100" kern="0" spc="15" dirty="0">
                <a:solidFill>
                  <a:schemeClr val="tx1">
                    <a:lumMod val="75000"/>
                    <a:lumOff val="25000"/>
                  </a:schemeClr>
                </a:solidFill>
                <a:latin typeface="PF Din Text Comp Pro" pitchFamily="2" charset="0"/>
              </a:rPr>
              <a:t> «Города» команда молодых архитекторов при поддержке администрации </a:t>
            </a:r>
            <a:r>
              <a:rPr lang="ru-RU" sz="1100" kern="0" spc="15" dirty="0" err="1">
                <a:solidFill>
                  <a:schemeClr val="tx1">
                    <a:lumMod val="75000"/>
                    <a:lumOff val="25000"/>
                  </a:schemeClr>
                </a:solidFill>
                <a:latin typeface="PF Din Text Comp Pro" pitchFamily="2" charset="0"/>
              </a:rPr>
              <a:t>Волховского</a:t>
            </a:r>
            <a:r>
              <a:rPr lang="ru-RU" sz="1100" kern="0" spc="15" dirty="0">
                <a:solidFill>
                  <a:schemeClr val="tx1">
                    <a:lumMod val="75000"/>
                    <a:lumOff val="25000"/>
                  </a:schemeClr>
                </a:solidFill>
                <a:latin typeface="PF Din Text Comp Pro" pitchFamily="2" charset="0"/>
              </a:rPr>
              <a:t> района разработала проект благоустройства общественного пространства на площади Ленина и бульваре Чайковского. Проект оказался в числе победителей и будет реализован в 2021-2022 году при поддержке городской администрации);</a:t>
            </a:r>
          </a:p>
          <a:p>
            <a:pPr marL="171450" indent="-171450" algn="just">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Площадь у дома 7 по улице Фрунзе;</a:t>
            </a:r>
          </a:p>
          <a:p>
            <a:pPr marL="171450" indent="-171450" algn="just">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Микрорайон </a:t>
            </a:r>
            <a:r>
              <a:rPr lang="ru-RU" sz="1100" kern="0" spc="15" dirty="0" err="1">
                <a:solidFill>
                  <a:schemeClr val="tx1">
                    <a:lumMod val="75000"/>
                    <a:lumOff val="25000"/>
                  </a:schemeClr>
                </a:solidFill>
                <a:latin typeface="PF Din Text Comp Pro" pitchFamily="2" charset="0"/>
              </a:rPr>
              <a:t>Халтурино</a:t>
            </a:r>
            <a:r>
              <a:rPr lang="ru-RU" sz="1100" kern="0" spc="15" dirty="0">
                <a:solidFill>
                  <a:schemeClr val="tx1">
                    <a:lumMod val="75000"/>
                    <a:lumOff val="25000"/>
                  </a:schemeClr>
                </a:solidFill>
                <a:latin typeface="PF Din Text Comp Pro" pitchFamily="2" charset="0"/>
              </a:rPr>
              <a:t>, в районе улицы Декабристов;</a:t>
            </a:r>
          </a:p>
          <a:p>
            <a:pPr marL="171450" indent="-171450" algn="just">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Бульвар Южный (благоустройство проводилось в 2017 г.).</a:t>
            </a:r>
          </a:p>
        </p:txBody>
      </p:sp>
      <p:sp>
        <p:nvSpPr>
          <p:cNvPr id="14" name="Прямоугольник 13">
            <a:extLst>
              <a:ext uri="{FF2B5EF4-FFF2-40B4-BE49-F238E27FC236}">
                <a16:creationId xmlns="" xmlns:a16="http://schemas.microsoft.com/office/drawing/2014/main" id="{98CC872B-0EE0-417B-B568-57813BF1A6EE}"/>
              </a:ext>
            </a:extLst>
          </p:cNvPr>
          <p:cNvSpPr/>
          <p:nvPr/>
        </p:nvSpPr>
        <p:spPr>
          <a:xfrm>
            <a:off x="-1" y="-1"/>
            <a:ext cx="882205" cy="395289"/>
          </a:xfrm>
          <a:prstGeom prst="rect">
            <a:avLst/>
          </a:prstGeom>
          <a:solidFill>
            <a:srgbClr val="5B9C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5" name="Прямоугольник 14">
            <a:extLst>
              <a:ext uri="{FF2B5EF4-FFF2-40B4-BE49-F238E27FC236}">
                <a16:creationId xmlns="" xmlns:a16="http://schemas.microsoft.com/office/drawing/2014/main" id="{A61024E0-6D66-4665-A2AF-09217CF26C33}"/>
              </a:ext>
            </a:extLst>
          </p:cNvPr>
          <p:cNvSpPr/>
          <p:nvPr/>
        </p:nvSpPr>
        <p:spPr>
          <a:xfrm>
            <a:off x="181117" y="-28462"/>
            <a:ext cx="845103" cy="553998"/>
          </a:xfrm>
          <a:prstGeom prst="rect">
            <a:avLst/>
          </a:prstGeom>
        </p:spPr>
        <p:txBody>
          <a:bodyPr wrap="none">
            <a:spAutoFit/>
          </a:bodyPr>
          <a:lstStyle/>
          <a:p>
            <a:r>
              <a:rPr lang="ru-RU" altLang="ru-RU" sz="3000" dirty="0">
                <a:solidFill>
                  <a:schemeClr val="bg1"/>
                </a:solidFill>
                <a:latin typeface="PF Din Text Comp Pro" pitchFamily="2" charset="0"/>
              </a:rPr>
              <a:t>11.3. </a:t>
            </a:r>
            <a:endParaRPr lang="ru-RU" sz="3000" dirty="0">
              <a:solidFill>
                <a:schemeClr val="bg1"/>
              </a:solidFill>
            </a:endParaRPr>
          </a:p>
        </p:txBody>
      </p:sp>
    </p:spTree>
    <p:extLst>
      <p:ext uri="{BB962C8B-B14F-4D97-AF65-F5344CB8AC3E}">
        <p14:creationId xmlns:p14="http://schemas.microsoft.com/office/powerpoint/2010/main" xmlns="" val="115743137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en-US" altLang="ru-RU" sz="2200" kern="1200" dirty="0">
                <a:solidFill>
                  <a:schemeClr val="tx1">
                    <a:lumMod val="85000"/>
                    <a:lumOff val="15000"/>
                  </a:schemeClr>
                </a:solidFill>
                <a:latin typeface="PF Din Text Comp Pro" pitchFamily="2" charset="0"/>
                <a:cs typeface="Arial" charset="0"/>
              </a:rPr>
              <a:t>GREEN CITY</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99</a:t>
            </a:fld>
            <a:endParaRPr lang="ru-RU" dirty="0"/>
          </a:p>
        </p:txBody>
      </p:sp>
      <p:sp>
        <p:nvSpPr>
          <p:cNvPr id="31" name="TextBox 19">
            <a:extLst>
              <a:ext uri="{FF2B5EF4-FFF2-40B4-BE49-F238E27FC236}">
                <a16:creationId xmlns="" xmlns:a16="http://schemas.microsoft.com/office/drawing/2014/main" id="{0F78949C-AEB9-4F9E-939F-BE064FAEC617}"/>
              </a:ext>
            </a:extLst>
          </p:cNvPr>
          <p:cNvSpPr txBox="1"/>
          <p:nvPr/>
        </p:nvSpPr>
        <p:spPr>
          <a:xfrm>
            <a:off x="359999" y="504000"/>
            <a:ext cx="3492000" cy="6647974"/>
          </a:xfrm>
          <a:prstGeom prst="rect">
            <a:avLst/>
          </a:prstGeom>
          <a:noFill/>
        </p:spPr>
        <p:txBody>
          <a:bodyPr wrap="square" rtlCol="0">
            <a:spAutoFit/>
          </a:bodyPr>
          <a:lstStyle>
            <a:defPPr>
              <a:defRPr lang="ru-RU"/>
            </a:defPPr>
            <a:lvl1pPr algn="l" defTabSz="1004869" rtl="0" fontAlgn="base">
              <a:spcBef>
                <a:spcPct val="0"/>
              </a:spcBef>
              <a:spcAft>
                <a:spcPct val="0"/>
              </a:spcAft>
              <a:defRPr sz="2000" kern="1200">
                <a:solidFill>
                  <a:schemeClr val="tx1"/>
                </a:solidFill>
                <a:latin typeface="Calibri" pitchFamily="34" charset="0"/>
                <a:ea typeface="+mn-ea"/>
                <a:cs typeface="Arial" charset="0"/>
              </a:defRPr>
            </a:lvl1pPr>
            <a:lvl2pPr marL="501640" indent="-44449" algn="l" defTabSz="1004869" rtl="0" fontAlgn="base">
              <a:spcBef>
                <a:spcPct val="0"/>
              </a:spcBef>
              <a:spcAft>
                <a:spcPct val="0"/>
              </a:spcAft>
              <a:defRPr sz="2000" kern="1200">
                <a:solidFill>
                  <a:schemeClr val="tx1"/>
                </a:solidFill>
                <a:latin typeface="Calibri" pitchFamily="34" charset="0"/>
                <a:ea typeface="+mn-ea"/>
                <a:cs typeface="Arial" charset="0"/>
              </a:defRPr>
            </a:lvl2pPr>
            <a:lvl3pPr marL="1004869" indent="-90486" algn="l" defTabSz="1004869" rtl="0" fontAlgn="base">
              <a:spcBef>
                <a:spcPct val="0"/>
              </a:spcBef>
              <a:spcAft>
                <a:spcPct val="0"/>
              </a:spcAft>
              <a:defRPr sz="2000" kern="1200">
                <a:solidFill>
                  <a:schemeClr val="tx1"/>
                </a:solidFill>
                <a:latin typeface="Calibri" pitchFamily="34" charset="0"/>
                <a:ea typeface="+mn-ea"/>
                <a:cs typeface="Arial" charset="0"/>
              </a:defRPr>
            </a:lvl3pPr>
            <a:lvl4pPr marL="1508096" indent="-136523" algn="l" defTabSz="1004869" rtl="0" fontAlgn="base">
              <a:spcBef>
                <a:spcPct val="0"/>
              </a:spcBef>
              <a:spcAft>
                <a:spcPct val="0"/>
              </a:spcAft>
              <a:defRPr sz="2000" kern="1200">
                <a:solidFill>
                  <a:schemeClr val="tx1"/>
                </a:solidFill>
                <a:latin typeface="Calibri" pitchFamily="34" charset="0"/>
                <a:ea typeface="+mn-ea"/>
                <a:cs typeface="Arial" charset="0"/>
              </a:defRPr>
            </a:lvl4pPr>
            <a:lvl5pPr marL="2011325" indent="-182560" algn="l" defTabSz="1004869" rtl="0" fontAlgn="base">
              <a:spcBef>
                <a:spcPct val="0"/>
              </a:spcBef>
              <a:spcAft>
                <a:spcPct val="0"/>
              </a:spcAft>
              <a:defRPr sz="2000" kern="1200">
                <a:solidFill>
                  <a:schemeClr val="tx1"/>
                </a:solidFill>
                <a:latin typeface="Calibri" pitchFamily="34" charset="0"/>
                <a:ea typeface="+mn-ea"/>
                <a:cs typeface="Arial" charset="0"/>
              </a:defRPr>
            </a:lvl5pPr>
            <a:lvl6pPr marL="2285956" algn="l" defTabSz="914382" rtl="0" eaLnBrk="1" latinLnBrk="0" hangingPunct="1">
              <a:defRPr sz="2000" kern="1200">
                <a:solidFill>
                  <a:schemeClr val="tx1"/>
                </a:solidFill>
                <a:latin typeface="Calibri" pitchFamily="34" charset="0"/>
                <a:ea typeface="+mn-ea"/>
                <a:cs typeface="Arial" charset="0"/>
              </a:defRPr>
            </a:lvl6pPr>
            <a:lvl7pPr marL="2743147" algn="l" defTabSz="914382" rtl="0" eaLnBrk="1" latinLnBrk="0" hangingPunct="1">
              <a:defRPr sz="2000" kern="1200">
                <a:solidFill>
                  <a:schemeClr val="tx1"/>
                </a:solidFill>
                <a:latin typeface="Calibri" pitchFamily="34" charset="0"/>
                <a:ea typeface="+mn-ea"/>
                <a:cs typeface="Arial" charset="0"/>
              </a:defRPr>
            </a:lvl7pPr>
            <a:lvl8pPr marL="3200339" algn="l" defTabSz="914382" rtl="0" eaLnBrk="1" latinLnBrk="0" hangingPunct="1">
              <a:defRPr sz="2000" kern="1200">
                <a:solidFill>
                  <a:schemeClr val="tx1"/>
                </a:solidFill>
                <a:latin typeface="Calibri" pitchFamily="34" charset="0"/>
                <a:ea typeface="+mn-ea"/>
                <a:cs typeface="Arial" charset="0"/>
              </a:defRPr>
            </a:lvl8pPr>
            <a:lvl9pPr marL="3657530" algn="l" defTabSz="914382" rtl="0" eaLnBrk="1" latinLnBrk="0" hangingPunct="1">
              <a:defRPr sz="2000" kern="1200">
                <a:solidFill>
                  <a:schemeClr val="tx1"/>
                </a:solidFill>
                <a:latin typeface="Calibri" pitchFamily="34" charset="0"/>
                <a:ea typeface="+mn-ea"/>
                <a:cs typeface="Arial" charset="0"/>
              </a:defRPr>
            </a:lvl9pPr>
          </a:lstStyle>
          <a:p>
            <a:pPr algn="just">
              <a:spcAft>
                <a:spcPts val="600"/>
              </a:spcAft>
            </a:pPr>
            <a:r>
              <a:rPr lang="ru-RU" sz="1100" kern="0" spc="15" dirty="0">
                <a:solidFill>
                  <a:schemeClr val="tx1">
                    <a:lumMod val="75000"/>
                    <a:lumOff val="25000"/>
                  </a:schemeClr>
                </a:solidFill>
                <a:latin typeface="PF Din Text Comp Pro" pitchFamily="2" charset="0"/>
              </a:rPr>
              <a:t>Создание объектов рекреационного назначения обеспечит возможность создания единого зеленого каркаса города Волхова, благоприятную и безопасную среду вокруг общественных пространств.</a:t>
            </a:r>
          </a:p>
          <a:p>
            <a:pPr algn="just">
              <a:spcAft>
                <a:spcPts val="600"/>
              </a:spcAft>
            </a:pPr>
            <a:r>
              <a:rPr lang="ru-RU" sz="1100" kern="0" spc="15" dirty="0">
                <a:solidFill>
                  <a:schemeClr val="tx1">
                    <a:lumMod val="75000"/>
                    <a:lumOff val="25000"/>
                  </a:schemeClr>
                </a:solidFill>
                <a:latin typeface="PF Din Text Comp Pro" pitchFamily="2" charset="0"/>
              </a:rPr>
              <a:t>Помимо предложений генерального плана, мастер-планом, на основании результатов социологического исследования,  предложены потенциальные локации под благоустройство. Это:</a:t>
            </a:r>
          </a:p>
          <a:p>
            <a:pPr marL="171450" indent="-171450" algn="just">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Благоустройство </a:t>
            </a:r>
            <a:r>
              <a:rPr lang="ru-RU" sz="1100" kern="0" spc="15" dirty="0" err="1">
                <a:solidFill>
                  <a:schemeClr val="tx1">
                    <a:lumMod val="75000"/>
                    <a:lumOff val="25000"/>
                  </a:schemeClr>
                </a:solidFill>
                <a:latin typeface="PF Din Text Comp Pro" pitchFamily="2" charset="0"/>
              </a:rPr>
              <a:t>Почиваловского</a:t>
            </a:r>
            <a:r>
              <a:rPr lang="ru-RU" sz="1100" kern="0" spc="15" dirty="0">
                <a:solidFill>
                  <a:schemeClr val="tx1">
                    <a:lumMod val="75000"/>
                    <a:lumOff val="25000"/>
                  </a:schemeClr>
                </a:solidFill>
                <a:latin typeface="PF Din Text Comp Pro" pitchFamily="2" charset="0"/>
              </a:rPr>
              <a:t> сада</a:t>
            </a:r>
          </a:p>
          <a:p>
            <a:pPr marL="171450" indent="-171450" algn="just">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Благоустройство парка «Ильинка» – сделать его семейным</a:t>
            </a:r>
          </a:p>
          <a:p>
            <a:pPr marL="171450" indent="-171450" algn="just">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Благоустройство сквера напротив почты</a:t>
            </a:r>
          </a:p>
          <a:p>
            <a:pPr marL="171450" indent="-171450" algn="just">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 парке ВЛКСМ создать «живой календарь»</a:t>
            </a:r>
          </a:p>
          <a:p>
            <a:pPr marL="171450" indent="-171450" algn="just">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Благоустройство сквера около санатория</a:t>
            </a:r>
          </a:p>
          <a:p>
            <a:pPr marL="171450" indent="-171450" algn="just">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Благоустройство пустыря с дальнейшей разбивкой сквера на перекрестке Льва Толстого и Мичурина</a:t>
            </a:r>
          </a:p>
          <a:p>
            <a:pPr marL="171450" indent="-171450" algn="just">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Благоустройство болота с дальнейшей разбивкой сквера рядом с магазином Верный (пр-т Державина)</a:t>
            </a:r>
          </a:p>
          <a:p>
            <a:pPr marL="171450" indent="-171450" algn="just">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Благоустройство сквера перед администрацией</a:t>
            </a:r>
          </a:p>
          <a:p>
            <a:pPr marL="171450" indent="-171450" algn="just">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От пешеходного моста к парку «Зенитка» у мемориала воинской славе высадить яблони и сливы</a:t>
            </a:r>
          </a:p>
          <a:p>
            <a:pPr algn="just">
              <a:spcAft>
                <a:spcPts val="600"/>
              </a:spcAft>
            </a:pPr>
            <a:r>
              <a:rPr lang="ru-RU" sz="1100" kern="0" spc="15" dirty="0">
                <a:solidFill>
                  <a:schemeClr val="tx1">
                    <a:lumMod val="75000"/>
                    <a:lumOff val="25000"/>
                  </a:schemeClr>
                </a:solidFill>
                <a:latin typeface="PF Din Text Comp Pro" pitchFamily="2" charset="0"/>
              </a:rPr>
              <a:t>Мастер-планом также предлагается дополнить зеленый каркас участками линейного озеленения, в соответствие со схемой развиваемых общественных пространств. На противоположных берегах благоустраиваемых зон отдыха предлагается высадить растения для оживления и украшения видовых панорам. Виды растений подобраны исходя из их всесезонной привлекательности и с учетом восприятия их на дистанции.</a:t>
            </a:r>
            <a:endParaRPr lang="ru-RU" sz="1100" kern="0" spc="15" dirty="0">
              <a:solidFill>
                <a:schemeClr val="tx1">
                  <a:lumMod val="75000"/>
                  <a:lumOff val="25000"/>
                </a:schemeClr>
              </a:solidFill>
              <a:highlight>
                <a:srgbClr val="FFFF00"/>
              </a:highlight>
              <a:latin typeface="PF Din Text Comp Pro" pitchFamily="2" charset="0"/>
            </a:endParaRPr>
          </a:p>
          <a:p>
            <a:pPr marL="171450" indent="-171450" algn="just">
              <a:spcAft>
                <a:spcPts val="600"/>
              </a:spcAft>
              <a:buFontTx/>
              <a:buChar char="-"/>
            </a:pPr>
            <a:endParaRPr lang="ru-RU" sz="1100" kern="0" spc="15" dirty="0">
              <a:solidFill>
                <a:schemeClr val="tx1">
                  <a:lumMod val="75000"/>
                  <a:lumOff val="25000"/>
                </a:schemeClr>
              </a:solidFill>
              <a:latin typeface="PF Din Text Comp Pro" pitchFamily="2" charset="0"/>
            </a:endParaRPr>
          </a:p>
          <a:p>
            <a:pPr marL="171450" indent="-171450" algn="just">
              <a:spcAft>
                <a:spcPts val="600"/>
              </a:spcAft>
              <a:buFontTx/>
              <a:buChar char="-"/>
            </a:pPr>
            <a:endParaRPr lang="ru-RU" sz="1100" kern="0" spc="15" dirty="0">
              <a:solidFill>
                <a:schemeClr val="tx1">
                  <a:lumMod val="75000"/>
                  <a:lumOff val="25000"/>
                </a:schemeClr>
              </a:solidFill>
              <a:latin typeface="PF Din Text Comp Pro" pitchFamily="2" charset="0"/>
            </a:endParaRPr>
          </a:p>
          <a:p>
            <a:pPr algn="just">
              <a:spcAft>
                <a:spcPts val="600"/>
              </a:spcAft>
            </a:pPr>
            <a:r>
              <a:rPr lang="ru-RU" sz="1100" kern="0" spc="15" dirty="0">
                <a:solidFill>
                  <a:schemeClr val="tx1">
                    <a:lumMod val="75000"/>
                    <a:lumOff val="25000"/>
                  </a:schemeClr>
                </a:solidFill>
                <a:latin typeface="PF Din Text Comp Pro" pitchFamily="2" charset="0"/>
              </a:rPr>
              <a:t> </a:t>
            </a:r>
          </a:p>
          <a:p>
            <a:pPr algn="just">
              <a:spcAft>
                <a:spcPts val="600"/>
              </a:spcAft>
            </a:pPr>
            <a:endParaRPr lang="ru-RU" sz="1100" kern="0" spc="15" dirty="0">
              <a:solidFill>
                <a:schemeClr val="tx1">
                  <a:lumMod val="75000"/>
                  <a:lumOff val="25000"/>
                </a:schemeClr>
              </a:solidFill>
              <a:latin typeface="PF Din Text Comp Pro" pitchFamily="2" charset="0"/>
            </a:endParaRPr>
          </a:p>
          <a:p>
            <a:pPr algn="just">
              <a:spcAft>
                <a:spcPts val="600"/>
              </a:spcAft>
            </a:pPr>
            <a:r>
              <a:rPr lang="ru-RU" sz="1100" dirty="0">
                <a:solidFill>
                  <a:schemeClr val="tx1">
                    <a:lumMod val="75000"/>
                    <a:lumOff val="25000"/>
                  </a:schemeClr>
                </a:solidFill>
              </a:rPr>
              <a:t> </a:t>
            </a:r>
          </a:p>
          <a:p>
            <a:pPr algn="just">
              <a:spcAft>
                <a:spcPts val="600"/>
              </a:spcAft>
            </a:pPr>
            <a:endParaRPr lang="ru-RU" sz="1100" kern="0" spc="15" dirty="0">
              <a:solidFill>
                <a:schemeClr val="tx1">
                  <a:lumMod val="75000"/>
                  <a:lumOff val="25000"/>
                </a:schemeClr>
              </a:solidFill>
              <a:latin typeface="PF Din Text Comp Pro" pitchFamily="2" charset="0"/>
            </a:endParaRPr>
          </a:p>
        </p:txBody>
      </p:sp>
      <p:pic>
        <p:nvPicPr>
          <p:cNvPr id="10" name="Рисунок 9">
            <a:extLst>
              <a:ext uri="{FF2B5EF4-FFF2-40B4-BE49-F238E27FC236}">
                <a16:creationId xmlns="" xmlns:a16="http://schemas.microsoft.com/office/drawing/2014/main" id="{FCA46456-508B-4F5E-9E85-3A29E9580054}"/>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906838" y="602435"/>
            <a:ext cx="6480175" cy="6205327"/>
          </a:xfrm>
          <a:prstGeom prst="rect">
            <a:avLst/>
          </a:prstGeom>
        </p:spPr>
      </p:pic>
      <p:sp>
        <p:nvSpPr>
          <p:cNvPr id="8" name="Прямоугольник 7">
            <a:extLst>
              <a:ext uri="{FF2B5EF4-FFF2-40B4-BE49-F238E27FC236}">
                <a16:creationId xmlns="" xmlns:a16="http://schemas.microsoft.com/office/drawing/2014/main" id="{4BAF6A99-FF10-4FE9-BB07-E2A4FC445760}"/>
              </a:ext>
            </a:extLst>
          </p:cNvPr>
          <p:cNvSpPr/>
          <p:nvPr/>
        </p:nvSpPr>
        <p:spPr>
          <a:xfrm>
            <a:off x="-1" y="-1"/>
            <a:ext cx="882205" cy="395289"/>
          </a:xfrm>
          <a:prstGeom prst="rect">
            <a:avLst/>
          </a:prstGeom>
          <a:solidFill>
            <a:srgbClr val="5B9C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 name="Прямоугольник 8">
            <a:extLst>
              <a:ext uri="{FF2B5EF4-FFF2-40B4-BE49-F238E27FC236}">
                <a16:creationId xmlns="" xmlns:a16="http://schemas.microsoft.com/office/drawing/2014/main" id="{59C968C7-20CD-4AAF-A366-18DD926361BF}"/>
              </a:ext>
            </a:extLst>
          </p:cNvPr>
          <p:cNvSpPr/>
          <p:nvPr/>
        </p:nvSpPr>
        <p:spPr>
          <a:xfrm>
            <a:off x="181117" y="-28462"/>
            <a:ext cx="845103" cy="553998"/>
          </a:xfrm>
          <a:prstGeom prst="rect">
            <a:avLst/>
          </a:prstGeom>
        </p:spPr>
        <p:txBody>
          <a:bodyPr wrap="none">
            <a:spAutoFit/>
          </a:bodyPr>
          <a:lstStyle/>
          <a:p>
            <a:r>
              <a:rPr lang="ru-RU" altLang="ru-RU" sz="3000" dirty="0">
                <a:solidFill>
                  <a:schemeClr val="bg1"/>
                </a:solidFill>
                <a:latin typeface="PF Din Text Comp Pro" pitchFamily="2" charset="0"/>
              </a:rPr>
              <a:t>11.3. </a:t>
            </a:r>
            <a:endParaRPr lang="ru-RU" sz="3000" dirty="0">
              <a:solidFill>
                <a:schemeClr val="bg1"/>
              </a:solidFill>
            </a:endParaRPr>
          </a:p>
        </p:txBody>
      </p:sp>
    </p:spTree>
    <p:extLst>
      <p:ext uri="{BB962C8B-B14F-4D97-AF65-F5344CB8AC3E}">
        <p14:creationId xmlns:p14="http://schemas.microsoft.com/office/powerpoint/2010/main" xmlns="" val="148355436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Прямоугольник 52">
            <a:extLst>
              <a:ext uri="{FF2B5EF4-FFF2-40B4-BE49-F238E27FC236}">
                <a16:creationId xmlns="" xmlns:a16="http://schemas.microsoft.com/office/drawing/2014/main" id="{0FAA237F-9FAF-4DE3-BA5A-4B293370F0EB}"/>
              </a:ext>
            </a:extLst>
          </p:cNvPr>
          <p:cNvSpPr/>
          <p:nvPr/>
        </p:nvSpPr>
        <p:spPr>
          <a:xfrm>
            <a:off x="7215188" y="4867559"/>
            <a:ext cx="3172072" cy="299770"/>
          </a:xfrm>
          <a:prstGeom prst="rect">
            <a:avLst/>
          </a:prstGeom>
          <a:solidFill>
            <a:schemeClr val="bg1">
              <a:lumMod val="85000"/>
            </a:schemeClr>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ru-RU" dirty="0"/>
          </a:p>
        </p:txBody>
      </p:sp>
      <p:sp>
        <p:nvSpPr>
          <p:cNvPr id="52" name="Прямоугольник 51">
            <a:extLst>
              <a:ext uri="{FF2B5EF4-FFF2-40B4-BE49-F238E27FC236}">
                <a16:creationId xmlns="" xmlns:a16="http://schemas.microsoft.com/office/drawing/2014/main" id="{09A2EC00-6574-4B13-907A-F22123688BF8}"/>
              </a:ext>
            </a:extLst>
          </p:cNvPr>
          <p:cNvSpPr/>
          <p:nvPr/>
        </p:nvSpPr>
        <p:spPr>
          <a:xfrm>
            <a:off x="3901880" y="609600"/>
            <a:ext cx="6485380" cy="299771"/>
          </a:xfrm>
          <a:prstGeom prst="rect">
            <a:avLst/>
          </a:prstGeom>
          <a:solidFill>
            <a:schemeClr val="bg1">
              <a:lumMod val="85000"/>
            </a:schemeClr>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ru-RU" dirty="0"/>
          </a:p>
        </p:txBody>
      </p:sp>
      <p:sp>
        <p:nvSpPr>
          <p:cNvPr id="20" name="TextBox 19"/>
          <p:cNvSpPr txBox="1"/>
          <p:nvPr/>
        </p:nvSpPr>
        <p:spPr>
          <a:xfrm>
            <a:off x="359999" y="504000"/>
            <a:ext cx="3492000" cy="7094250"/>
          </a:xfrm>
          <a:prstGeom prst="rect">
            <a:avLst/>
          </a:prstGeom>
          <a:noFill/>
        </p:spPr>
        <p:txBody>
          <a:bodyPr wrap="square" rtlCol="0">
            <a:spAutoFit/>
          </a:bodyPr>
          <a:lstStyle/>
          <a:p>
            <a:pPr algn="just">
              <a:spcAft>
                <a:spcPts val="600"/>
              </a:spcAft>
            </a:pPr>
            <a:r>
              <a:rPr lang="ru-RU" sz="1100" kern="0" spc="15" dirty="0">
                <a:solidFill>
                  <a:schemeClr val="tx1">
                    <a:lumMod val="75000"/>
                    <a:lumOff val="25000"/>
                  </a:schemeClr>
                </a:solidFill>
                <a:latin typeface="PF Din Text Comp Pro" pitchFamily="2" charset="0"/>
              </a:rPr>
              <a:t>Главными задачами мастер-плана являются сохранение существующих насаждений, в </a:t>
            </a:r>
            <a:r>
              <a:rPr lang="ru-RU" sz="1100" kern="0" spc="15" dirty="0" err="1">
                <a:solidFill>
                  <a:schemeClr val="tx1">
                    <a:lumMod val="75000"/>
                    <a:lumOff val="25000"/>
                  </a:schemeClr>
                </a:solidFill>
                <a:latin typeface="PF Din Text Comp Pro" pitchFamily="2" charset="0"/>
              </a:rPr>
              <a:t>т.ч</a:t>
            </a:r>
            <a:r>
              <a:rPr lang="ru-RU" sz="1100" kern="0" spc="15" dirty="0">
                <a:solidFill>
                  <a:schemeClr val="tx1">
                    <a:lumMod val="75000"/>
                    <a:lumOff val="25000"/>
                  </a:schemeClr>
                </a:solidFill>
                <a:latin typeface="PF Din Text Comp Pro" pitchFamily="2" charset="0"/>
              </a:rPr>
              <a:t>. таких крупных, как лесопарк и создание новых объектов зеленых насаждений.</a:t>
            </a:r>
          </a:p>
          <a:p>
            <a:pPr algn="just">
              <a:spcAft>
                <a:spcPts val="0"/>
              </a:spcAft>
            </a:pPr>
            <a:r>
              <a:rPr lang="ru-RU" sz="1100" b="1" kern="0" spc="15" dirty="0">
                <a:solidFill>
                  <a:schemeClr val="tx1">
                    <a:lumMod val="75000"/>
                    <a:lumOff val="25000"/>
                  </a:schemeClr>
                </a:solidFill>
                <a:latin typeface="PF Din Text Comp Pro" pitchFamily="2" charset="0"/>
              </a:rPr>
              <a:t>Сохранение существующих зеленых насаждений, в </a:t>
            </a:r>
            <a:r>
              <a:rPr lang="ru-RU" sz="1100" b="1" kern="0" spc="15" dirty="0" err="1">
                <a:solidFill>
                  <a:schemeClr val="tx1">
                    <a:lumMod val="75000"/>
                    <a:lumOff val="25000"/>
                  </a:schemeClr>
                </a:solidFill>
                <a:latin typeface="PF Din Text Comp Pro" pitchFamily="2" charset="0"/>
              </a:rPr>
              <a:t>т.ч</a:t>
            </a:r>
            <a:r>
              <a:rPr lang="ru-RU" sz="1100" b="1" kern="0" spc="15" dirty="0">
                <a:solidFill>
                  <a:schemeClr val="tx1">
                    <a:lumMod val="75000"/>
                    <a:lumOff val="25000"/>
                  </a:schemeClr>
                </a:solidFill>
                <a:latin typeface="PF Din Text Comp Pro" pitchFamily="2" charset="0"/>
              </a:rPr>
              <a:t>. крупных, как лесопарк</a:t>
            </a:r>
          </a:p>
          <a:p>
            <a:pPr algn="just">
              <a:spcAft>
                <a:spcPts val="0"/>
              </a:spcAft>
            </a:pPr>
            <a:r>
              <a:rPr lang="ru-RU" sz="1100" kern="0" spc="15" dirty="0">
                <a:solidFill>
                  <a:schemeClr val="tx1">
                    <a:lumMod val="75000"/>
                    <a:lumOff val="25000"/>
                  </a:schemeClr>
                </a:solidFill>
                <a:latin typeface="PF Din Text Comp Pro" pitchFamily="2" charset="0"/>
              </a:rPr>
              <a:t>В целях сохранения существующих зеленых насаждений мастер-план предлагает провести реконструкцию и обновление породного состава насаждений, как по видам, так и по возрасту.</a:t>
            </a:r>
          </a:p>
          <a:p>
            <a:pPr algn="just">
              <a:spcAft>
                <a:spcPts val="0"/>
              </a:spcAft>
            </a:pPr>
            <a:r>
              <a:rPr lang="ru-RU" sz="1100" kern="0" spc="15" dirty="0">
                <a:solidFill>
                  <a:schemeClr val="tx1">
                    <a:lumMod val="75000"/>
                    <a:lumOff val="25000"/>
                  </a:schemeClr>
                </a:solidFill>
                <a:latin typeface="PF Din Text Comp Pro" pitchFamily="2" charset="0"/>
              </a:rPr>
              <a:t>Также необходимо обеспечить бережный и должный уход, который заключается в своевременном удалении сухих, больных и мешающих росту частей деревьев и кустарников (это санитарная обрезка); поливе (особенно в жаркую погоду); подкормке. Периодически  рекомендуется проводить омолаживающие обрезки деревьев и кустарников. Настоятельно рекомендуется избавиться от такого вида обрезки деревьев, как «</a:t>
            </a:r>
            <a:r>
              <a:rPr lang="ru-RU" sz="1100" kern="0" spc="15" dirty="0" err="1">
                <a:solidFill>
                  <a:schemeClr val="tx1">
                    <a:lumMod val="75000"/>
                    <a:lumOff val="25000"/>
                  </a:schemeClr>
                </a:solidFill>
                <a:latin typeface="PF Din Text Comp Pro" pitchFamily="2" charset="0"/>
              </a:rPr>
              <a:t>топпинг</a:t>
            </a:r>
            <a:r>
              <a:rPr lang="ru-RU" sz="1100" kern="0" spc="15" dirty="0">
                <a:solidFill>
                  <a:schemeClr val="tx1">
                    <a:lumMod val="75000"/>
                    <a:lumOff val="25000"/>
                  </a:schemeClr>
                </a:solidFill>
                <a:latin typeface="PF Din Text Comp Pro" pitchFamily="2" charset="0"/>
              </a:rPr>
              <a:t>» или «обезглавливание» - это обычно касается тополей. Это не продлевает жизнь деревьев, а, наоборот, сокращает и уродует.</a:t>
            </a:r>
          </a:p>
          <a:p>
            <a:pPr algn="just">
              <a:spcAft>
                <a:spcPts val="0"/>
              </a:spcAft>
            </a:pPr>
            <a:r>
              <a:rPr lang="ru-RU" sz="1100" kern="0" spc="15" dirty="0">
                <a:solidFill>
                  <a:schemeClr val="tx1">
                    <a:lumMod val="75000"/>
                    <a:lumOff val="25000"/>
                  </a:schemeClr>
                </a:solidFill>
                <a:latin typeface="PF Din Text Comp Pro" pitchFamily="2" charset="0"/>
              </a:rPr>
              <a:t>Также проект предлагает разнообразить виды озеленения (цветники, газоны, живые изгороди, посадки декоративных плодово-ягодных, деревьев и кустарников, растительные перголы, модульное озеленение и др.) и виды декоративной формовки крон.</a:t>
            </a:r>
          </a:p>
          <a:p>
            <a:pPr algn="just">
              <a:spcAft>
                <a:spcPts val="0"/>
              </a:spcAft>
            </a:pPr>
            <a:r>
              <a:rPr lang="ru-RU" sz="1100" b="1" kern="0" spc="15" dirty="0">
                <a:solidFill>
                  <a:schemeClr val="tx1">
                    <a:lumMod val="75000"/>
                    <a:lumOff val="25000"/>
                  </a:schemeClr>
                </a:solidFill>
                <a:latin typeface="PF Din Text Comp Pro" pitchFamily="2" charset="0"/>
              </a:rPr>
              <a:t>Формирование новых  зеленых насаждений</a:t>
            </a:r>
          </a:p>
          <a:p>
            <a:pPr algn="just">
              <a:spcAft>
                <a:spcPts val="0"/>
              </a:spcAft>
            </a:pPr>
            <a:r>
              <a:rPr lang="ru-RU" sz="1100" kern="0" spc="15" dirty="0">
                <a:solidFill>
                  <a:schemeClr val="tx1">
                    <a:lumMod val="75000"/>
                    <a:lumOff val="25000"/>
                  </a:schemeClr>
                </a:solidFill>
                <a:latin typeface="PF Din Text Comp Pro" pitchFamily="2" charset="0"/>
              </a:rPr>
              <a:t>При выполнении работ по озеленению мастер-план настоятельно рекомендует  учитывать мнение общественности и прибегать к помощи специализированных учреждений. Необходимо повышать уровень вовлеченности заинтересованных граждан, организаций в реализацию мероприятий по благоустройству территории город Волхова. </a:t>
            </a:r>
          </a:p>
          <a:p>
            <a:pPr algn="just">
              <a:spcAft>
                <a:spcPts val="0"/>
              </a:spcAft>
            </a:pPr>
            <a:r>
              <a:rPr lang="ru-RU" sz="1100" kern="0" spc="15" dirty="0">
                <a:solidFill>
                  <a:schemeClr val="tx1">
                    <a:lumMod val="75000"/>
                    <a:lumOff val="25000"/>
                  </a:schemeClr>
                </a:solidFill>
                <a:latin typeface="PF Din Text Comp Pro" pitchFamily="2" charset="0"/>
              </a:rPr>
              <a:t>Необходимо ответственно подходить к выбору новых пород. Нужно подбирать породы, которые будут соответствовать природно-климатическим условиям данного места, иметь не только приятный вид и быть долговечными, но и выполнять предназначенные им функции. </a:t>
            </a:r>
          </a:p>
          <a:p>
            <a:pPr algn="just">
              <a:spcAft>
                <a:spcPts val="0"/>
              </a:spcAft>
            </a:pPr>
            <a:r>
              <a:rPr lang="ru-RU" sz="1100" kern="0" spc="15" dirty="0">
                <a:solidFill>
                  <a:schemeClr val="tx1">
                    <a:lumMod val="75000"/>
                    <a:lumOff val="25000"/>
                  </a:schemeClr>
                </a:solidFill>
                <a:latin typeface="PF Din Text Comp Pro" pitchFamily="2" charset="0"/>
              </a:rPr>
              <a:t>После посадки новых растений для успешной приживаемости необходимо обеспечить полноценный уход (полив, орошение, мульчирование, рыхление, внесение удобрений).</a:t>
            </a:r>
          </a:p>
          <a:p>
            <a:pPr algn="just">
              <a:spcAft>
                <a:spcPts val="0"/>
              </a:spcAft>
            </a:pPr>
            <a:r>
              <a:rPr lang="ru-RU" sz="1100" kern="0" spc="15" dirty="0">
                <a:solidFill>
                  <a:schemeClr val="tx1">
                    <a:lumMod val="75000"/>
                    <a:lumOff val="25000"/>
                  </a:schemeClr>
                </a:solidFill>
                <a:latin typeface="PF Din Text Comp Pro" pitchFamily="2" charset="0"/>
              </a:rPr>
              <a:t>Как в существующих, так и в вновь создаваемых зеленых пространствах необходимо уделять внимание подбору малых архитектурных форм.</a:t>
            </a:r>
          </a:p>
          <a:p>
            <a:pPr algn="just">
              <a:spcAft>
                <a:spcPts val="600"/>
              </a:spcAft>
            </a:pPr>
            <a:endParaRPr lang="ru-RU" sz="1100" kern="0" spc="15" dirty="0">
              <a:solidFill>
                <a:schemeClr val="tx1">
                  <a:lumMod val="75000"/>
                  <a:lumOff val="25000"/>
                </a:schemeClr>
              </a:solidFill>
              <a:latin typeface="PF Din Text Comp Pro" pitchFamily="2" charset="0"/>
            </a:endParaRP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en-US" altLang="ru-RU" sz="2200" kern="1200" dirty="0">
                <a:solidFill>
                  <a:schemeClr val="tx1">
                    <a:lumMod val="85000"/>
                    <a:lumOff val="15000"/>
                  </a:schemeClr>
                </a:solidFill>
                <a:latin typeface="PF Din Text Comp Pro" pitchFamily="2" charset="0"/>
                <a:cs typeface="Arial" charset="0"/>
              </a:rPr>
              <a:t>GREEN CITY</a:t>
            </a:r>
          </a:p>
        </p:txBody>
      </p:sp>
      <p:sp>
        <p:nvSpPr>
          <p:cNvPr id="4" name="Прямоугольник 3"/>
          <p:cNvSpPr/>
          <p:nvPr/>
        </p:nvSpPr>
        <p:spPr>
          <a:xfrm>
            <a:off x="3905249" y="609600"/>
            <a:ext cx="3171825" cy="6483350"/>
          </a:xfrm>
          <a:prstGeom prst="rect">
            <a:avLst/>
          </a:prstGeom>
          <a:no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Прямоугольник 10"/>
          <p:cNvSpPr/>
          <p:nvPr/>
        </p:nvSpPr>
        <p:spPr>
          <a:xfrm>
            <a:off x="7215188" y="609600"/>
            <a:ext cx="3171825" cy="6483350"/>
          </a:xfrm>
          <a:prstGeom prst="rect">
            <a:avLst/>
          </a:prstGeom>
          <a:no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100</a:t>
            </a:fld>
            <a:endParaRPr lang="ru-RU" dirty="0"/>
          </a:p>
        </p:txBody>
      </p:sp>
      <p:pic>
        <p:nvPicPr>
          <p:cNvPr id="7" name="Рисунок 6"/>
          <p:cNvPicPr>
            <a:picLocks noChangeAspect="1"/>
          </p:cNvPicPr>
          <p:nvPr/>
        </p:nvPicPr>
        <p:blipFill rotWithShape="1">
          <a:blip r:embed="rId3" cstate="print">
            <a:extLst>
              <a:ext uri="{28A0092B-C50C-407E-A947-70E740481C1C}">
                <a14:useLocalDpi xmlns:a14="http://schemas.microsoft.com/office/drawing/2010/main" xmlns="" val="0"/>
              </a:ext>
            </a:extLst>
          </a:blip>
          <a:srcRect l="5383"/>
          <a:stretch/>
        </p:blipFill>
        <p:spPr>
          <a:xfrm>
            <a:off x="3905249" y="5270743"/>
            <a:ext cx="1720300" cy="1368000"/>
          </a:xfrm>
          <a:prstGeom prst="rect">
            <a:avLst/>
          </a:prstGeom>
        </p:spPr>
      </p:pic>
      <p:pic>
        <p:nvPicPr>
          <p:cNvPr id="8" name="Рисунок 7"/>
          <p:cNvPicPr>
            <a:picLocks noChangeAspect="1"/>
          </p:cNvPicPr>
          <p:nvPr/>
        </p:nvPicPr>
        <p:blipFill rotWithShape="1">
          <a:blip r:embed="rId4" cstate="print">
            <a:extLst>
              <a:ext uri="{28A0092B-C50C-407E-A947-70E740481C1C}">
                <a14:useLocalDpi xmlns:a14="http://schemas.microsoft.com/office/drawing/2010/main" xmlns="" val="0"/>
              </a:ext>
            </a:extLst>
          </a:blip>
          <a:srcRect l="17864" r="10167"/>
          <a:stretch/>
        </p:blipFill>
        <p:spPr>
          <a:xfrm>
            <a:off x="8860684" y="5251245"/>
            <a:ext cx="1528182" cy="1368000"/>
          </a:xfrm>
          <a:prstGeom prst="rect">
            <a:avLst/>
          </a:prstGeom>
        </p:spPr>
      </p:pic>
      <p:pic>
        <p:nvPicPr>
          <p:cNvPr id="13" name="Рисунок 12"/>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8335260" y="987885"/>
            <a:ext cx="2052000" cy="1368000"/>
          </a:xfrm>
          <a:prstGeom prst="rect">
            <a:avLst/>
          </a:prstGeom>
        </p:spPr>
      </p:pic>
      <p:pic>
        <p:nvPicPr>
          <p:cNvPr id="14" name="Рисунок 13"/>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3905249" y="987885"/>
            <a:ext cx="1766497" cy="1368000"/>
          </a:xfrm>
          <a:prstGeom prst="rect">
            <a:avLst/>
          </a:prstGeom>
        </p:spPr>
      </p:pic>
      <p:pic>
        <p:nvPicPr>
          <p:cNvPr id="17" name="Рисунок 16"/>
          <p:cNvPicPr>
            <a:picLocks noChangeAspect="1"/>
          </p:cNvPicPr>
          <p:nvPr/>
        </p:nvPicPr>
        <p:blipFill rotWithShape="1">
          <a:blip r:embed="rId7" cstate="print">
            <a:extLst>
              <a:ext uri="{28A0092B-C50C-407E-A947-70E740481C1C}">
                <a14:useLocalDpi xmlns:a14="http://schemas.microsoft.com/office/drawing/2010/main" xmlns="" val="0"/>
              </a:ext>
            </a:extLst>
          </a:blip>
          <a:srcRect l="5895" r="7919"/>
          <a:stretch/>
        </p:blipFill>
        <p:spPr>
          <a:xfrm>
            <a:off x="7219412" y="5251245"/>
            <a:ext cx="1503158" cy="1368000"/>
          </a:xfrm>
          <a:prstGeom prst="rect">
            <a:avLst/>
          </a:prstGeom>
        </p:spPr>
      </p:pic>
      <p:pic>
        <p:nvPicPr>
          <p:cNvPr id="27" name="Рисунок 26"/>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a:off x="5339531" y="982563"/>
            <a:ext cx="1826136" cy="1368000"/>
          </a:xfrm>
          <a:prstGeom prst="rect">
            <a:avLst/>
          </a:prstGeom>
        </p:spPr>
      </p:pic>
      <p:pic>
        <p:nvPicPr>
          <p:cNvPr id="29" name="Рисунок 28"/>
          <p:cNvPicPr>
            <a:picLocks noChangeAspect="1"/>
          </p:cNvPicPr>
          <p:nvPr/>
        </p:nvPicPr>
        <p:blipFill>
          <a:blip r:embed="rId9" cstate="print">
            <a:extLst>
              <a:ext uri="{28A0092B-C50C-407E-A947-70E740481C1C}">
                <a14:useLocalDpi xmlns:a14="http://schemas.microsoft.com/office/drawing/2010/main" xmlns="" val="0"/>
              </a:ext>
            </a:extLst>
          </a:blip>
          <a:stretch>
            <a:fillRect/>
          </a:stretch>
        </p:blipFill>
        <p:spPr>
          <a:xfrm>
            <a:off x="7042031" y="987885"/>
            <a:ext cx="1435428" cy="1368000"/>
          </a:xfrm>
          <a:prstGeom prst="rect">
            <a:avLst/>
          </a:prstGeom>
        </p:spPr>
      </p:pic>
      <p:sp>
        <p:nvSpPr>
          <p:cNvPr id="34" name="TextBox 33"/>
          <p:cNvSpPr txBox="1"/>
          <p:nvPr/>
        </p:nvSpPr>
        <p:spPr>
          <a:xfrm>
            <a:off x="4078299" y="6615506"/>
            <a:ext cx="1420395" cy="261610"/>
          </a:xfrm>
          <a:prstGeom prst="rect">
            <a:avLst/>
          </a:prstGeom>
          <a:noFill/>
        </p:spPr>
        <p:txBody>
          <a:bodyPr wrap="square" rtlCol="0">
            <a:spAutoFit/>
          </a:bodyPr>
          <a:lstStyle/>
          <a:p>
            <a:r>
              <a:rPr lang="ru-RU" sz="1100" dirty="0" err="1">
                <a:solidFill>
                  <a:schemeClr val="tx1">
                    <a:lumMod val="75000"/>
                    <a:lumOff val="25000"/>
                  </a:schemeClr>
                </a:solidFill>
                <a:latin typeface="PF Din Text Comp Pro" panose="02000506020000020004" pitchFamily="2" charset="0"/>
              </a:rPr>
              <a:t>Поллардинговая</a:t>
            </a:r>
            <a:r>
              <a:rPr lang="ru-RU" sz="1100" dirty="0">
                <a:solidFill>
                  <a:schemeClr val="tx1">
                    <a:lumMod val="75000"/>
                    <a:lumOff val="25000"/>
                  </a:schemeClr>
                </a:solidFill>
                <a:latin typeface="PF Din Text Comp Pro" panose="02000506020000020004" pitchFamily="2" charset="0"/>
              </a:rPr>
              <a:t> стрижка</a:t>
            </a:r>
          </a:p>
        </p:txBody>
      </p:sp>
      <p:sp>
        <p:nvSpPr>
          <p:cNvPr id="35" name="TextBox 34"/>
          <p:cNvSpPr txBox="1"/>
          <p:nvPr/>
        </p:nvSpPr>
        <p:spPr>
          <a:xfrm>
            <a:off x="9175773" y="6623217"/>
            <a:ext cx="898003" cy="261610"/>
          </a:xfrm>
          <a:prstGeom prst="rect">
            <a:avLst/>
          </a:prstGeom>
          <a:noFill/>
        </p:spPr>
        <p:txBody>
          <a:bodyPr wrap="none" rtlCol="0">
            <a:spAutoFit/>
          </a:bodyPr>
          <a:lstStyle/>
          <a:p>
            <a:r>
              <a:rPr lang="ru-RU" sz="1100" dirty="0">
                <a:solidFill>
                  <a:schemeClr val="tx1">
                    <a:lumMod val="75000"/>
                    <a:lumOff val="25000"/>
                  </a:schemeClr>
                </a:solidFill>
                <a:latin typeface="PF Din Text Comp Pro" panose="02000506020000020004" pitchFamily="2" charset="0"/>
              </a:rPr>
              <a:t>Рябиновая арка</a:t>
            </a:r>
          </a:p>
        </p:txBody>
      </p:sp>
      <p:pic>
        <p:nvPicPr>
          <p:cNvPr id="36" name="Рисунок 35"/>
          <p:cNvPicPr>
            <a:picLocks noChangeAspect="1"/>
          </p:cNvPicPr>
          <p:nvPr/>
        </p:nvPicPr>
        <p:blipFill rotWithShape="1">
          <a:blip r:embed="rId10" cstate="print">
            <a:extLst>
              <a:ext uri="{28A0092B-C50C-407E-A947-70E740481C1C}">
                <a14:useLocalDpi xmlns:a14="http://schemas.microsoft.com/office/drawing/2010/main" xmlns="" val="0"/>
              </a:ext>
            </a:extLst>
          </a:blip>
          <a:srcRect l="-318" b="18462"/>
          <a:stretch/>
        </p:blipFill>
        <p:spPr>
          <a:xfrm>
            <a:off x="5737533" y="5273918"/>
            <a:ext cx="1346128" cy="1368000"/>
          </a:xfrm>
          <a:prstGeom prst="rect">
            <a:avLst/>
          </a:prstGeom>
        </p:spPr>
      </p:pic>
      <p:sp>
        <p:nvSpPr>
          <p:cNvPr id="37" name="TextBox 36"/>
          <p:cNvSpPr txBox="1"/>
          <p:nvPr/>
        </p:nvSpPr>
        <p:spPr>
          <a:xfrm>
            <a:off x="5579319" y="6632119"/>
            <a:ext cx="1673170" cy="430887"/>
          </a:xfrm>
          <a:prstGeom prst="rect">
            <a:avLst/>
          </a:prstGeom>
          <a:noFill/>
        </p:spPr>
        <p:txBody>
          <a:bodyPr wrap="square" rtlCol="0">
            <a:spAutoFit/>
          </a:bodyPr>
          <a:lstStyle/>
          <a:p>
            <a:pPr algn="ctr"/>
            <a:r>
              <a:rPr lang="ru-RU" sz="1100" dirty="0">
                <a:solidFill>
                  <a:schemeClr val="tx1">
                    <a:lumMod val="75000"/>
                    <a:lumOff val="25000"/>
                  </a:schemeClr>
                </a:solidFill>
                <a:latin typeface="PF Din Text Comp Pro" panose="02000506020000020004" pitchFamily="2" charset="0"/>
              </a:rPr>
              <a:t>«</a:t>
            </a:r>
            <a:r>
              <a:rPr lang="ru-RU" sz="1100" dirty="0" err="1">
                <a:solidFill>
                  <a:schemeClr val="tx1">
                    <a:lumMod val="75000"/>
                    <a:lumOff val="25000"/>
                  </a:schemeClr>
                </a:solidFill>
                <a:latin typeface="PF Din Text Comp Pro" panose="02000506020000020004" pitchFamily="2" charset="0"/>
              </a:rPr>
              <a:t>Топпинг</a:t>
            </a:r>
            <a:r>
              <a:rPr lang="ru-RU" sz="1100" dirty="0">
                <a:solidFill>
                  <a:schemeClr val="tx1">
                    <a:lumMod val="75000"/>
                    <a:lumOff val="25000"/>
                  </a:schemeClr>
                </a:solidFill>
                <a:latin typeface="PF Din Text Comp Pro" panose="02000506020000020004" pitchFamily="2" charset="0"/>
              </a:rPr>
              <a:t>» - нежелательный вид обрезки деревьев</a:t>
            </a:r>
          </a:p>
        </p:txBody>
      </p:sp>
      <p:sp>
        <p:nvSpPr>
          <p:cNvPr id="38" name="TextBox 37"/>
          <p:cNvSpPr txBox="1"/>
          <p:nvPr/>
        </p:nvSpPr>
        <p:spPr>
          <a:xfrm>
            <a:off x="7476456" y="6615506"/>
            <a:ext cx="1013419" cy="261610"/>
          </a:xfrm>
          <a:prstGeom prst="rect">
            <a:avLst/>
          </a:prstGeom>
          <a:noFill/>
        </p:spPr>
        <p:txBody>
          <a:bodyPr wrap="none" rtlCol="0">
            <a:spAutoFit/>
          </a:bodyPr>
          <a:lstStyle/>
          <a:p>
            <a:r>
              <a:rPr lang="ru-RU" sz="1100" dirty="0">
                <a:solidFill>
                  <a:schemeClr val="tx1">
                    <a:lumMod val="75000"/>
                    <a:lumOff val="25000"/>
                  </a:schemeClr>
                </a:solidFill>
                <a:latin typeface="PF Din Text Comp Pro" panose="02000506020000020004" pitchFamily="2" charset="0"/>
              </a:rPr>
              <a:t>Зеленый лабиринт</a:t>
            </a:r>
          </a:p>
        </p:txBody>
      </p:sp>
      <p:pic>
        <p:nvPicPr>
          <p:cNvPr id="39" name="Рисунок 38"/>
          <p:cNvPicPr>
            <a:picLocks noChangeAspect="1"/>
          </p:cNvPicPr>
          <p:nvPr/>
        </p:nvPicPr>
        <p:blipFill rotWithShape="1">
          <a:blip r:embed="rId11" cstate="print">
            <a:extLst>
              <a:ext uri="{28A0092B-C50C-407E-A947-70E740481C1C}">
                <a14:useLocalDpi xmlns:a14="http://schemas.microsoft.com/office/drawing/2010/main" xmlns="" val="0"/>
              </a:ext>
            </a:extLst>
          </a:blip>
          <a:srcRect b="2686"/>
          <a:stretch/>
        </p:blipFill>
        <p:spPr>
          <a:xfrm>
            <a:off x="7215572" y="2661926"/>
            <a:ext cx="3175148" cy="1889793"/>
          </a:xfrm>
          <a:prstGeom prst="rect">
            <a:avLst/>
          </a:prstGeom>
        </p:spPr>
      </p:pic>
      <p:sp>
        <p:nvSpPr>
          <p:cNvPr id="42" name="TextBox 41"/>
          <p:cNvSpPr txBox="1"/>
          <p:nvPr/>
        </p:nvSpPr>
        <p:spPr>
          <a:xfrm>
            <a:off x="7862177" y="4548218"/>
            <a:ext cx="1973617" cy="261610"/>
          </a:xfrm>
          <a:prstGeom prst="rect">
            <a:avLst/>
          </a:prstGeom>
          <a:noFill/>
        </p:spPr>
        <p:txBody>
          <a:bodyPr wrap="none" rtlCol="0">
            <a:spAutoFit/>
          </a:bodyPr>
          <a:lstStyle/>
          <a:p>
            <a:r>
              <a:rPr lang="ru-RU" sz="1100" dirty="0">
                <a:solidFill>
                  <a:schemeClr val="tx1">
                    <a:lumMod val="75000"/>
                    <a:lumOff val="25000"/>
                  </a:schemeClr>
                </a:solidFill>
                <a:latin typeface="PF Din Text Comp Pro" panose="02000506020000020004" pitchFamily="2" charset="0"/>
              </a:rPr>
              <a:t>Парк, Алапаевск, Свердловская область</a:t>
            </a:r>
          </a:p>
        </p:txBody>
      </p:sp>
      <p:pic>
        <p:nvPicPr>
          <p:cNvPr id="47" name="Рисунок 46"/>
          <p:cNvPicPr>
            <a:picLocks noChangeAspect="1"/>
          </p:cNvPicPr>
          <p:nvPr/>
        </p:nvPicPr>
        <p:blipFill rotWithShape="1">
          <a:blip r:embed="rId12" cstate="print">
            <a:extLst>
              <a:ext uri="{28A0092B-C50C-407E-A947-70E740481C1C}">
                <a14:useLocalDpi xmlns:a14="http://schemas.microsoft.com/office/drawing/2010/main" xmlns="" val="0"/>
              </a:ext>
            </a:extLst>
          </a:blip>
          <a:srcRect r="6065"/>
          <a:stretch/>
        </p:blipFill>
        <p:spPr>
          <a:xfrm>
            <a:off x="3909604" y="2664816"/>
            <a:ext cx="3167470" cy="1895881"/>
          </a:xfrm>
          <a:prstGeom prst="rect">
            <a:avLst/>
          </a:prstGeom>
        </p:spPr>
      </p:pic>
      <p:sp>
        <p:nvSpPr>
          <p:cNvPr id="48" name="TextBox 47"/>
          <p:cNvSpPr txBox="1"/>
          <p:nvPr/>
        </p:nvSpPr>
        <p:spPr>
          <a:xfrm>
            <a:off x="4250779" y="4551719"/>
            <a:ext cx="2604367" cy="261610"/>
          </a:xfrm>
          <a:prstGeom prst="rect">
            <a:avLst/>
          </a:prstGeom>
          <a:noFill/>
        </p:spPr>
        <p:txBody>
          <a:bodyPr wrap="square" rtlCol="0">
            <a:spAutoFit/>
          </a:bodyPr>
          <a:lstStyle/>
          <a:p>
            <a:pPr algn="ctr"/>
            <a:r>
              <a:rPr lang="ru-RU" sz="1100" dirty="0">
                <a:solidFill>
                  <a:schemeClr val="tx1">
                    <a:lumMod val="75000"/>
                    <a:lumOff val="25000"/>
                  </a:schemeClr>
                </a:solidFill>
                <a:latin typeface="PF Din Text Comp Pro" panose="02000506020000020004" pitchFamily="2" charset="0"/>
              </a:rPr>
              <a:t>Яблоневая аллея, </a:t>
            </a:r>
            <a:r>
              <a:rPr lang="ru-RU" sz="1100" dirty="0" err="1">
                <a:solidFill>
                  <a:schemeClr val="tx1">
                    <a:lumMod val="75000"/>
                    <a:lumOff val="25000"/>
                  </a:schemeClr>
                </a:solidFill>
                <a:latin typeface="PF Din Text Comp Pro" panose="02000506020000020004" pitchFamily="2" charset="0"/>
              </a:rPr>
              <a:t>Краснообск</a:t>
            </a:r>
            <a:r>
              <a:rPr lang="ru-RU" sz="1100" dirty="0">
                <a:solidFill>
                  <a:schemeClr val="tx1">
                    <a:lumMod val="75000"/>
                    <a:lumOff val="25000"/>
                  </a:schemeClr>
                </a:solidFill>
                <a:latin typeface="PF Din Text Comp Pro" panose="02000506020000020004" pitchFamily="2" charset="0"/>
              </a:rPr>
              <a:t>, Новосибирская область</a:t>
            </a:r>
          </a:p>
        </p:txBody>
      </p:sp>
      <p:sp>
        <p:nvSpPr>
          <p:cNvPr id="49" name="TextBox 48"/>
          <p:cNvSpPr txBox="1"/>
          <p:nvPr/>
        </p:nvSpPr>
        <p:spPr>
          <a:xfrm>
            <a:off x="4737823" y="2341151"/>
            <a:ext cx="4830168" cy="261610"/>
          </a:xfrm>
          <a:prstGeom prst="rect">
            <a:avLst/>
          </a:prstGeom>
          <a:noFill/>
        </p:spPr>
        <p:txBody>
          <a:bodyPr wrap="none" rtlCol="0">
            <a:spAutoFit/>
          </a:bodyPr>
          <a:lstStyle/>
          <a:p>
            <a:r>
              <a:rPr lang="ru-RU" sz="1100" dirty="0">
                <a:solidFill>
                  <a:schemeClr val="tx1">
                    <a:lumMod val="75000"/>
                    <a:lumOff val="25000"/>
                  </a:schemeClr>
                </a:solidFill>
                <a:latin typeface="PF Din Text Comp Pro" panose="02000506020000020004" pitchFamily="2" charset="0"/>
              </a:rPr>
              <a:t>Оформление аллеи из тополей, одиночной посадки (ива плакучая), бульвара (береза повислая, сирень)</a:t>
            </a:r>
          </a:p>
        </p:txBody>
      </p:sp>
      <p:sp>
        <p:nvSpPr>
          <p:cNvPr id="40" name="Прямоугольник 39">
            <a:extLst>
              <a:ext uri="{FF2B5EF4-FFF2-40B4-BE49-F238E27FC236}">
                <a16:creationId xmlns="" xmlns:a16="http://schemas.microsoft.com/office/drawing/2014/main" id="{D72F5D01-4AED-47A4-8304-D8B3FCF73411}"/>
              </a:ext>
            </a:extLst>
          </p:cNvPr>
          <p:cNvSpPr/>
          <p:nvPr/>
        </p:nvSpPr>
        <p:spPr>
          <a:xfrm>
            <a:off x="8046406" y="4876740"/>
            <a:ext cx="1509388" cy="307777"/>
          </a:xfrm>
          <a:prstGeom prst="rect">
            <a:avLst/>
          </a:prstGeom>
        </p:spPr>
        <p:txBody>
          <a:bodyPr wrap="none">
            <a:spAutoFit/>
          </a:bodyPr>
          <a:lstStyle/>
          <a:p>
            <a:pPr algn="just"/>
            <a:r>
              <a:rPr lang="ru-RU" sz="1400" b="1" kern="0" spc="15" dirty="0">
                <a:solidFill>
                  <a:schemeClr val="tx1">
                    <a:lumMod val="75000"/>
                    <a:lumOff val="25000"/>
                  </a:schemeClr>
                </a:solidFill>
                <a:latin typeface="PF Din Text Comp Pro" pitchFamily="2" charset="0"/>
              </a:rPr>
              <a:t>ПОЖЕЛАНИЯ ЖИТЕЛЕЙ</a:t>
            </a:r>
          </a:p>
        </p:txBody>
      </p:sp>
      <p:sp>
        <p:nvSpPr>
          <p:cNvPr id="50" name="Прямоугольник 49">
            <a:extLst>
              <a:ext uri="{FF2B5EF4-FFF2-40B4-BE49-F238E27FC236}">
                <a16:creationId xmlns="" xmlns:a16="http://schemas.microsoft.com/office/drawing/2014/main" id="{B8486295-2B9E-4319-A1B8-9F7685B599A9}"/>
              </a:ext>
            </a:extLst>
          </p:cNvPr>
          <p:cNvSpPr/>
          <p:nvPr/>
        </p:nvSpPr>
        <p:spPr>
          <a:xfrm>
            <a:off x="5006742" y="601528"/>
            <a:ext cx="4317849" cy="307777"/>
          </a:xfrm>
          <a:prstGeom prst="rect">
            <a:avLst/>
          </a:prstGeom>
        </p:spPr>
        <p:txBody>
          <a:bodyPr wrap="none">
            <a:spAutoFit/>
          </a:bodyPr>
          <a:lstStyle/>
          <a:p>
            <a:pPr algn="just"/>
            <a:r>
              <a:rPr lang="ru-RU" sz="1400" b="1" kern="0" spc="15" dirty="0">
                <a:solidFill>
                  <a:schemeClr val="tx1">
                    <a:lumMod val="75000"/>
                    <a:lumOff val="25000"/>
                  </a:schemeClr>
                </a:solidFill>
                <a:latin typeface="PF Din Text Comp Pro" pitchFamily="2" charset="0"/>
              </a:rPr>
              <a:t>ПРИМЕРЫ КАЧЕСТВЕННОГО ОЗЕЛЕНЕНИЯ ОБЩЕСТВЕННЫХ ПРОСТРАНСТВ</a:t>
            </a:r>
          </a:p>
        </p:txBody>
      </p:sp>
      <p:sp>
        <p:nvSpPr>
          <p:cNvPr id="54" name="Прямоугольник 53">
            <a:extLst>
              <a:ext uri="{FF2B5EF4-FFF2-40B4-BE49-F238E27FC236}">
                <a16:creationId xmlns="" xmlns:a16="http://schemas.microsoft.com/office/drawing/2014/main" id="{E5B676FA-09D6-464B-87A6-91F9FBC0515E}"/>
              </a:ext>
            </a:extLst>
          </p:cNvPr>
          <p:cNvSpPr/>
          <p:nvPr/>
        </p:nvSpPr>
        <p:spPr>
          <a:xfrm>
            <a:off x="3906839" y="4867558"/>
            <a:ext cx="3170236" cy="299771"/>
          </a:xfrm>
          <a:prstGeom prst="rect">
            <a:avLst/>
          </a:prstGeom>
          <a:solidFill>
            <a:schemeClr val="bg1">
              <a:lumMod val="85000"/>
            </a:schemeClr>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ru-RU" dirty="0"/>
          </a:p>
        </p:txBody>
      </p:sp>
      <p:sp>
        <p:nvSpPr>
          <p:cNvPr id="55" name="Прямоугольник 54">
            <a:extLst>
              <a:ext uri="{FF2B5EF4-FFF2-40B4-BE49-F238E27FC236}">
                <a16:creationId xmlns="" xmlns:a16="http://schemas.microsoft.com/office/drawing/2014/main" id="{ED35D42E-C621-4997-AD0F-2856C7552622}"/>
              </a:ext>
            </a:extLst>
          </p:cNvPr>
          <p:cNvSpPr/>
          <p:nvPr/>
        </p:nvSpPr>
        <p:spPr>
          <a:xfrm>
            <a:off x="4597696" y="4876740"/>
            <a:ext cx="2310803" cy="307777"/>
          </a:xfrm>
          <a:prstGeom prst="rect">
            <a:avLst/>
          </a:prstGeom>
        </p:spPr>
        <p:txBody>
          <a:bodyPr wrap="square">
            <a:spAutoFit/>
          </a:bodyPr>
          <a:lstStyle/>
          <a:p>
            <a:pPr algn="just"/>
            <a:r>
              <a:rPr lang="ru-RU" sz="1400" b="1" kern="0" spc="15" dirty="0">
                <a:solidFill>
                  <a:schemeClr val="tx1">
                    <a:lumMod val="75000"/>
                    <a:lumOff val="25000"/>
                  </a:schemeClr>
                </a:solidFill>
                <a:latin typeface="PF Din Text Comp Pro" pitchFamily="2" charset="0"/>
              </a:rPr>
              <a:t>ВИДЫ ОБРЕЗОК ДЕРЕВЬЕВ</a:t>
            </a:r>
          </a:p>
        </p:txBody>
      </p:sp>
      <p:sp>
        <p:nvSpPr>
          <p:cNvPr id="32" name="Прямоугольник 31">
            <a:extLst>
              <a:ext uri="{FF2B5EF4-FFF2-40B4-BE49-F238E27FC236}">
                <a16:creationId xmlns="" xmlns:a16="http://schemas.microsoft.com/office/drawing/2014/main" id="{77FC9CFD-6F4B-4FEC-A35B-A9C8F1003DB9}"/>
              </a:ext>
            </a:extLst>
          </p:cNvPr>
          <p:cNvSpPr/>
          <p:nvPr/>
        </p:nvSpPr>
        <p:spPr>
          <a:xfrm>
            <a:off x="-1" y="-1"/>
            <a:ext cx="882205" cy="395289"/>
          </a:xfrm>
          <a:prstGeom prst="rect">
            <a:avLst/>
          </a:prstGeom>
          <a:solidFill>
            <a:srgbClr val="5B9C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3" name="Прямоугольник 32">
            <a:extLst>
              <a:ext uri="{FF2B5EF4-FFF2-40B4-BE49-F238E27FC236}">
                <a16:creationId xmlns="" xmlns:a16="http://schemas.microsoft.com/office/drawing/2014/main" id="{5CC38C3F-3BB4-4EEC-8BBF-F596BA61C82D}"/>
              </a:ext>
            </a:extLst>
          </p:cNvPr>
          <p:cNvSpPr/>
          <p:nvPr/>
        </p:nvSpPr>
        <p:spPr>
          <a:xfrm>
            <a:off x="181117" y="-28462"/>
            <a:ext cx="845103" cy="553998"/>
          </a:xfrm>
          <a:prstGeom prst="rect">
            <a:avLst/>
          </a:prstGeom>
        </p:spPr>
        <p:txBody>
          <a:bodyPr wrap="none">
            <a:spAutoFit/>
          </a:bodyPr>
          <a:lstStyle/>
          <a:p>
            <a:r>
              <a:rPr lang="ru-RU" altLang="ru-RU" sz="3000" dirty="0">
                <a:solidFill>
                  <a:schemeClr val="bg1"/>
                </a:solidFill>
                <a:latin typeface="PF Din Text Comp Pro" pitchFamily="2" charset="0"/>
              </a:rPr>
              <a:t>11.3. </a:t>
            </a:r>
            <a:endParaRPr lang="ru-RU" sz="3000" dirty="0">
              <a:solidFill>
                <a:schemeClr val="bg1"/>
              </a:solidFill>
            </a:endParaRPr>
          </a:p>
        </p:txBody>
      </p:sp>
    </p:spTree>
    <p:extLst>
      <p:ext uri="{BB962C8B-B14F-4D97-AF65-F5344CB8AC3E}">
        <p14:creationId xmlns:p14="http://schemas.microsoft.com/office/powerpoint/2010/main" xmlns="" val="12968413"/>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 name="Прямоугольник 86">
            <a:extLst>
              <a:ext uri="{FF2B5EF4-FFF2-40B4-BE49-F238E27FC236}">
                <a16:creationId xmlns="" xmlns:a16="http://schemas.microsoft.com/office/drawing/2014/main" id="{FD8A0299-9D3B-4D1B-9507-59688D148E15}"/>
              </a:ext>
            </a:extLst>
          </p:cNvPr>
          <p:cNvSpPr/>
          <p:nvPr/>
        </p:nvSpPr>
        <p:spPr>
          <a:xfrm>
            <a:off x="450850" y="4886828"/>
            <a:ext cx="9936000" cy="299771"/>
          </a:xfrm>
          <a:prstGeom prst="rect">
            <a:avLst/>
          </a:prstGeom>
          <a:solidFill>
            <a:schemeClr val="bg1">
              <a:lumMod val="85000"/>
            </a:schemeClr>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ru-RU" dirty="0"/>
          </a:p>
        </p:txBody>
      </p:sp>
      <p:sp>
        <p:nvSpPr>
          <p:cNvPr id="86" name="Прямоугольник 85">
            <a:extLst>
              <a:ext uri="{FF2B5EF4-FFF2-40B4-BE49-F238E27FC236}">
                <a16:creationId xmlns="" xmlns:a16="http://schemas.microsoft.com/office/drawing/2014/main" id="{E6A8C3FD-0370-4906-9A97-CA1B8CDC80B5}"/>
              </a:ext>
            </a:extLst>
          </p:cNvPr>
          <p:cNvSpPr/>
          <p:nvPr/>
        </p:nvSpPr>
        <p:spPr>
          <a:xfrm>
            <a:off x="450850" y="2725960"/>
            <a:ext cx="9936000" cy="299771"/>
          </a:xfrm>
          <a:prstGeom prst="rect">
            <a:avLst/>
          </a:prstGeom>
          <a:solidFill>
            <a:schemeClr val="bg1">
              <a:lumMod val="85000"/>
            </a:schemeClr>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ru-RU" dirty="0"/>
          </a:p>
        </p:txBody>
      </p:sp>
      <p:sp>
        <p:nvSpPr>
          <p:cNvPr id="85" name="Прямоугольник 84">
            <a:extLst>
              <a:ext uri="{FF2B5EF4-FFF2-40B4-BE49-F238E27FC236}">
                <a16:creationId xmlns="" xmlns:a16="http://schemas.microsoft.com/office/drawing/2014/main" id="{708CE16D-9095-4762-9EF3-C22E5078AD5E}"/>
              </a:ext>
            </a:extLst>
          </p:cNvPr>
          <p:cNvSpPr/>
          <p:nvPr/>
        </p:nvSpPr>
        <p:spPr>
          <a:xfrm>
            <a:off x="3901880" y="609600"/>
            <a:ext cx="6485380" cy="299771"/>
          </a:xfrm>
          <a:prstGeom prst="rect">
            <a:avLst/>
          </a:prstGeom>
          <a:solidFill>
            <a:schemeClr val="bg1">
              <a:lumMod val="85000"/>
            </a:schemeClr>
          </a:solid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en-US" altLang="ru-RU" sz="2200" kern="1200" dirty="0">
                <a:solidFill>
                  <a:schemeClr val="tx1">
                    <a:lumMod val="85000"/>
                    <a:lumOff val="15000"/>
                  </a:schemeClr>
                </a:solidFill>
                <a:latin typeface="PF Din Text Comp Pro" pitchFamily="2" charset="0"/>
                <a:cs typeface="Arial" charset="0"/>
              </a:rPr>
              <a:t>GREEN CITY</a:t>
            </a:r>
          </a:p>
        </p:txBody>
      </p:sp>
      <p:sp>
        <p:nvSpPr>
          <p:cNvPr id="4" name="Прямоугольник 3"/>
          <p:cNvSpPr/>
          <p:nvPr/>
        </p:nvSpPr>
        <p:spPr>
          <a:xfrm>
            <a:off x="3905249" y="609600"/>
            <a:ext cx="3171825" cy="6483350"/>
          </a:xfrm>
          <a:prstGeom prst="rect">
            <a:avLst/>
          </a:prstGeom>
          <a:no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Прямоугольник 10"/>
          <p:cNvSpPr/>
          <p:nvPr/>
        </p:nvSpPr>
        <p:spPr>
          <a:xfrm>
            <a:off x="7215188" y="609600"/>
            <a:ext cx="3171825" cy="6483350"/>
          </a:xfrm>
          <a:prstGeom prst="rect">
            <a:avLst/>
          </a:prstGeom>
          <a:no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101</a:t>
            </a:fld>
            <a:endParaRPr lang="ru-RU" dirty="0"/>
          </a:p>
        </p:txBody>
      </p:sp>
      <p:sp>
        <p:nvSpPr>
          <p:cNvPr id="52" name="TextBox 51"/>
          <p:cNvSpPr txBox="1"/>
          <p:nvPr/>
        </p:nvSpPr>
        <p:spPr>
          <a:xfrm>
            <a:off x="9739188" y="6328720"/>
            <a:ext cx="444352" cy="400110"/>
          </a:xfrm>
          <a:prstGeom prst="rect">
            <a:avLst/>
          </a:prstGeom>
          <a:noFill/>
        </p:spPr>
        <p:txBody>
          <a:bodyPr wrap="none" rtlCol="0">
            <a:spAutoFit/>
          </a:bodyPr>
          <a:lstStyle/>
          <a:p>
            <a:r>
              <a:rPr lang="ru-RU" dirty="0">
                <a:solidFill>
                  <a:schemeClr val="bg1"/>
                </a:solidFill>
              </a:rPr>
              <a:t>16</a:t>
            </a:r>
          </a:p>
        </p:txBody>
      </p:sp>
      <p:sp>
        <p:nvSpPr>
          <p:cNvPr id="6" name="Прямоугольник 5">
            <a:extLst>
              <a:ext uri="{FF2B5EF4-FFF2-40B4-BE49-F238E27FC236}">
                <a16:creationId xmlns="" xmlns:a16="http://schemas.microsoft.com/office/drawing/2014/main" id="{4C29C0BA-4538-413F-AC38-5E516BE448B7}"/>
              </a:ext>
            </a:extLst>
          </p:cNvPr>
          <p:cNvSpPr/>
          <p:nvPr/>
        </p:nvSpPr>
        <p:spPr>
          <a:xfrm>
            <a:off x="3906838" y="591314"/>
            <a:ext cx="6480175" cy="307777"/>
          </a:xfrm>
          <a:prstGeom prst="rect">
            <a:avLst/>
          </a:prstGeom>
        </p:spPr>
        <p:txBody>
          <a:bodyPr wrap="square">
            <a:spAutoFit/>
          </a:bodyPr>
          <a:lstStyle/>
          <a:p>
            <a:pPr algn="ctr"/>
            <a:r>
              <a:rPr lang="ru-RU" sz="1400" b="1" kern="0" spc="15" dirty="0">
                <a:solidFill>
                  <a:schemeClr val="tx1">
                    <a:lumMod val="75000"/>
                    <a:lumOff val="25000"/>
                  </a:schemeClr>
                </a:solidFill>
                <a:latin typeface="PF Din Text Comp Pro" pitchFamily="2" charset="0"/>
              </a:rPr>
              <a:t>ТРАВЯНИСТЫЕ РАСТЕНИЯ</a:t>
            </a:r>
          </a:p>
        </p:txBody>
      </p:sp>
      <p:grpSp>
        <p:nvGrpSpPr>
          <p:cNvPr id="82" name="Группа 81">
            <a:extLst>
              <a:ext uri="{FF2B5EF4-FFF2-40B4-BE49-F238E27FC236}">
                <a16:creationId xmlns="" xmlns:a16="http://schemas.microsoft.com/office/drawing/2014/main" id="{F3BD08B2-B996-417E-BF1D-4E61474337DE}"/>
              </a:ext>
            </a:extLst>
          </p:cNvPr>
          <p:cNvGrpSpPr/>
          <p:nvPr/>
        </p:nvGrpSpPr>
        <p:grpSpPr>
          <a:xfrm>
            <a:off x="3779207" y="970744"/>
            <a:ext cx="1789592" cy="1620506"/>
            <a:chOff x="2671233" y="5549701"/>
            <a:chExt cx="1789592" cy="1620506"/>
          </a:xfrm>
        </p:grpSpPr>
        <p:pic>
          <p:nvPicPr>
            <p:cNvPr id="48" name="Рисунок 47"/>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2805384" y="5549701"/>
              <a:ext cx="1485758" cy="1368000"/>
            </a:xfrm>
            <a:prstGeom prst="rect">
              <a:avLst/>
            </a:prstGeom>
          </p:spPr>
        </p:pic>
        <p:sp>
          <p:nvSpPr>
            <p:cNvPr id="15" name="Прямоугольник 14">
              <a:extLst>
                <a:ext uri="{FF2B5EF4-FFF2-40B4-BE49-F238E27FC236}">
                  <a16:creationId xmlns="" xmlns:a16="http://schemas.microsoft.com/office/drawing/2014/main" id="{2C0C3E66-39B6-4FE2-AC5B-CD1D6A3730C1}"/>
                </a:ext>
              </a:extLst>
            </p:cNvPr>
            <p:cNvSpPr/>
            <p:nvPr/>
          </p:nvSpPr>
          <p:spPr>
            <a:xfrm>
              <a:off x="2671233" y="6908597"/>
              <a:ext cx="1789592" cy="261610"/>
            </a:xfrm>
            <a:prstGeom prst="rect">
              <a:avLst/>
            </a:prstGeom>
          </p:spPr>
          <p:txBody>
            <a:bodyPr wrap="none">
              <a:spAutoFit/>
            </a:bodyPr>
            <a:lstStyle/>
            <a:p>
              <a:r>
                <a:rPr lang="ru-RU" sz="1100" kern="0" spc="15" dirty="0">
                  <a:solidFill>
                    <a:schemeClr val="tx1">
                      <a:lumMod val="75000"/>
                      <a:lumOff val="25000"/>
                    </a:schemeClr>
                  </a:solidFill>
                  <a:latin typeface="PF Din Text Comp Pro" pitchFamily="2" charset="0"/>
                </a:rPr>
                <a:t>Клевер белый, клевер гибридный </a:t>
              </a:r>
              <a:endParaRPr lang="ru-RU" sz="1100" dirty="0"/>
            </a:p>
          </p:txBody>
        </p:sp>
      </p:grpSp>
      <p:grpSp>
        <p:nvGrpSpPr>
          <p:cNvPr id="29" name="Группа 28">
            <a:extLst>
              <a:ext uri="{FF2B5EF4-FFF2-40B4-BE49-F238E27FC236}">
                <a16:creationId xmlns="" xmlns:a16="http://schemas.microsoft.com/office/drawing/2014/main" id="{C5E1D72E-F459-4677-AC96-1FDB076A015A}"/>
              </a:ext>
            </a:extLst>
          </p:cNvPr>
          <p:cNvGrpSpPr/>
          <p:nvPr/>
        </p:nvGrpSpPr>
        <p:grpSpPr>
          <a:xfrm>
            <a:off x="5636898" y="973311"/>
            <a:ext cx="1468991" cy="1617150"/>
            <a:chOff x="2364443" y="5292951"/>
            <a:chExt cx="1468991" cy="1617150"/>
          </a:xfrm>
        </p:grpSpPr>
        <p:pic>
          <p:nvPicPr>
            <p:cNvPr id="23" name="Рисунок 22"/>
            <p:cNvPicPr>
              <a:picLocks noChangeAspect="1"/>
            </p:cNvPicPr>
            <p:nvPr/>
          </p:nvPicPr>
          <p:blipFill rotWithShape="1">
            <a:blip r:embed="rId4" cstate="print">
              <a:extLst>
                <a:ext uri="{28A0092B-C50C-407E-A947-70E740481C1C}">
                  <a14:useLocalDpi xmlns:a14="http://schemas.microsoft.com/office/drawing/2010/main" xmlns="" val="0"/>
                </a:ext>
              </a:extLst>
            </a:blip>
            <a:srcRect r="37722"/>
            <a:stretch/>
          </p:blipFill>
          <p:spPr>
            <a:xfrm>
              <a:off x="2364443" y="5292951"/>
              <a:ext cx="1468991" cy="1368000"/>
            </a:xfrm>
            <a:prstGeom prst="rect">
              <a:avLst/>
            </a:prstGeom>
          </p:spPr>
        </p:pic>
        <p:sp>
          <p:nvSpPr>
            <p:cNvPr id="53" name="Прямоугольник 52">
              <a:extLst>
                <a:ext uri="{FF2B5EF4-FFF2-40B4-BE49-F238E27FC236}">
                  <a16:creationId xmlns="" xmlns:a16="http://schemas.microsoft.com/office/drawing/2014/main" id="{32D8CC39-2EE7-48C7-9963-3014D628DCDF}"/>
                </a:ext>
              </a:extLst>
            </p:cNvPr>
            <p:cNvSpPr/>
            <p:nvPr/>
          </p:nvSpPr>
          <p:spPr>
            <a:xfrm>
              <a:off x="2785711" y="6648491"/>
              <a:ext cx="626454" cy="261610"/>
            </a:xfrm>
            <a:prstGeom prst="rect">
              <a:avLst/>
            </a:prstGeom>
          </p:spPr>
          <p:txBody>
            <a:bodyPr wrap="none">
              <a:spAutoFit/>
            </a:bodyPr>
            <a:lstStyle/>
            <a:p>
              <a:r>
                <a:rPr lang="ru-RU" sz="1100" kern="0" spc="15" dirty="0">
                  <a:solidFill>
                    <a:schemeClr val="tx1">
                      <a:lumMod val="75000"/>
                      <a:lumOff val="25000"/>
                    </a:schemeClr>
                  </a:solidFill>
                  <a:latin typeface="PF Din Text Comp Pro" pitchFamily="2" charset="0"/>
                </a:rPr>
                <a:t>Барвинок</a:t>
              </a:r>
              <a:endParaRPr lang="ru-RU" sz="1100" dirty="0"/>
            </a:p>
          </p:txBody>
        </p:sp>
      </p:grpSp>
      <p:grpSp>
        <p:nvGrpSpPr>
          <p:cNvPr id="28" name="Группа 27">
            <a:extLst>
              <a:ext uri="{FF2B5EF4-FFF2-40B4-BE49-F238E27FC236}">
                <a16:creationId xmlns="" xmlns:a16="http://schemas.microsoft.com/office/drawing/2014/main" id="{705C2A59-9360-4432-97CE-6C0577B569DE}"/>
              </a:ext>
            </a:extLst>
          </p:cNvPr>
          <p:cNvGrpSpPr/>
          <p:nvPr/>
        </p:nvGrpSpPr>
        <p:grpSpPr>
          <a:xfrm>
            <a:off x="7344256" y="973311"/>
            <a:ext cx="1442021" cy="1617150"/>
            <a:chOff x="4350896" y="5292951"/>
            <a:chExt cx="1442021" cy="1617150"/>
          </a:xfrm>
        </p:grpSpPr>
        <p:pic>
          <p:nvPicPr>
            <p:cNvPr id="25" name="Рисунок 24"/>
            <p:cNvPicPr>
              <a:picLocks noChangeAspect="1"/>
            </p:cNvPicPr>
            <p:nvPr/>
          </p:nvPicPr>
          <p:blipFill rotWithShape="1">
            <a:blip r:embed="rId5" cstate="print">
              <a:extLst>
                <a:ext uri="{28A0092B-C50C-407E-A947-70E740481C1C}">
                  <a14:useLocalDpi xmlns:a14="http://schemas.microsoft.com/office/drawing/2010/main" xmlns="" val="0"/>
                </a:ext>
              </a:extLst>
            </a:blip>
            <a:srcRect r="29692"/>
            <a:stretch/>
          </p:blipFill>
          <p:spPr>
            <a:xfrm>
              <a:off x="4350896" y="5292951"/>
              <a:ext cx="1442021" cy="1368000"/>
            </a:xfrm>
            <a:prstGeom prst="rect">
              <a:avLst/>
            </a:prstGeom>
          </p:spPr>
        </p:pic>
        <p:sp>
          <p:nvSpPr>
            <p:cNvPr id="54" name="Прямоугольник 53">
              <a:extLst>
                <a:ext uri="{FF2B5EF4-FFF2-40B4-BE49-F238E27FC236}">
                  <a16:creationId xmlns="" xmlns:a16="http://schemas.microsoft.com/office/drawing/2014/main" id="{3EC15C15-171B-49B9-879A-062DB05AE948}"/>
                </a:ext>
              </a:extLst>
            </p:cNvPr>
            <p:cNvSpPr/>
            <p:nvPr/>
          </p:nvSpPr>
          <p:spPr>
            <a:xfrm>
              <a:off x="4670614" y="6648491"/>
              <a:ext cx="920124" cy="261610"/>
            </a:xfrm>
            <a:prstGeom prst="rect">
              <a:avLst/>
            </a:prstGeom>
          </p:spPr>
          <p:txBody>
            <a:bodyPr wrap="none">
              <a:spAutoFit/>
            </a:bodyPr>
            <a:lstStyle/>
            <a:p>
              <a:r>
                <a:rPr lang="ru-RU" sz="1100" kern="0" spc="15" dirty="0">
                  <a:solidFill>
                    <a:schemeClr val="tx1">
                      <a:lumMod val="75000"/>
                      <a:lumOff val="25000"/>
                    </a:schemeClr>
                  </a:solidFill>
                  <a:latin typeface="PF Din Text Comp Pro" pitchFamily="2" charset="0"/>
                </a:rPr>
                <a:t>Овсяница сизая</a:t>
              </a:r>
              <a:endParaRPr lang="ru-RU" sz="1100" dirty="0"/>
            </a:p>
          </p:txBody>
        </p:sp>
      </p:grpSp>
      <p:grpSp>
        <p:nvGrpSpPr>
          <p:cNvPr id="22" name="Группа 21">
            <a:extLst>
              <a:ext uri="{FF2B5EF4-FFF2-40B4-BE49-F238E27FC236}">
                <a16:creationId xmlns="" xmlns:a16="http://schemas.microsoft.com/office/drawing/2014/main" id="{A61E3026-BBCD-4D80-918B-ACBD4F11F053}"/>
              </a:ext>
            </a:extLst>
          </p:cNvPr>
          <p:cNvGrpSpPr/>
          <p:nvPr/>
        </p:nvGrpSpPr>
        <p:grpSpPr>
          <a:xfrm>
            <a:off x="9019311" y="973311"/>
            <a:ext cx="1367949" cy="1617150"/>
            <a:chOff x="6746789" y="5292951"/>
            <a:chExt cx="1367949" cy="1617150"/>
          </a:xfrm>
        </p:grpSpPr>
        <p:pic>
          <p:nvPicPr>
            <p:cNvPr id="26" name="Рисунок 25"/>
            <p:cNvPicPr>
              <a:picLocks noChangeAspect="1"/>
            </p:cNvPicPr>
            <p:nvPr/>
          </p:nvPicPr>
          <p:blipFill rotWithShape="1">
            <a:blip r:embed="rId6" cstate="print">
              <a:extLst>
                <a:ext uri="{28A0092B-C50C-407E-A947-70E740481C1C}">
                  <a14:useLocalDpi xmlns:a14="http://schemas.microsoft.com/office/drawing/2010/main" xmlns="" val="0"/>
                </a:ext>
              </a:extLst>
            </a:blip>
            <a:srcRect r="25003"/>
            <a:stretch/>
          </p:blipFill>
          <p:spPr>
            <a:xfrm>
              <a:off x="6746789" y="5292951"/>
              <a:ext cx="1367949" cy="1368000"/>
            </a:xfrm>
            <a:prstGeom prst="rect">
              <a:avLst/>
            </a:prstGeom>
          </p:spPr>
        </p:pic>
        <p:sp>
          <p:nvSpPr>
            <p:cNvPr id="55" name="Прямоугольник 54">
              <a:extLst>
                <a:ext uri="{FF2B5EF4-FFF2-40B4-BE49-F238E27FC236}">
                  <a16:creationId xmlns="" xmlns:a16="http://schemas.microsoft.com/office/drawing/2014/main" id="{77B4DDAB-EFCF-4971-B369-54FF976C8B93}"/>
                </a:ext>
              </a:extLst>
            </p:cNvPr>
            <p:cNvSpPr/>
            <p:nvPr/>
          </p:nvSpPr>
          <p:spPr>
            <a:xfrm>
              <a:off x="7013971" y="6648491"/>
              <a:ext cx="963405" cy="261610"/>
            </a:xfrm>
            <a:prstGeom prst="rect">
              <a:avLst/>
            </a:prstGeom>
          </p:spPr>
          <p:txBody>
            <a:bodyPr wrap="none">
              <a:spAutoFit/>
            </a:bodyPr>
            <a:lstStyle/>
            <a:p>
              <a:r>
                <a:rPr lang="ru-RU" sz="1100" kern="0" spc="15" dirty="0">
                  <a:solidFill>
                    <a:schemeClr val="tx1">
                      <a:lumMod val="75000"/>
                      <a:lumOff val="25000"/>
                    </a:schemeClr>
                  </a:solidFill>
                  <a:latin typeface="PF Din Text Comp Pro" pitchFamily="2" charset="0"/>
                </a:rPr>
                <a:t>Желтая люцерна</a:t>
              </a:r>
              <a:endParaRPr lang="ru-RU" sz="1100" dirty="0"/>
            </a:p>
          </p:txBody>
        </p:sp>
      </p:grpSp>
      <p:sp>
        <p:nvSpPr>
          <p:cNvPr id="56" name="TextBox 55">
            <a:extLst>
              <a:ext uri="{FF2B5EF4-FFF2-40B4-BE49-F238E27FC236}">
                <a16:creationId xmlns="" xmlns:a16="http://schemas.microsoft.com/office/drawing/2014/main" id="{44E65177-0323-4036-B81F-9978DF3B058C}"/>
              </a:ext>
            </a:extLst>
          </p:cNvPr>
          <p:cNvSpPr txBox="1"/>
          <p:nvPr/>
        </p:nvSpPr>
        <p:spPr>
          <a:xfrm>
            <a:off x="360000" y="504000"/>
            <a:ext cx="3492000" cy="1954381"/>
          </a:xfrm>
          <a:prstGeom prst="rect">
            <a:avLst/>
          </a:prstGeom>
          <a:noFill/>
        </p:spPr>
        <p:txBody>
          <a:bodyPr wrap="square" rtlCol="0">
            <a:spAutoFit/>
          </a:bodyPr>
          <a:lstStyle/>
          <a:p>
            <a:pPr algn="just"/>
            <a:r>
              <a:rPr lang="ru-RU" sz="1100" b="1" kern="0" spc="15" dirty="0">
                <a:solidFill>
                  <a:schemeClr val="tx1">
                    <a:lumMod val="75000"/>
                    <a:lumOff val="25000"/>
                  </a:schemeClr>
                </a:solidFill>
                <a:latin typeface="PF Din Text Comp Pro" pitchFamily="2" charset="0"/>
              </a:rPr>
              <a:t>Рекомендации по видам растений</a:t>
            </a:r>
          </a:p>
          <a:p>
            <a:pPr algn="just"/>
            <a:r>
              <a:rPr lang="ru-RU" sz="1100" kern="0" spc="15" dirty="0">
                <a:solidFill>
                  <a:schemeClr val="tx1">
                    <a:lumMod val="75000"/>
                    <a:lumOff val="25000"/>
                  </a:schemeClr>
                </a:solidFill>
                <a:latin typeface="PF Din Text Comp Pro" pitchFamily="2" charset="0"/>
              </a:rPr>
              <a:t>Из древесных и кустарниковых пород на территории города распространены тополь обыкновенный, осина, вязы, клен </a:t>
            </a:r>
            <a:r>
              <a:rPr lang="ru-RU" sz="1100" kern="0" spc="15" dirty="0" err="1">
                <a:solidFill>
                  <a:schemeClr val="tx1">
                    <a:lumMod val="75000"/>
                    <a:lumOff val="25000"/>
                  </a:schemeClr>
                </a:solidFill>
                <a:latin typeface="PF Din Text Comp Pro" pitchFamily="2" charset="0"/>
              </a:rPr>
              <a:t>остнолистный</a:t>
            </a:r>
            <a:r>
              <a:rPr lang="ru-RU" sz="1100" kern="0" spc="15" dirty="0">
                <a:solidFill>
                  <a:schemeClr val="tx1">
                    <a:lumMod val="75000"/>
                    <a:lumOff val="25000"/>
                  </a:schemeClr>
                </a:solidFill>
                <a:latin typeface="PF Din Text Comp Pro" pitchFamily="2" charset="0"/>
              </a:rPr>
              <a:t>, береза пушистая, </a:t>
            </a:r>
            <a:r>
              <a:rPr lang="ru-RU" sz="1100" kern="0" spc="15" dirty="0" err="1">
                <a:solidFill>
                  <a:schemeClr val="tx1">
                    <a:lumMod val="75000"/>
                    <a:lumOff val="25000"/>
                  </a:schemeClr>
                </a:solidFill>
                <a:latin typeface="PF Din Text Comp Pro" pitchFamily="2" charset="0"/>
              </a:rPr>
              <a:t>повислая</a:t>
            </a:r>
            <a:r>
              <a:rPr lang="ru-RU" sz="1100" kern="0" spc="15" dirty="0">
                <a:solidFill>
                  <a:schemeClr val="tx1">
                    <a:lumMod val="75000"/>
                    <a:lumOff val="25000"/>
                  </a:schemeClr>
                </a:solidFill>
                <a:latin typeface="PF Din Text Comp Pro" pitchFamily="2" charset="0"/>
              </a:rPr>
              <a:t>, липа обыкновенная, ивовые, каштан конский, рябина обыкновенная, ясень обыкновенный, дуб черешчатый, сосна обыкновенная, ель европейская, лиственница европейская, туя западная, акация желтая, спирея, сирень обыкновенная, калина, шиповник и др.  В дальнейшем эти породы можно дополнить новыми видами. Предлагаемые виды растений приведены на слайде.</a:t>
            </a:r>
            <a:endParaRPr lang="ru-RU" sz="1100" dirty="0">
              <a:solidFill>
                <a:schemeClr val="tx1">
                  <a:lumMod val="75000"/>
                  <a:lumOff val="25000"/>
                </a:schemeClr>
              </a:solidFill>
            </a:endParaRPr>
          </a:p>
          <a:p>
            <a:pPr algn="just"/>
            <a:endParaRPr lang="ru-RU" sz="1100" kern="0" spc="15" dirty="0">
              <a:solidFill>
                <a:schemeClr val="tx1">
                  <a:lumMod val="75000"/>
                  <a:lumOff val="25000"/>
                </a:schemeClr>
              </a:solidFill>
              <a:latin typeface="PF Din Text Comp Pro" pitchFamily="2" charset="0"/>
            </a:endParaRPr>
          </a:p>
        </p:txBody>
      </p:sp>
      <p:pic>
        <p:nvPicPr>
          <p:cNvPr id="16" name="Рисунок 15"/>
          <p:cNvPicPr>
            <a:picLocks/>
          </p:cNvPicPr>
          <p:nvPr/>
        </p:nvPicPr>
        <p:blipFill rotWithShape="1">
          <a:blip r:embed="rId7" cstate="print">
            <a:extLst>
              <a:ext uri="{28A0092B-C50C-407E-A947-70E740481C1C}">
                <a14:useLocalDpi xmlns:a14="http://schemas.microsoft.com/office/drawing/2010/main" xmlns="" val="0"/>
              </a:ext>
            </a:extLst>
          </a:blip>
          <a:srcRect r="25429"/>
          <a:stretch/>
        </p:blipFill>
        <p:spPr>
          <a:xfrm>
            <a:off x="450000" y="3100090"/>
            <a:ext cx="1485758" cy="1368000"/>
          </a:xfrm>
          <a:prstGeom prst="rect">
            <a:avLst/>
          </a:prstGeom>
        </p:spPr>
      </p:pic>
      <p:sp>
        <p:nvSpPr>
          <p:cNvPr id="57" name="Прямоугольник 56">
            <a:extLst>
              <a:ext uri="{FF2B5EF4-FFF2-40B4-BE49-F238E27FC236}">
                <a16:creationId xmlns="" xmlns:a16="http://schemas.microsoft.com/office/drawing/2014/main" id="{EF1DE7A4-C4CE-45FD-B988-1D99D9B78713}"/>
              </a:ext>
            </a:extLst>
          </p:cNvPr>
          <p:cNvSpPr/>
          <p:nvPr/>
        </p:nvSpPr>
        <p:spPr>
          <a:xfrm>
            <a:off x="750117" y="4488580"/>
            <a:ext cx="942887" cy="261610"/>
          </a:xfrm>
          <a:prstGeom prst="rect">
            <a:avLst/>
          </a:prstGeom>
        </p:spPr>
        <p:txBody>
          <a:bodyPr wrap="none">
            <a:spAutoFit/>
          </a:bodyPr>
          <a:lstStyle/>
          <a:p>
            <a:r>
              <a:rPr lang="ru-RU" sz="1100" kern="0" spc="15" dirty="0">
                <a:solidFill>
                  <a:schemeClr val="tx1">
                    <a:lumMod val="75000"/>
                    <a:lumOff val="25000"/>
                  </a:schemeClr>
                </a:solidFill>
                <a:latin typeface="PF Din Text Comp Pro" pitchFamily="2" charset="0"/>
              </a:rPr>
              <a:t>Спирея </a:t>
            </a:r>
            <a:r>
              <a:rPr lang="ru-RU" sz="1100" kern="0" spc="15" dirty="0" err="1">
                <a:solidFill>
                  <a:schemeClr val="tx1">
                    <a:lumMod val="75000"/>
                    <a:lumOff val="25000"/>
                  </a:schemeClr>
                </a:solidFill>
                <a:latin typeface="PF Din Text Comp Pro" pitchFamily="2" charset="0"/>
              </a:rPr>
              <a:t>вангутта</a:t>
            </a:r>
            <a:endParaRPr lang="ru-RU" sz="1100" dirty="0"/>
          </a:p>
        </p:txBody>
      </p:sp>
      <p:grpSp>
        <p:nvGrpSpPr>
          <p:cNvPr id="79" name="Группа 78">
            <a:extLst>
              <a:ext uri="{FF2B5EF4-FFF2-40B4-BE49-F238E27FC236}">
                <a16:creationId xmlns="" xmlns:a16="http://schemas.microsoft.com/office/drawing/2014/main" id="{FC7CB523-375C-4388-B23F-3585D3D8EC58}"/>
              </a:ext>
            </a:extLst>
          </p:cNvPr>
          <p:cNvGrpSpPr/>
          <p:nvPr/>
        </p:nvGrpSpPr>
        <p:grpSpPr>
          <a:xfrm>
            <a:off x="2240925" y="3107237"/>
            <a:ext cx="1468717" cy="1642953"/>
            <a:chOff x="4814087" y="3916871"/>
            <a:chExt cx="1468717" cy="1642953"/>
          </a:xfrm>
        </p:grpSpPr>
        <p:pic>
          <p:nvPicPr>
            <p:cNvPr id="17" name="Рисунок 16"/>
            <p:cNvPicPr>
              <a:picLocks noChangeAspect="1"/>
            </p:cNvPicPr>
            <p:nvPr/>
          </p:nvPicPr>
          <p:blipFill rotWithShape="1">
            <a:blip r:embed="rId8" cstate="print">
              <a:extLst>
                <a:ext uri="{28A0092B-C50C-407E-A947-70E740481C1C}">
                  <a14:useLocalDpi xmlns:a14="http://schemas.microsoft.com/office/drawing/2010/main" xmlns="" val="0"/>
                </a:ext>
              </a:extLst>
            </a:blip>
            <a:srcRect r="19478"/>
            <a:stretch/>
          </p:blipFill>
          <p:spPr>
            <a:xfrm>
              <a:off x="4814087" y="3916871"/>
              <a:ext cx="1468717" cy="1368000"/>
            </a:xfrm>
            <a:prstGeom prst="rect">
              <a:avLst/>
            </a:prstGeom>
          </p:spPr>
        </p:pic>
        <p:sp>
          <p:nvSpPr>
            <p:cNvPr id="58" name="Прямоугольник 57">
              <a:extLst>
                <a:ext uri="{FF2B5EF4-FFF2-40B4-BE49-F238E27FC236}">
                  <a16:creationId xmlns="" xmlns:a16="http://schemas.microsoft.com/office/drawing/2014/main" id="{EE1CA253-61CF-4B42-952A-92C9D68DEC91}"/>
                </a:ext>
              </a:extLst>
            </p:cNvPr>
            <p:cNvSpPr/>
            <p:nvPr/>
          </p:nvSpPr>
          <p:spPr>
            <a:xfrm>
              <a:off x="4934569" y="5298214"/>
              <a:ext cx="1287532" cy="261610"/>
            </a:xfrm>
            <a:prstGeom prst="rect">
              <a:avLst/>
            </a:prstGeom>
          </p:spPr>
          <p:txBody>
            <a:bodyPr wrap="none">
              <a:spAutoFit/>
            </a:bodyPr>
            <a:lstStyle/>
            <a:p>
              <a:r>
                <a:rPr lang="ru-RU" sz="1100" kern="0" spc="15" dirty="0">
                  <a:solidFill>
                    <a:schemeClr val="tx1">
                      <a:lumMod val="75000"/>
                      <a:lumOff val="25000"/>
                    </a:schemeClr>
                  </a:solidFill>
                  <a:latin typeface="PF Din Text Comp Pro" pitchFamily="2" charset="0"/>
                </a:rPr>
                <a:t>Кизильник стелющийся</a:t>
              </a:r>
              <a:endParaRPr lang="ru-RU" sz="1100" dirty="0"/>
            </a:p>
          </p:txBody>
        </p:sp>
      </p:grpSp>
      <p:grpSp>
        <p:nvGrpSpPr>
          <p:cNvPr id="80" name="Группа 79">
            <a:extLst>
              <a:ext uri="{FF2B5EF4-FFF2-40B4-BE49-F238E27FC236}">
                <a16:creationId xmlns="" xmlns:a16="http://schemas.microsoft.com/office/drawing/2014/main" id="{A615091C-498F-46AD-8265-3CDD629D2731}"/>
              </a:ext>
            </a:extLst>
          </p:cNvPr>
          <p:cNvGrpSpPr/>
          <p:nvPr/>
        </p:nvGrpSpPr>
        <p:grpSpPr>
          <a:xfrm>
            <a:off x="3958595" y="3100090"/>
            <a:ext cx="1442021" cy="1650100"/>
            <a:chOff x="6830146" y="3909724"/>
            <a:chExt cx="1442021" cy="1650100"/>
          </a:xfrm>
        </p:grpSpPr>
        <p:pic>
          <p:nvPicPr>
            <p:cNvPr id="32" name="Рисунок 31"/>
            <p:cNvPicPr>
              <a:picLocks noChangeAspect="1"/>
            </p:cNvPicPr>
            <p:nvPr/>
          </p:nvPicPr>
          <p:blipFill rotWithShape="1">
            <a:blip r:embed="rId9" cstate="print">
              <a:extLst>
                <a:ext uri="{28A0092B-C50C-407E-A947-70E740481C1C}">
                  <a14:useLocalDpi xmlns:a14="http://schemas.microsoft.com/office/drawing/2010/main" xmlns="" val="0"/>
                </a:ext>
              </a:extLst>
            </a:blip>
            <a:srcRect r="24619"/>
            <a:stretch/>
          </p:blipFill>
          <p:spPr>
            <a:xfrm>
              <a:off x="6830146" y="3909724"/>
              <a:ext cx="1442021" cy="1368000"/>
            </a:xfrm>
            <a:prstGeom prst="rect">
              <a:avLst/>
            </a:prstGeom>
          </p:spPr>
        </p:pic>
        <p:sp>
          <p:nvSpPr>
            <p:cNvPr id="59" name="Прямоугольник 58">
              <a:extLst>
                <a:ext uri="{FF2B5EF4-FFF2-40B4-BE49-F238E27FC236}">
                  <a16:creationId xmlns="" xmlns:a16="http://schemas.microsoft.com/office/drawing/2014/main" id="{943D8338-6BDA-4F80-AB0C-B24F04C0D3EF}"/>
                </a:ext>
              </a:extLst>
            </p:cNvPr>
            <p:cNvSpPr/>
            <p:nvPr/>
          </p:nvSpPr>
          <p:spPr>
            <a:xfrm>
              <a:off x="6965225" y="5298214"/>
              <a:ext cx="1258678" cy="261610"/>
            </a:xfrm>
            <a:prstGeom prst="rect">
              <a:avLst/>
            </a:prstGeom>
          </p:spPr>
          <p:txBody>
            <a:bodyPr wrap="none">
              <a:spAutoFit/>
            </a:bodyPr>
            <a:lstStyle/>
            <a:p>
              <a:r>
                <a:rPr lang="ru-RU" sz="1100" kern="0" spc="15" dirty="0" err="1">
                  <a:solidFill>
                    <a:schemeClr val="tx1">
                      <a:lumMod val="75000"/>
                      <a:lumOff val="25000"/>
                    </a:schemeClr>
                  </a:solidFill>
                  <a:latin typeface="PF Din Text Comp Pro" pitchFamily="2" charset="0"/>
                </a:rPr>
                <a:t>Форзиция</a:t>
              </a:r>
              <a:r>
                <a:rPr lang="ru-RU" sz="1100" kern="0" spc="15" dirty="0">
                  <a:solidFill>
                    <a:schemeClr val="tx1">
                      <a:lumMod val="75000"/>
                      <a:lumOff val="25000"/>
                    </a:schemeClr>
                  </a:solidFill>
                  <a:latin typeface="PF Din Text Comp Pro" pitchFamily="2" charset="0"/>
                </a:rPr>
                <a:t> европейская</a:t>
              </a:r>
              <a:endParaRPr lang="ru-RU" sz="1100" dirty="0"/>
            </a:p>
          </p:txBody>
        </p:sp>
      </p:grpSp>
      <p:pic>
        <p:nvPicPr>
          <p:cNvPr id="46" name="Рисунок 45"/>
          <p:cNvPicPr>
            <a:picLocks noChangeAspect="1"/>
          </p:cNvPicPr>
          <p:nvPr/>
        </p:nvPicPr>
        <p:blipFill rotWithShape="1">
          <a:blip r:embed="rId10" cstate="print">
            <a:extLst>
              <a:ext uri="{28A0092B-C50C-407E-A947-70E740481C1C}">
                <a14:useLocalDpi xmlns:a14="http://schemas.microsoft.com/office/drawing/2010/main" xmlns="" val="0"/>
              </a:ext>
            </a:extLst>
          </a:blip>
          <a:srcRect l="11438" r="10166"/>
          <a:stretch/>
        </p:blipFill>
        <p:spPr>
          <a:xfrm>
            <a:off x="5636897" y="3102664"/>
            <a:ext cx="1468991" cy="1368000"/>
          </a:xfrm>
          <a:prstGeom prst="rect">
            <a:avLst/>
          </a:prstGeom>
        </p:spPr>
      </p:pic>
      <p:sp>
        <p:nvSpPr>
          <p:cNvPr id="60" name="Прямоугольник 59">
            <a:extLst>
              <a:ext uri="{FF2B5EF4-FFF2-40B4-BE49-F238E27FC236}">
                <a16:creationId xmlns="" xmlns:a16="http://schemas.microsoft.com/office/drawing/2014/main" id="{78F55756-50C9-421D-8D1E-68099234E034}"/>
              </a:ext>
            </a:extLst>
          </p:cNvPr>
          <p:cNvSpPr/>
          <p:nvPr/>
        </p:nvSpPr>
        <p:spPr>
          <a:xfrm>
            <a:off x="5968344" y="4488580"/>
            <a:ext cx="986167" cy="261610"/>
          </a:xfrm>
          <a:prstGeom prst="rect">
            <a:avLst/>
          </a:prstGeom>
        </p:spPr>
        <p:txBody>
          <a:bodyPr wrap="none">
            <a:spAutoFit/>
          </a:bodyPr>
          <a:lstStyle/>
          <a:p>
            <a:r>
              <a:rPr lang="ru-RU" sz="1100" kern="0" spc="15" dirty="0">
                <a:solidFill>
                  <a:schemeClr val="tx1">
                    <a:lumMod val="75000"/>
                    <a:lumOff val="25000"/>
                  </a:schemeClr>
                </a:solidFill>
                <a:latin typeface="PF Din Text Comp Pro" pitchFamily="2" charset="0"/>
              </a:rPr>
              <a:t>Свидина красная</a:t>
            </a:r>
            <a:endParaRPr lang="ru-RU" sz="1100" dirty="0"/>
          </a:p>
        </p:txBody>
      </p:sp>
      <p:sp>
        <p:nvSpPr>
          <p:cNvPr id="62" name="Прямоугольник 61">
            <a:extLst>
              <a:ext uri="{FF2B5EF4-FFF2-40B4-BE49-F238E27FC236}">
                <a16:creationId xmlns="" xmlns:a16="http://schemas.microsoft.com/office/drawing/2014/main" id="{6127D6DA-2FD2-4112-8ABB-134DB866023B}"/>
              </a:ext>
            </a:extLst>
          </p:cNvPr>
          <p:cNvSpPr/>
          <p:nvPr/>
        </p:nvSpPr>
        <p:spPr>
          <a:xfrm>
            <a:off x="450850" y="4889064"/>
            <a:ext cx="9936163" cy="307777"/>
          </a:xfrm>
          <a:prstGeom prst="rect">
            <a:avLst/>
          </a:prstGeom>
        </p:spPr>
        <p:txBody>
          <a:bodyPr wrap="square">
            <a:spAutoFit/>
          </a:bodyPr>
          <a:lstStyle/>
          <a:p>
            <a:pPr algn="ctr"/>
            <a:r>
              <a:rPr lang="ru-RU" sz="1400" b="1" kern="0" spc="15" dirty="0">
                <a:solidFill>
                  <a:schemeClr val="tx1">
                    <a:lumMod val="75000"/>
                    <a:lumOff val="25000"/>
                  </a:schemeClr>
                </a:solidFill>
                <a:latin typeface="PF Din Text Comp Pro" pitchFamily="2" charset="0"/>
              </a:rPr>
              <a:t>ДЕРЕВЬЯ</a:t>
            </a:r>
          </a:p>
        </p:txBody>
      </p:sp>
      <p:pic>
        <p:nvPicPr>
          <p:cNvPr id="10" name="Рисунок 9"/>
          <p:cNvPicPr>
            <a:picLocks/>
          </p:cNvPicPr>
          <p:nvPr/>
        </p:nvPicPr>
        <p:blipFill rotWithShape="1">
          <a:blip r:embed="rId11" cstate="print">
            <a:extLst>
              <a:ext uri="{28A0092B-C50C-407E-A947-70E740481C1C}">
                <a14:useLocalDpi xmlns:a14="http://schemas.microsoft.com/office/drawing/2010/main" xmlns="" val="0"/>
              </a:ext>
            </a:extLst>
          </a:blip>
          <a:srcRect l="2759" t="4126" r="20400"/>
          <a:stretch/>
        </p:blipFill>
        <p:spPr>
          <a:xfrm>
            <a:off x="7352019" y="5286948"/>
            <a:ext cx="1434257" cy="1428685"/>
          </a:xfrm>
          <a:prstGeom prst="rect">
            <a:avLst/>
          </a:prstGeom>
        </p:spPr>
      </p:pic>
      <p:sp>
        <p:nvSpPr>
          <p:cNvPr id="63" name="Прямоугольник 62">
            <a:extLst>
              <a:ext uri="{FF2B5EF4-FFF2-40B4-BE49-F238E27FC236}">
                <a16:creationId xmlns="" xmlns:a16="http://schemas.microsoft.com/office/drawing/2014/main" id="{25B60994-4AF1-478D-B894-9C37478C7BC5}"/>
              </a:ext>
            </a:extLst>
          </p:cNvPr>
          <p:cNvSpPr/>
          <p:nvPr/>
        </p:nvSpPr>
        <p:spPr>
          <a:xfrm>
            <a:off x="7442617" y="6696630"/>
            <a:ext cx="1192634" cy="261610"/>
          </a:xfrm>
          <a:prstGeom prst="rect">
            <a:avLst/>
          </a:prstGeom>
        </p:spPr>
        <p:txBody>
          <a:bodyPr wrap="none">
            <a:spAutoFit/>
          </a:bodyPr>
          <a:lstStyle/>
          <a:p>
            <a:r>
              <a:rPr lang="ru-RU" sz="1100" kern="0" spc="15" dirty="0">
                <a:solidFill>
                  <a:schemeClr val="tx1">
                    <a:lumMod val="75000"/>
                    <a:lumOff val="25000"/>
                  </a:schemeClr>
                </a:solidFill>
                <a:latin typeface="PF Din Text Comp Pro" pitchFamily="2" charset="0"/>
              </a:rPr>
              <a:t>Тополь лавролистный</a:t>
            </a:r>
            <a:endParaRPr lang="ru-RU" sz="1100" dirty="0"/>
          </a:p>
        </p:txBody>
      </p:sp>
      <p:pic>
        <p:nvPicPr>
          <p:cNvPr id="13" name="Рисунок 12"/>
          <p:cNvPicPr>
            <a:picLocks noChangeAspect="1"/>
          </p:cNvPicPr>
          <p:nvPr/>
        </p:nvPicPr>
        <p:blipFill rotWithShape="1">
          <a:blip r:embed="rId12" cstate="print">
            <a:extLst>
              <a:ext uri="{28A0092B-C50C-407E-A947-70E740481C1C}">
                <a14:useLocalDpi xmlns:a14="http://schemas.microsoft.com/office/drawing/2010/main" xmlns="" val="0"/>
              </a:ext>
            </a:extLst>
          </a:blip>
          <a:srcRect l="5958" t="677" r="12927" b="-1"/>
          <a:stretch/>
        </p:blipFill>
        <p:spPr>
          <a:xfrm>
            <a:off x="9019236" y="5286948"/>
            <a:ext cx="1368024" cy="1428685"/>
          </a:xfrm>
          <a:prstGeom prst="rect">
            <a:avLst/>
          </a:prstGeom>
        </p:spPr>
      </p:pic>
      <p:sp>
        <p:nvSpPr>
          <p:cNvPr id="64" name="Прямоугольник 63">
            <a:extLst>
              <a:ext uri="{FF2B5EF4-FFF2-40B4-BE49-F238E27FC236}">
                <a16:creationId xmlns="" xmlns:a16="http://schemas.microsoft.com/office/drawing/2014/main" id="{BC7CD263-AD89-43D5-8BA4-6164CCB7FA56}"/>
              </a:ext>
            </a:extLst>
          </p:cNvPr>
          <p:cNvSpPr/>
          <p:nvPr/>
        </p:nvSpPr>
        <p:spPr>
          <a:xfrm>
            <a:off x="9201256" y="6696630"/>
            <a:ext cx="981359" cy="261610"/>
          </a:xfrm>
          <a:prstGeom prst="rect">
            <a:avLst/>
          </a:prstGeom>
        </p:spPr>
        <p:txBody>
          <a:bodyPr wrap="none">
            <a:spAutoFit/>
          </a:bodyPr>
          <a:lstStyle/>
          <a:p>
            <a:r>
              <a:rPr lang="ru-RU" sz="1100" kern="0" spc="15" dirty="0">
                <a:solidFill>
                  <a:schemeClr val="tx1">
                    <a:lumMod val="75000"/>
                    <a:lumOff val="25000"/>
                  </a:schemeClr>
                </a:solidFill>
                <a:latin typeface="PF Din Text Comp Pro" pitchFamily="2" charset="0"/>
              </a:rPr>
              <a:t>Вишня тибетская</a:t>
            </a:r>
            <a:endParaRPr lang="ru-RU" sz="1100" dirty="0"/>
          </a:p>
        </p:txBody>
      </p:sp>
      <p:grpSp>
        <p:nvGrpSpPr>
          <p:cNvPr id="44" name="Группа 43">
            <a:extLst>
              <a:ext uri="{FF2B5EF4-FFF2-40B4-BE49-F238E27FC236}">
                <a16:creationId xmlns="" xmlns:a16="http://schemas.microsoft.com/office/drawing/2014/main" id="{B7E330F6-4838-436D-8CDE-D87BB7313B51}"/>
              </a:ext>
            </a:extLst>
          </p:cNvPr>
          <p:cNvGrpSpPr/>
          <p:nvPr/>
        </p:nvGrpSpPr>
        <p:grpSpPr>
          <a:xfrm>
            <a:off x="7352021" y="3100090"/>
            <a:ext cx="1434256" cy="1610607"/>
            <a:chOff x="6830147" y="2196607"/>
            <a:chExt cx="1434256" cy="1610607"/>
          </a:xfrm>
        </p:grpSpPr>
        <p:pic>
          <p:nvPicPr>
            <p:cNvPr id="14" name="Рисунок 13"/>
            <p:cNvPicPr>
              <a:picLocks/>
            </p:cNvPicPr>
            <p:nvPr/>
          </p:nvPicPr>
          <p:blipFill rotWithShape="1">
            <a:blip r:embed="rId13" cstate="print">
              <a:extLst>
                <a:ext uri="{28A0092B-C50C-407E-A947-70E740481C1C}">
                  <a14:useLocalDpi xmlns:a14="http://schemas.microsoft.com/office/drawing/2010/main" xmlns="" val="0"/>
                </a:ext>
              </a:extLst>
            </a:blip>
            <a:srcRect l="12356" r="9098"/>
            <a:stretch/>
          </p:blipFill>
          <p:spPr>
            <a:xfrm>
              <a:off x="6830147" y="2196607"/>
              <a:ext cx="1434256" cy="1368000"/>
            </a:xfrm>
            <a:prstGeom prst="rect">
              <a:avLst/>
            </a:prstGeom>
          </p:spPr>
        </p:pic>
        <p:sp>
          <p:nvSpPr>
            <p:cNvPr id="65" name="Прямоугольник 64">
              <a:extLst>
                <a:ext uri="{FF2B5EF4-FFF2-40B4-BE49-F238E27FC236}">
                  <a16:creationId xmlns="" xmlns:a16="http://schemas.microsoft.com/office/drawing/2014/main" id="{2EC088EF-3D76-4B80-AE68-BEAD90163101}"/>
                </a:ext>
              </a:extLst>
            </p:cNvPr>
            <p:cNvSpPr/>
            <p:nvPr/>
          </p:nvSpPr>
          <p:spPr>
            <a:xfrm>
              <a:off x="7038077" y="3545604"/>
              <a:ext cx="1066959" cy="261610"/>
            </a:xfrm>
            <a:prstGeom prst="rect">
              <a:avLst/>
            </a:prstGeom>
          </p:spPr>
          <p:txBody>
            <a:bodyPr wrap="none">
              <a:spAutoFit/>
            </a:bodyPr>
            <a:lstStyle/>
            <a:p>
              <a:r>
                <a:rPr lang="ru-RU" sz="1100" kern="0" spc="15" dirty="0">
                  <a:solidFill>
                    <a:schemeClr val="tx1">
                      <a:lumMod val="75000"/>
                      <a:lumOff val="25000"/>
                    </a:schemeClr>
                  </a:solidFill>
                  <a:latin typeface="PF Din Text Comp Pro" pitchFamily="2" charset="0"/>
                </a:rPr>
                <a:t>Сирень венгерская</a:t>
              </a:r>
              <a:endParaRPr lang="ru-RU" sz="1100" dirty="0"/>
            </a:p>
          </p:txBody>
        </p:sp>
      </p:grpSp>
      <p:grpSp>
        <p:nvGrpSpPr>
          <p:cNvPr id="67" name="Группа 66">
            <a:extLst>
              <a:ext uri="{FF2B5EF4-FFF2-40B4-BE49-F238E27FC236}">
                <a16:creationId xmlns="" xmlns:a16="http://schemas.microsoft.com/office/drawing/2014/main" id="{E36AA8EA-B6A5-4D6B-A952-AC0EEBA738B3}"/>
              </a:ext>
            </a:extLst>
          </p:cNvPr>
          <p:cNvGrpSpPr/>
          <p:nvPr/>
        </p:nvGrpSpPr>
        <p:grpSpPr>
          <a:xfrm>
            <a:off x="9019312" y="3100090"/>
            <a:ext cx="1367948" cy="1610607"/>
            <a:chOff x="8803164" y="2196607"/>
            <a:chExt cx="1367948" cy="1610607"/>
          </a:xfrm>
        </p:grpSpPr>
        <p:pic>
          <p:nvPicPr>
            <p:cNvPr id="27" name="Рисунок 26"/>
            <p:cNvPicPr>
              <a:picLocks noChangeAspect="1"/>
            </p:cNvPicPr>
            <p:nvPr/>
          </p:nvPicPr>
          <p:blipFill rotWithShape="1">
            <a:blip r:embed="rId14" cstate="print">
              <a:extLst>
                <a:ext uri="{28A0092B-C50C-407E-A947-70E740481C1C}">
                  <a14:useLocalDpi xmlns:a14="http://schemas.microsoft.com/office/drawing/2010/main" xmlns="" val="0"/>
                </a:ext>
              </a:extLst>
            </a:blip>
            <a:srcRect l="28256"/>
            <a:stretch/>
          </p:blipFill>
          <p:spPr>
            <a:xfrm>
              <a:off x="8803164" y="2196607"/>
              <a:ext cx="1367948" cy="1368000"/>
            </a:xfrm>
            <a:prstGeom prst="rect">
              <a:avLst/>
            </a:prstGeom>
          </p:spPr>
        </p:pic>
        <p:sp>
          <p:nvSpPr>
            <p:cNvPr id="66" name="Прямоугольник 65">
              <a:extLst>
                <a:ext uri="{FF2B5EF4-FFF2-40B4-BE49-F238E27FC236}">
                  <a16:creationId xmlns="" xmlns:a16="http://schemas.microsoft.com/office/drawing/2014/main" id="{58163144-1309-426B-9BA3-8E20F568EE6F}"/>
                </a:ext>
              </a:extLst>
            </p:cNvPr>
            <p:cNvSpPr/>
            <p:nvPr/>
          </p:nvSpPr>
          <p:spPr>
            <a:xfrm>
              <a:off x="9058964" y="3545604"/>
              <a:ext cx="1050929" cy="261610"/>
            </a:xfrm>
            <a:prstGeom prst="rect">
              <a:avLst/>
            </a:prstGeom>
          </p:spPr>
          <p:txBody>
            <a:bodyPr wrap="none">
              <a:spAutoFit/>
            </a:bodyPr>
            <a:lstStyle/>
            <a:p>
              <a:r>
                <a:rPr lang="ru-RU" sz="1100" kern="0" spc="15" dirty="0">
                  <a:solidFill>
                    <a:schemeClr val="tx1">
                      <a:lumMod val="75000"/>
                      <a:lumOff val="25000"/>
                    </a:schemeClr>
                  </a:solidFill>
                  <a:latin typeface="PF Din Text Comp Pro" pitchFamily="2" charset="0"/>
                </a:rPr>
                <a:t>Барбарис </a:t>
              </a:r>
              <a:r>
                <a:rPr lang="ru-RU" sz="1100" kern="0" spc="15" dirty="0" err="1">
                  <a:solidFill>
                    <a:schemeClr val="tx1">
                      <a:lumMod val="75000"/>
                      <a:lumOff val="25000"/>
                    </a:schemeClr>
                  </a:solidFill>
                  <a:latin typeface="PF Din Text Comp Pro" pitchFamily="2" charset="0"/>
                </a:rPr>
                <a:t>тунберга</a:t>
              </a:r>
              <a:endParaRPr lang="ru-RU" sz="1100" dirty="0"/>
            </a:p>
          </p:txBody>
        </p:sp>
      </p:grpSp>
      <p:pic>
        <p:nvPicPr>
          <p:cNvPr id="2" name="Рисунок 1"/>
          <p:cNvPicPr>
            <a:picLocks noChangeAspect="1"/>
          </p:cNvPicPr>
          <p:nvPr/>
        </p:nvPicPr>
        <p:blipFill rotWithShape="1">
          <a:blip r:embed="rId15" cstate="print">
            <a:extLst>
              <a:ext uri="{28A0092B-C50C-407E-A947-70E740481C1C}">
                <a14:useLocalDpi xmlns:a14="http://schemas.microsoft.com/office/drawing/2010/main" xmlns="" val="0"/>
              </a:ext>
            </a:extLst>
          </a:blip>
          <a:srcRect l="1" t="12086" r="6585" b="6039"/>
          <a:stretch/>
        </p:blipFill>
        <p:spPr>
          <a:xfrm>
            <a:off x="450850" y="5283892"/>
            <a:ext cx="1466792" cy="1368000"/>
          </a:xfrm>
          <a:prstGeom prst="rect">
            <a:avLst/>
          </a:prstGeom>
        </p:spPr>
      </p:pic>
      <p:sp>
        <p:nvSpPr>
          <p:cNvPr id="68" name="Прямоугольник 67">
            <a:extLst>
              <a:ext uri="{FF2B5EF4-FFF2-40B4-BE49-F238E27FC236}">
                <a16:creationId xmlns="" xmlns:a16="http://schemas.microsoft.com/office/drawing/2014/main" id="{F05E5442-748A-4207-BFBF-01D79F2457A3}"/>
              </a:ext>
            </a:extLst>
          </p:cNvPr>
          <p:cNvSpPr/>
          <p:nvPr/>
        </p:nvSpPr>
        <p:spPr>
          <a:xfrm>
            <a:off x="750866" y="6620640"/>
            <a:ext cx="942887" cy="261610"/>
          </a:xfrm>
          <a:prstGeom prst="rect">
            <a:avLst/>
          </a:prstGeom>
        </p:spPr>
        <p:txBody>
          <a:bodyPr wrap="none">
            <a:spAutoFit/>
          </a:bodyPr>
          <a:lstStyle/>
          <a:p>
            <a:r>
              <a:rPr lang="ru-RU" sz="1100" kern="0" spc="15" dirty="0">
                <a:solidFill>
                  <a:schemeClr val="tx1">
                    <a:lumMod val="75000"/>
                    <a:lumOff val="25000"/>
                  </a:schemeClr>
                </a:solidFill>
                <a:latin typeface="PF Din Text Comp Pro" pitchFamily="2" charset="0"/>
              </a:rPr>
              <a:t>Сосна кедровая</a:t>
            </a:r>
            <a:endParaRPr lang="ru-RU" sz="1100" dirty="0"/>
          </a:p>
        </p:txBody>
      </p:sp>
      <p:pic>
        <p:nvPicPr>
          <p:cNvPr id="7" name="Рисунок 6"/>
          <p:cNvPicPr>
            <a:picLocks noChangeAspect="1"/>
          </p:cNvPicPr>
          <p:nvPr/>
        </p:nvPicPr>
        <p:blipFill rotWithShape="1">
          <a:blip r:embed="rId16" cstate="print">
            <a:extLst>
              <a:ext uri="{28A0092B-C50C-407E-A947-70E740481C1C}">
                <a14:useLocalDpi xmlns:a14="http://schemas.microsoft.com/office/drawing/2010/main" xmlns="" val="0"/>
              </a:ext>
            </a:extLst>
          </a:blip>
          <a:srcRect l="5469" r="23066"/>
          <a:stretch/>
        </p:blipFill>
        <p:spPr>
          <a:xfrm>
            <a:off x="2240925" y="5283892"/>
            <a:ext cx="1466792" cy="1368000"/>
          </a:xfrm>
          <a:prstGeom prst="rect">
            <a:avLst/>
          </a:prstGeom>
        </p:spPr>
      </p:pic>
      <p:sp>
        <p:nvSpPr>
          <p:cNvPr id="69" name="Прямоугольник 68">
            <a:extLst>
              <a:ext uri="{FF2B5EF4-FFF2-40B4-BE49-F238E27FC236}">
                <a16:creationId xmlns="" xmlns:a16="http://schemas.microsoft.com/office/drawing/2014/main" id="{C512992C-DA4D-4D49-9318-123BF1386120}"/>
              </a:ext>
            </a:extLst>
          </p:cNvPr>
          <p:cNvSpPr/>
          <p:nvPr/>
        </p:nvSpPr>
        <p:spPr>
          <a:xfrm>
            <a:off x="2612418" y="6620640"/>
            <a:ext cx="805670" cy="261610"/>
          </a:xfrm>
          <a:prstGeom prst="rect">
            <a:avLst/>
          </a:prstGeom>
        </p:spPr>
        <p:txBody>
          <a:bodyPr wrap="none">
            <a:spAutoFit/>
          </a:bodyPr>
          <a:lstStyle/>
          <a:p>
            <a:r>
              <a:rPr lang="ru-RU" sz="1100" kern="0" spc="15" dirty="0">
                <a:solidFill>
                  <a:schemeClr val="tx1">
                    <a:lumMod val="75000"/>
                    <a:lumOff val="25000"/>
                  </a:schemeClr>
                </a:solidFill>
                <a:latin typeface="PF Din Text Comp Pro" pitchFamily="2" charset="0"/>
              </a:rPr>
              <a:t>Туя западная</a:t>
            </a:r>
            <a:endParaRPr lang="ru-RU" sz="1100" dirty="0"/>
          </a:p>
        </p:txBody>
      </p:sp>
      <p:pic>
        <p:nvPicPr>
          <p:cNvPr id="8" name="Рисунок 7"/>
          <p:cNvPicPr>
            <a:picLocks/>
          </p:cNvPicPr>
          <p:nvPr/>
        </p:nvPicPr>
        <p:blipFill rotWithShape="1">
          <a:blip r:embed="rId17" cstate="print">
            <a:extLst>
              <a:ext uri="{28A0092B-C50C-407E-A947-70E740481C1C}">
                <a14:useLocalDpi xmlns:a14="http://schemas.microsoft.com/office/drawing/2010/main" xmlns="" val="0"/>
              </a:ext>
            </a:extLst>
          </a:blip>
          <a:srcRect l="1891" r="9969"/>
          <a:stretch/>
        </p:blipFill>
        <p:spPr>
          <a:xfrm>
            <a:off x="3956020" y="5288031"/>
            <a:ext cx="1423656" cy="1368000"/>
          </a:xfrm>
          <a:prstGeom prst="rect">
            <a:avLst/>
          </a:prstGeom>
        </p:spPr>
      </p:pic>
      <p:sp>
        <p:nvSpPr>
          <p:cNvPr id="70" name="Прямоугольник 69">
            <a:extLst>
              <a:ext uri="{FF2B5EF4-FFF2-40B4-BE49-F238E27FC236}">
                <a16:creationId xmlns="" xmlns:a16="http://schemas.microsoft.com/office/drawing/2014/main" id="{CE2748D8-C5D7-4B09-B6FC-D7EAB8B09B40}"/>
              </a:ext>
            </a:extLst>
          </p:cNvPr>
          <p:cNvSpPr/>
          <p:nvPr/>
        </p:nvSpPr>
        <p:spPr>
          <a:xfrm>
            <a:off x="4058235" y="6620640"/>
            <a:ext cx="1231427" cy="430887"/>
          </a:xfrm>
          <a:prstGeom prst="rect">
            <a:avLst/>
          </a:prstGeom>
        </p:spPr>
        <p:txBody>
          <a:bodyPr wrap="none">
            <a:spAutoFit/>
          </a:bodyPr>
          <a:lstStyle/>
          <a:p>
            <a:pPr algn="ctr"/>
            <a:r>
              <a:rPr lang="ru-RU" sz="1100" kern="0" spc="15" dirty="0">
                <a:solidFill>
                  <a:schemeClr val="tx1">
                    <a:lumMod val="75000"/>
                    <a:lumOff val="25000"/>
                  </a:schemeClr>
                </a:solidFill>
                <a:latin typeface="PF Din Text Comp Pro" pitchFamily="2" charset="0"/>
              </a:rPr>
              <a:t>Клен остролистный</a:t>
            </a:r>
          </a:p>
          <a:p>
            <a:pPr algn="ctr"/>
            <a:r>
              <a:rPr lang="ru-RU" sz="1100" kern="0" spc="15" dirty="0">
                <a:solidFill>
                  <a:schemeClr val="tx1">
                    <a:lumMod val="75000"/>
                    <a:lumOff val="25000"/>
                  </a:schemeClr>
                </a:solidFill>
                <a:latin typeface="PF Din Text Comp Pro" pitchFamily="2" charset="0"/>
              </a:rPr>
              <a:t>с шаровидной кроной</a:t>
            </a:r>
            <a:endParaRPr lang="ru-RU" sz="1100" dirty="0"/>
          </a:p>
        </p:txBody>
      </p:sp>
      <p:pic>
        <p:nvPicPr>
          <p:cNvPr id="9" name="Рисунок 8"/>
          <p:cNvPicPr>
            <a:picLocks/>
          </p:cNvPicPr>
          <p:nvPr/>
        </p:nvPicPr>
        <p:blipFill rotWithShape="1">
          <a:blip r:embed="rId18" cstate="print">
            <a:extLst>
              <a:ext uri="{28A0092B-C50C-407E-A947-70E740481C1C}">
                <a14:useLocalDpi xmlns:a14="http://schemas.microsoft.com/office/drawing/2010/main" xmlns="" val="0"/>
              </a:ext>
            </a:extLst>
          </a:blip>
          <a:srcRect l="6088" r="2283"/>
          <a:stretch/>
        </p:blipFill>
        <p:spPr>
          <a:xfrm>
            <a:off x="5636897" y="5288031"/>
            <a:ext cx="1443126" cy="1368000"/>
          </a:xfrm>
          <a:prstGeom prst="rect">
            <a:avLst/>
          </a:prstGeom>
        </p:spPr>
      </p:pic>
      <p:sp>
        <p:nvSpPr>
          <p:cNvPr id="71" name="Прямоугольник 70">
            <a:extLst>
              <a:ext uri="{FF2B5EF4-FFF2-40B4-BE49-F238E27FC236}">
                <a16:creationId xmlns="" xmlns:a16="http://schemas.microsoft.com/office/drawing/2014/main" id="{7BB5DACC-5EB2-4F52-8755-F184603D2F8F}"/>
              </a:ext>
            </a:extLst>
          </p:cNvPr>
          <p:cNvSpPr/>
          <p:nvPr/>
        </p:nvSpPr>
        <p:spPr>
          <a:xfrm>
            <a:off x="5627979" y="6648064"/>
            <a:ext cx="1431161" cy="261610"/>
          </a:xfrm>
          <a:prstGeom prst="rect">
            <a:avLst/>
          </a:prstGeom>
        </p:spPr>
        <p:txBody>
          <a:bodyPr wrap="none">
            <a:spAutoFit/>
          </a:bodyPr>
          <a:lstStyle/>
          <a:p>
            <a:r>
              <a:rPr lang="ru-RU" sz="1100" kern="0" spc="15" dirty="0">
                <a:solidFill>
                  <a:schemeClr val="tx1">
                    <a:lumMod val="75000"/>
                    <a:lumOff val="25000"/>
                  </a:schemeClr>
                </a:solidFill>
                <a:latin typeface="PF Din Text Comp Pro" pitchFamily="2" charset="0"/>
              </a:rPr>
              <a:t>Береза полезная </a:t>
            </a:r>
            <a:r>
              <a:rPr lang="ru-RU" sz="1100" kern="0" spc="15" dirty="0" err="1">
                <a:solidFill>
                  <a:schemeClr val="tx1">
                    <a:lumMod val="75000"/>
                    <a:lumOff val="25000"/>
                  </a:schemeClr>
                </a:solidFill>
                <a:latin typeface="PF Din Text Comp Pro" pitchFamily="2" charset="0"/>
              </a:rPr>
              <a:t>Жакмана</a:t>
            </a:r>
            <a:endParaRPr lang="ru-RU" sz="1100" dirty="0"/>
          </a:p>
        </p:txBody>
      </p:sp>
      <p:sp>
        <p:nvSpPr>
          <p:cNvPr id="83" name="Прямоугольник 82">
            <a:extLst>
              <a:ext uri="{FF2B5EF4-FFF2-40B4-BE49-F238E27FC236}">
                <a16:creationId xmlns="" xmlns:a16="http://schemas.microsoft.com/office/drawing/2014/main" id="{84C81D0B-ABA8-4A5F-A8F1-784450450664}"/>
              </a:ext>
            </a:extLst>
          </p:cNvPr>
          <p:cNvSpPr/>
          <p:nvPr/>
        </p:nvSpPr>
        <p:spPr>
          <a:xfrm>
            <a:off x="450850" y="2729591"/>
            <a:ext cx="9936163" cy="307777"/>
          </a:xfrm>
          <a:prstGeom prst="rect">
            <a:avLst/>
          </a:prstGeom>
        </p:spPr>
        <p:txBody>
          <a:bodyPr wrap="square">
            <a:spAutoFit/>
          </a:bodyPr>
          <a:lstStyle/>
          <a:p>
            <a:pPr algn="ctr"/>
            <a:r>
              <a:rPr lang="ru-RU" sz="1400" b="1" kern="0" spc="15" dirty="0">
                <a:solidFill>
                  <a:schemeClr val="tx1">
                    <a:lumMod val="75000"/>
                    <a:lumOff val="25000"/>
                  </a:schemeClr>
                </a:solidFill>
                <a:latin typeface="PF Din Text Comp Pro" pitchFamily="2" charset="0"/>
              </a:rPr>
              <a:t>КУСТАРНИКИ</a:t>
            </a:r>
          </a:p>
        </p:txBody>
      </p:sp>
      <p:sp>
        <p:nvSpPr>
          <p:cNvPr id="61" name="Прямоугольник 60">
            <a:extLst>
              <a:ext uri="{FF2B5EF4-FFF2-40B4-BE49-F238E27FC236}">
                <a16:creationId xmlns="" xmlns:a16="http://schemas.microsoft.com/office/drawing/2014/main" id="{D50F87B9-6027-43D4-B695-54D09B7A7205}"/>
              </a:ext>
            </a:extLst>
          </p:cNvPr>
          <p:cNvSpPr/>
          <p:nvPr/>
        </p:nvSpPr>
        <p:spPr>
          <a:xfrm>
            <a:off x="-1" y="-1"/>
            <a:ext cx="882205" cy="395289"/>
          </a:xfrm>
          <a:prstGeom prst="rect">
            <a:avLst/>
          </a:prstGeom>
          <a:solidFill>
            <a:srgbClr val="5B9C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72" name="Прямоугольник 71">
            <a:extLst>
              <a:ext uri="{FF2B5EF4-FFF2-40B4-BE49-F238E27FC236}">
                <a16:creationId xmlns="" xmlns:a16="http://schemas.microsoft.com/office/drawing/2014/main" id="{D322A40F-0672-45DB-ACB2-E3DB4B4C2513}"/>
              </a:ext>
            </a:extLst>
          </p:cNvPr>
          <p:cNvSpPr/>
          <p:nvPr/>
        </p:nvSpPr>
        <p:spPr>
          <a:xfrm>
            <a:off x="181117" y="-28462"/>
            <a:ext cx="845103" cy="553998"/>
          </a:xfrm>
          <a:prstGeom prst="rect">
            <a:avLst/>
          </a:prstGeom>
        </p:spPr>
        <p:txBody>
          <a:bodyPr wrap="none">
            <a:spAutoFit/>
          </a:bodyPr>
          <a:lstStyle/>
          <a:p>
            <a:r>
              <a:rPr lang="ru-RU" altLang="ru-RU" sz="3000" dirty="0">
                <a:solidFill>
                  <a:schemeClr val="bg1"/>
                </a:solidFill>
                <a:latin typeface="PF Din Text Comp Pro" pitchFamily="2" charset="0"/>
              </a:rPr>
              <a:t>11.3. </a:t>
            </a:r>
            <a:endParaRPr lang="ru-RU" sz="3000" dirty="0">
              <a:solidFill>
                <a:schemeClr val="bg1"/>
              </a:solidFill>
            </a:endParaRPr>
          </a:p>
        </p:txBody>
      </p:sp>
    </p:spTree>
    <p:extLst>
      <p:ext uri="{BB962C8B-B14F-4D97-AF65-F5344CB8AC3E}">
        <p14:creationId xmlns:p14="http://schemas.microsoft.com/office/powerpoint/2010/main" xmlns="" val="2207711890"/>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306140" y="4571661"/>
            <a:ext cx="3722369"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a:solidFill>
                  <a:schemeClr val="bg1"/>
                </a:solidFill>
                <a:latin typeface="PF Din Text Comp Pro" panose="02000506020000020004" pitchFamily="2" charset="0"/>
              </a:rPr>
              <a:t>12</a:t>
            </a:r>
          </a:p>
        </p:txBody>
      </p:sp>
      <p:sp>
        <p:nvSpPr>
          <p:cNvPr id="29" name="TextBox 28"/>
          <p:cNvSpPr txBox="1"/>
          <p:nvPr/>
        </p:nvSpPr>
        <p:spPr>
          <a:xfrm>
            <a:off x="3811588" y="5148783"/>
            <a:ext cx="3916050" cy="1208023"/>
          </a:xfrm>
          <a:prstGeom prst="rect">
            <a:avLst/>
          </a:prstGeom>
          <a:noFill/>
        </p:spPr>
        <p:txBody>
          <a:bodyPr wrap="square" rtlCol="0">
            <a:spAutoFit/>
          </a:bodyPr>
          <a:lstStyle/>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12.1. </a:t>
            </a:r>
            <a:r>
              <a:rPr lang="ru-RU" sz="1200" kern="0" spc="15" dirty="0" err="1">
                <a:solidFill>
                  <a:schemeClr val="bg1">
                    <a:lumMod val="50000"/>
                  </a:schemeClr>
                </a:solidFill>
                <a:latin typeface="PF Din Text Comp Pro" panose="02000506020000020004" pitchFamily="2" charset="0"/>
              </a:rPr>
              <a:t>Морфотипы</a:t>
            </a:r>
            <a:r>
              <a:rPr lang="ru-RU" sz="1200" kern="0" spc="15" dirty="0">
                <a:solidFill>
                  <a:schemeClr val="bg1">
                    <a:lumMod val="50000"/>
                  </a:schemeClr>
                </a:solidFill>
                <a:latin typeface="PF Din Text Comp Pro" panose="02000506020000020004" pitchFamily="2" charset="0"/>
              </a:rPr>
              <a:t> городской застройки</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12.2. Мероприятия по работе с квартальной застройкой</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12.3. Мероприятия по работе с микрорайонной застройкой</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12.4. Процесс формирования </a:t>
            </a:r>
            <a:r>
              <a:rPr lang="ru-RU" sz="1200" kern="0" spc="15" dirty="0" err="1">
                <a:solidFill>
                  <a:schemeClr val="bg1">
                    <a:lumMod val="50000"/>
                  </a:schemeClr>
                </a:solidFill>
                <a:latin typeface="PF Din Text Comp Pro" panose="02000506020000020004" pitchFamily="2" charset="0"/>
              </a:rPr>
              <a:t>дворулицы</a:t>
            </a:r>
            <a:r>
              <a:rPr lang="ru-RU" sz="1200" kern="0" spc="15" dirty="0">
                <a:solidFill>
                  <a:schemeClr val="bg1">
                    <a:lumMod val="50000"/>
                  </a:schemeClr>
                </a:solidFill>
                <a:latin typeface="PF Din Text Comp Pro" panose="02000506020000020004" pitchFamily="2" charset="0"/>
              </a:rPr>
              <a:t> на примере двух территорий</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12.5. Функциональные элементы </a:t>
            </a:r>
            <a:r>
              <a:rPr lang="ru-RU" sz="1200" kern="0" spc="15" dirty="0" err="1">
                <a:solidFill>
                  <a:schemeClr val="bg1">
                    <a:lumMod val="50000"/>
                  </a:schemeClr>
                </a:solidFill>
                <a:latin typeface="PF Din Text Comp Pro" panose="02000506020000020004" pitchFamily="2" charset="0"/>
              </a:rPr>
              <a:t>дворулицы</a:t>
            </a:r>
            <a:r>
              <a:rPr lang="ru-RU" sz="1200" kern="0" spc="15" dirty="0">
                <a:solidFill>
                  <a:schemeClr val="bg1">
                    <a:lumMod val="50000"/>
                  </a:schemeClr>
                </a:solidFill>
                <a:latin typeface="PF Din Text Comp Pro" panose="02000506020000020004" pitchFamily="2" charset="0"/>
              </a:rPr>
              <a:t> и их наполнение</a:t>
            </a:r>
            <a:endParaRPr lang="en-US" sz="1200" kern="0" spc="15" dirty="0">
              <a:solidFill>
                <a:schemeClr val="bg1">
                  <a:lumMod val="50000"/>
                </a:schemeClr>
              </a:solidFill>
              <a:latin typeface="PF Din Text Comp Pro" panose="02000506020000020004" pitchFamily="2" charset="0"/>
            </a:endParaRPr>
          </a:p>
        </p:txBody>
      </p:sp>
      <p:sp>
        <p:nvSpPr>
          <p:cNvPr id="17" name="TextBox 16"/>
          <p:cNvSpPr txBox="1"/>
          <p:nvPr/>
        </p:nvSpPr>
        <p:spPr>
          <a:xfrm>
            <a:off x="3811588" y="4655439"/>
            <a:ext cx="6480175" cy="553998"/>
          </a:xfrm>
          <a:prstGeom prst="rect">
            <a:avLst/>
          </a:prstGeom>
          <a:noFill/>
        </p:spPr>
        <p:txBody>
          <a:bodyPr wrap="square" rtlCol="0">
            <a:spAutoFit/>
          </a:bodyPr>
          <a:lstStyle/>
          <a:p>
            <a:pPr>
              <a:spcAft>
                <a:spcPts val="600"/>
              </a:spcAft>
            </a:pPr>
            <a:r>
              <a:rPr lang="ru-RU" sz="3000" b="1" dirty="0">
                <a:solidFill>
                  <a:schemeClr val="tx2">
                    <a:lumMod val="60000"/>
                    <a:lumOff val="40000"/>
                  </a:schemeClr>
                </a:solidFill>
                <a:latin typeface="PF Din Text Cond Pro Light" panose="02000000000000000000" pitchFamily="2" charset="0"/>
              </a:rPr>
              <a:t>ГОРОДСКОЙ ЛАНДШАФТ</a:t>
            </a: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102</a:t>
            </a:fld>
            <a:endParaRPr lang="ru-RU" dirty="0"/>
          </a:p>
        </p:txBody>
      </p:sp>
    </p:spTree>
    <p:extLst>
      <p:ext uri="{BB962C8B-B14F-4D97-AF65-F5344CB8AC3E}">
        <p14:creationId xmlns:p14="http://schemas.microsoft.com/office/powerpoint/2010/main" xmlns="" val="1550126529"/>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Рисунок 11"/>
          <p:cNvPicPr>
            <a:picLocks noChangeAspect="1"/>
          </p:cNvPicPr>
          <p:nvPr/>
        </p:nvPicPr>
        <p:blipFill rotWithShape="1">
          <a:blip r:embed="rId3" cstate="print">
            <a:extLst>
              <a:ext uri="{28A0092B-C50C-407E-A947-70E740481C1C}">
                <a14:useLocalDpi xmlns:a14="http://schemas.microsoft.com/office/drawing/2010/main" xmlns="" val="0"/>
              </a:ext>
            </a:extLst>
          </a:blip>
          <a:srcRect l="11247" t="13958" r="9377" b="10855"/>
          <a:stretch/>
        </p:blipFill>
        <p:spPr>
          <a:xfrm>
            <a:off x="3904026" y="611188"/>
            <a:ext cx="6482987" cy="6481762"/>
          </a:xfrm>
          <a:prstGeom prst="rect">
            <a:avLst/>
          </a:prstGeom>
        </p:spPr>
      </p:pic>
      <p:sp>
        <p:nvSpPr>
          <p:cNvPr id="30" name="Прямоугольник 29"/>
          <p:cNvSpPr/>
          <p:nvPr/>
        </p:nvSpPr>
        <p:spPr>
          <a:xfrm>
            <a:off x="-1" y="-1"/>
            <a:ext cx="882205" cy="395289"/>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МОРФОТИПЫ ГОРОДСКОЙ ЗАСТРОЙКИ</a:t>
            </a:r>
          </a:p>
        </p:txBody>
      </p:sp>
      <p:sp>
        <p:nvSpPr>
          <p:cNvPr id="3" name="Прямоугольник 2"/>
          <p:cNvSpPr/>
          <p:nvPr/>
        </p:nvSpPr>
        <p:spPr>
          <a:xfrm>
            <a:off x="182107" y="-21331"/>
            <a:ext cx="772105" cy="553998"/>
          </a:xfrm>
          <a:prstGeom prst="rect">
            <a:avLst/>
          </a:prstGeom>
        </p:spPr>
        <p:txBody>
          <a:bodyPr wrap="square">
            <a:spAutoFit/>
          </a:bodyPr>
          <a:lstStyle/>
          <a:p>
            <a:r>
              <a:rPr lang="ru-RU" altLang="ru-RU" sz="3000" dirty="0">
                <a:solidFill>
                  <a:schemeClr val="bg1"/>
                </a:solidFill>
                <a:latin typeface="PF Din Text Comp Pro" pitchFamily="2" charset="0"/>
              </a:rPr>
              <a:t>12.1.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103</a:t>
            </a:fld>
            <a:endParaRPr lang="ru-RU" dirty="0"/>
          </a:p>
        </p:txBody>
      </p:sp>
      <p:sp>
        <p:nvSpPr>
          <p:cNvPr id="23" name="Прямоугольник 22"/>
          <p:cNvSpPr/>
          <p:nvPr/>
        </p:nvSpPr>
        <p:spPr>
          <a:xfrm>
            <a:off x="3916815" y="4655451"/>
            <a:ext cx="2654021" cy="2368891"/>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8" name="TextBox 27"/>
          <p:cNvSpPr txBox="1"/>
          <p:nvPr/>
        </p:nvSpPr>
        <p:spPr>
          <a:xfrm>
            <a:off x="360000" y="504000"/>
            <a:ext cx="3492000" cy="5816977"/>
          </a:xfrm>
          <a:prstGeom prst="rect">
            <a:avLst/>
          </a:prstGeom>
          <a:noFill/>
        </p:spPr>
        <p:txBody>
          <a:bodyPr wrap="square" rtlCol="0">
            <a:spAutoFit/>
          </a:bodyPr>
          <a:lstStyle/>
          <a:p>
            <a:pPr algn="just">
              <a:spcAft>
                <a:spcPts val="600"/>
              </a:spcAft>
            </a:pPr>
            <a:r>
              <a:rPr lang="ru-RU" sz="1100" kern="0" spc="15" dirty="0">
                <a:solidFill>
                  <a:schemeClr val="tx1">
                    <a:lumMod val="75000"/>
                    <a:lumOff val="25000"/>
                  </a:schemeClr>
                </a:solidFill>
                <a:latin typeface="PF Din Text Comp Pro" pitchFamily="2" charset="0"/>
              </a:rPr>
              <a:t>По типу пространств застройка районов многоквартирными жилыми домами достаточно разнородна: встречаются компактные кварталы с </a:t>
            </a:r>
            <a:r>
              <a:rPr lang="ru-RU" sz="1100" kern="0" spc="15" dirty="0" err="1">
                <a:solidFill>
                  <a:schemeClr val="tx1">
                    <a:lumMod val="75000"/>
                    <a:lumOff val="25000"/>
                  </a:schemeClr>
                </a:solidFill>
                <a:latin typeface="PF Din Text Comp Pro" pitchFamily="2" charset="0"/>
              </a:rPr>
              <a:t>периметральной</a:t>
            </a:r>
            <a:r>
              <a:rPr lang="ru-RU" sz="1100" kern="0" spc="15" dirty="0">
                <a:solidFill>
                  <a:schemeClr val="tx1">
                    <a:lumMod val="75000"/>
                    <a:lumOff val="25000"/>
                  </a:schemeClr>
                </a:solidFill>
                <a:latin typeface="PF Din Text Comp Pro" pitchFamily="2" charset="0"/>
              </a:rPr>
              <a:t>, строчной и смешанной застройкой, а также свободные и ортогональные микрорайоны, некоторые из которых по площади достигают 30 га.</a:t>
            </a:r>
          </a:p>
          <a:p>
            <a:pPr algn="just">
              <a:spcAft>
                <a:spcPts val="600"/>
              </a:spcAft>
            </a:pPr>
            <a:r>
              <a:rPr lang="ru-RU" sz="1100" kern="0" spc="15" dirty="0">
                <a:solidFill>
                  <a:schemeClr val="tx1">
                    <a:lumMod val="75000"/>
                    <a:lumOff val="25000"/>
                  </a:schemeClr>
                </a:solidFill>
                <a:latin typeface="PF Din Text Comp Pro" pitchFamily="2" charset="0"/>
              </a:rPr>
              <a:t>Принципиальным отличием микрорайонной застройки является ориентация внутрь – вся общественная жизнь должна была происходить в глубине района, на удалении от дорог, которые служили скорее транзитной цели. В квартальной застройке, напротив, общественная среда формируется вдоль улиц, которые делят район на несколько секторов, при этом пространство внутри остается приватным. </a:t>
            </a:r>
          </a:p>
          <a:p>
            <a:pPr algn="just">
              <a:spcAft>
                <a:spcPts val="600"/>
              </a:spcAft>
            </a:pPr>
            <a:r>
              <a:rPr lang="ru-RU" sz="1100" kern="0" spc="15" dirty="0">
                <a:solidFill>
                  <a:schemeClr val="tx1">
                    <a:lumMod val="75000"/>
                    <a:lumOff val="25000"/>
                  </a:schemeClr>
                </a:solidFill>
                <a:latin typeface="PF Din Text Comp Pro" pitchFamily="2" charset="0"/>
              </a:rPr>
              <a:t>Разные </a:t>
            </a:r>
            <a:r>
              <a:rPr lang="ru-RU" sz="1100" kern="0" spc="15" dirty="0" err="1">
                <a:solidFill>
                  <a:schemeClr val="tx1">
                    <a:lumMod val="75000"/>
                    <a:lumOff val="25000"/>
                  </a:schemeClr>
                </a:solidFill>
                <a:latin typeface="PF Din Text Comp Pro" pitchFamily="2" charset="0"/>
              </a:rPr>
              <a:t>морфотипы</a:t>
            </a:r>
            <a:r>
              <a:rPr lang="ru-RU" sz="1100" kern="0" spc="15" dirty="0">
                <a:solidFill>
                  <a:schemeClr val="tx1">
                    <a:lumMod val="75000"/>
                    <a:lumOff val="25000"/>
                  </a:schemeClr>
                </a:solidFill>
                <a:latin typeface="PF Din Text Comp Pro" pitchFamily="2" charset="0"/>
              </a:rPr>
              <a:t> городской застройки, как правило, сложились в разные исторические периоды и обладают уникальными характеристиками. Например, из-за достаточно большой площади отдельные части микрорайона, находящиеся в глубине участка, оказываются сегодня удаленными от основных транспортных путей и общественных сервисов, а части внутренних территорий микрорайона оказываются транзитными участками. Более того, дисперсный характер межевания микрорайонов делает этот тип застройки еще менее устойчивым по сравнению с квартальным.</a:t>
            </a:r>
          </a:p>
          <a:p>
            <a:pPr algn="just">
              <a:spcAft>
                <a:spcPts val="600"/>
              </a:spcAft>
            </a:pPr>
            <a:r>
              <a:rPr lang="ru-RU" sz="1100" kern="0" spc="15" dirty="0">
                <a:solidFill>
                  <a:schemeClr val="tx1">
                    <a:lumMod val="75000"/>
                    <a:lumOff val="25000"/>
                  </a:schemeClr>
                </a:solidFill>
                <a:latin typeface="PF Din Text Comp Pro" pitchFamily="2" charset="0"/>
              </a:rPr>
              <a:t>Помимо различных стилистических особенностей, типы застройки отличаются характером и размерами дворового пространства. Однако в результате натурных обследований дворов жилых территорий г. Волхова были выявлены общие проблемы, связанные с отсутствием функционального зонирования, соответствия дворового пространства запросам различных групп населения, комплексного подхода к благоустройству.</a:t>
            </a:r>
          </a:p>
          <a:p>
            <a:pPr algn="just">
              <a:spcAft>
                <a:spcPts val="600"/>
              </a:spcAft>
            </a:pPr>
            <a:r>
              <a:rPr lang="ru-RU" sz="1100" kern="0" spc="15" dirty="0">
                <a:solidFill>
                  <a:schemeClr val="tx1">
                    <a:lumMod val="75000"/>
                    <a:lumOff val="25000"/>
                  </a:schemeClr>
                </a:solidFill>
                <a:latin typeface="PF Din Text Comp Pro" pitchFamily="2" charset="0"/>
              </a:rPr>
              <a:t>Таким образом, в силу функциональных, планировочных и стилистических особенностей каждый тип застройки требует особого внимания и индивидуального подхода к преобразованию.</a:t>
            </a:r>
          </a:p>
        </p:txBody>
      </p:sp>
      <p:sp>
        <p:nvSpPr>
          <p:cNvPr id="31" name="TextBox 30"/>
          <p:cNvSpPr txBox="1"/>
          <p:nvPr/>
        </p:nvSpPr>
        <p:spPr>
          <a:xfrm>
            <a:off x="4067251" y="6136415"/>
            <a:ext cx="3151418" cy="938719"/>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Квартал (</a:t>
            </a:r>
            <a:r>
              <a:rPr lang="ru-RU" sz="1100" kern="0" spc="15" dirty="0" err="1">
                <a:solidFill>
                  <a:schemeClr val="tx1">
                    <a:lumMod val="75000"/>
                    <a:lumOff val="25000"/>
                  </a:schemeClr>
                </a:solidFill>
                <a:latin typeface="PF Din Text Comp Pro" pitchFamily="2" charset="0"/>
              </a:rPr>
              <a:t>периметральная</a:t>
            </a:r>
            <a:r>
              <a:rPr lang="ru-RU" sz="1100" kern="0" spc="15" dirty="0">
                <a:solidFill>
                  <a:schemeClr val="tx1">
                    <a:lumMod val="75000"/>
                    <a:lumOff val="25000"/>
                  </a:schemeClr>
                </a:solidFill>
                <a:latin typeface="PF Din Text Comp Pro" pitchFamily="2" charset="0"/>
              </a:rPr>
              <a:t> застройка)</a:t>
            </a:r>
            <a:endParaRPr lang="en-US" sz="1100" kern="0" spc="15" dirty="0">
              <a:solidFill>
                <a:schemeClr val="tx1">
                  <a:lumMod val="75000"/>
                  <a:lumOff val="25000"/>
                </a:schemeClr>
              </a:solidFill>
              <a:latin typeface="PF Din Text Comp Pro" pitchFamily="2" charset="0"/>
            </a:endParaRPr>
          </a:p>
          <a:p>
            <a:r>
              <a:rPr lang="ru-RU" sz="1100" kern="0" spc="15" dirty="0">
                <a:solidFill>
                  <a:schemeClr val="tx1">
                    <a:lumMod val="75000"/>
                    <a:lumOff val="25000"/>
                  </a:schemeClr>
                </a:solidFill>
                <a:latin typeface="PF Din Text Comp Pro" pitchFamily="2" charset="0"/>
              </a:rPr>
              <a:t>Квартал (строчная застройка)</a:t>
            </a:r>
          </a:p>
          <a:p>
            <a:r>
              <a:rPr lang="ru-RU" sz="1100" kern="0" spc="15" dirty="0">
                <a:solidFill>
                  <a:schemeClr val="tx1">
                    <a:lumMod val="75000"/>
                    <a:lumOff val="25000"/>
                  </a:schemeClr>
                </a:solidFill>
                <a:latin typeface="PF Din Text Comp Pro" pitchFamily="2" charset="0"/>
              </a:rPr>
              <a:t>Квартал (смешанная застройка) </a:t>
            </a:r>
          </a:p>
          <a:p>
            <a:r>
              <a:rPr lang="ru-RU" sz="1100" kern="0" spc="15" dirty="0">
                <a:solidFill>
                  <a:schemeClr val="tx1">
                    <a:lumMod val="75000"/>
                    <a:lumOff val="25000"/>
                  </a:schemeClr>
                </a:solidFill>
                <a:latin typeface="PF Din Text Comp Pro" pitchFamily="2" charset="0"/>
              </a:rPr>
              <a:t>Микрорайон (ортогональная застройка)</a:t>
            </a:r>
          </a:p>
          <a:p>
            <a:r>
              <a:rPr lang="ru-RU" sz="1100" kern="0" spc="15" dirty="0">
                <a:solidFill>
                  <a:schemeClr val="tx1">
                    <a:lumMod val="75000"/>
                    <a:lumOff val="25000"/>
                  </a:schemeClr>
                </a:solidFill>
                <a:latin typeface="PF Din Text Comp Pro" pitchFamily="2" charset="0"/>
              </a:rPr>
              <a:t>Микрорайон (свободная застройка)</a:t>
            </a:r>
          </a:p>
        </p:txBody>
      </p:sp>
      <p:sp>
        <p:nvSpPr>
          <p:cNvPr id="32" name="Прямоугольник 31"/>
          <p:cNvSpPr/>
          <p:nvPr/>
        </p:nvSpPr>
        <p:spPr>
          <a:xfrm>
            <a:off x="3904027" y="6226844"/>
            <a:ext cx="192633" cy="91394"/>
          </a:xfrm>
          <a:prstGeom prst="rect">
            <a:avLst/>
          </a:prstGeom>
          <a:solidFill>
            <a:srgbClr val="E59886"/>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chemeClr val="bg1">
                  <a:lumMod val="50000"/>
                </a:schemeClr>
              </a:solidFill>
            </a:endParaRPr>
          </a:p>
        </p:txBody>
      </p:sp>
      <p:sp>
        <p:nvSpPr>
          <p:cNvPr id="33" name="Прямоугольник 32"/>
          <p:cNvSpPr/>
          <p:nvPr/>
        </p:nvSpPr>
        <p:spPr>
          <a:xfrm>
            <a:off x="3904027" y="6395080"/>
            <a:ext cx="192633" cy="91394"/>
          </a:xfrm>
          <a:prstGeom prst="rect">
            <a:avLst/>
          </a:prstGeom>
          <a:solidFill>
            <a:srgbClr val="E0B180"/>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chemeClr val="bg1">
                  <a:lumMod val="50000"/>
                </a:schemeClr>
              </a:solidFill>
            </a:endParaRPr>
          </a:p>
        </p:txBody>
      </p:sp>
      <p:sp>
        <p:nvSpPr>
          <p:cNvPr id="34" name="Прямоугольник 33"/>
          <p:cNvSpPr/>
          <p:nvPr/>
        </p:nvSpPr>
        <p:spPr>
          <a:xfrm>
            <a:off x="3904027" y="6563316"/>
            <a:ext cx="192633" cy="91394"/>
          </a:xfrm>
          <a:prstGeom prst="rect">
            <a:avLst/>
          </a:prstGeom>
          <a:solidFill>
            <a:srgbClr val="CE758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chemeClr val="bg1">
                  <a:lumMod val="50000"/>
                </a:schemeClr>
              </a:solidFill>
            </a:endParaRPr>
          </a:p>
        </p:txBody>
      </p:sp>
      <p:sp>
        <p:nvSpPr>
          <p:cNvPr id="35" name="Прямоугольник 34"/>
          <p:cNvSpPr/>
          <p:nvPr/>
        </p:nvSpPr>
        <p:spPr>
          <a:xfrm>
            <a:off x="3904027" y="6731552"/>
            <a:ext cx="192633" cy="91394"/>
          </a:xfrm>
          <a:prstGeom prst="rect">
            <a:avLst/>
          </a:prstGeom>
          <a:solidFill>
            <a:srgbClr val="B5C57C"/>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chemeClr val="bg1">
                  <a:lumMod val="50000"/>
                </a:schemeClr>
              </a:solidFill>
            </a:endParaRPr>
          </a:p>
        </p:txBody>
      </p:sp>
      <p:sp>
        <p:nvSpPr>
          <p:cNvPr id="36" name="Прямоугольник 35"/>
          <p:cNvSpPr/>
          <p:nvPr/>
        </p:nvSpPr>
        <p:spPr>
          <a:xfrm>
            <a:off x="3904027" y="6899788"/>
            <a:ext cx="192633" cy="91394"/>
          </a:xfrm>
          <a:prstGeom prst="rect">
            <a:avLst/>
          </a:prstGeom>
          <a:solidFill>
            <a:srgbClr val="71A1AF"/>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chemeClr val="bg1">
                  <a:lumMod val="50000"/>
                </a:schemeClr>
              </a:solidFill>
            </a:endParaRPr>
          </a:p>
        </p:txBody>
      </p:sp>
      <p:sp>
        <p:nvSpPr>
          <p:cNvPr id="51" name="TextBox 50"/>
          <p:cNvSpPr txBox="1"/>
          <p:nvPr/>
        </p:nvSpPr>
        <p:spPr>
          <a:xfrm rot="4538991">
            <a:off x="7030009" y="5787543"/>
            <a:ext cx="1512764" cy="338546"/>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gn="ctr"/>
            <a:r>
              <a:rPr lang="ru-RU" altLang="ru-RU" sz="1600" i="1" kern="1200" dirty="0">
                <a:solidFill>
                  <a:schemeClr val="bg1"/>
                </a:solidFill>
                <a:latin typeface="PF Din Text Comp Pro" pitchFamily="2" charset="0"/>
                <a:cs typeface="Arial" charset="0"/>
              </a:rPr>
              <a:t>р. Волхов</a:t>
            </a:r>
          </a:p>
        </p:txBody>
      </p:sp>
      <p:sp>
        <p:nvSpPr>
          <p:cNvPr id="16" name="TextBox 15"/>
          <p:cNvSpPr txBox="1"/>
          <p:nvPr/>
        </p:nvSpPr>
        <p:spPr>
          <a:xfrm>
            <a:off x="4067251" y="5926813"/>
            <a:ext cx="3151418" cy="261610"/>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МОРФОТИПЫ</a:t>
            </a:r>
          </a:p>
        </p:txBody>
      </p:sp>
    </p:spTree>
    <p:extLst>
      <p:ext uri="{BB962C8B-B14F-4D97-AF65-F5344CB8AC3E}">
        <p14:creationId xmlns:p14="http://schemas.microsoft.com/office/powerpoint/2010/main" xmlns="" val="3184315840"/>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2465999" y="585343"/>
            <a:ext cx="2160000" cy="2155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Прямоугольник 24"/>
          <p:cNvSpPr/>
          <p:nvPr/>
        </p:nvSpPr>
        <p:spPr>
          <a:xfrm>
            <a:off x="2465999" y="2782538"/>
            <a:ext cx="2160000" cy="20600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6" name="Прямоугольник 25"/>
          <p:cNvSpPr/>
          <p:nvPr/>
        </p:nvSpPr>
        <p:spPr>
          <a:xfrm>
            <a:off x="2466000" y="5646011"/>
            <a:ext cx="2160000" cy="2228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8226000" y="585343"/>
            <a:ext cx="2160000" cy="2155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9" name="Прямоугольник 28"/>
          <p:cNvSpPr/>
          <p:nvPr/>
        </p:nvSpPr>
        <p:spPr>
          <a:xfrm>
            <a:off x="8225999" y="3364992"/>
            <a:ext cx="2160000" cy="23098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МОРФОТИПЫ ГОРОДСКОЙ ЗАСТРОЙКИ</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104</a:t>
            </a:fld>
            <a:endParaRPr lang="ru-RU" dirty="0"/>
          </a:p>
        </p:txBody>
      </p:sp>
      <p:pic>
        <p:nvPicPr>
          <p:cNvPr id="6" name="Рисунок 5"/>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004603" y="3291420"/>
            <a:ext cx="3078401" cy="3354226"/>
          </a:xfrm>
          <a:prstGeom prst="rect">
            <a:avLst/>
          </a:prstGeom>
        </p:spPr>
      </p:pic>
      <p:pic>
        <p:nvPicPr>
          <p:cNvPr id="7" name="Рисунок 6"/>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794296" y="708797"/>
            <a:ext cx="985089" cy="1472707"/>
          </a:xfrm>
          <a:prstGeom prst="rect">
            <a:avLst/>
          </a:prstGeom>
        </p:spPr>
      </p:pic>
      <p:pic>
        <p:nvPicPr>
          <p:cNvPr id="8" name="Рисунок 7"/>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510483" y="3391673"/>
            <a:ext cx="1610620" cy="960462"/>
          </a:xfrm>
          <a:prstGeom prst="rect">
            <a:avLst/>
          </a:prstGeom>
        </p:spPr>
      </p:pic>
      <p:pic>
        <p:nvPicPr>
          <p:cNvPr id="9" name="Рисунок 8"/>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5580879" y="701809"/>
            <a:ext cx="1925848" cy="1507186"/>
          </a:xfrm>
          <a:prstGeom prst="rect">
            <a:avLst/>
          </a:prstGeom>
        </p:spPr>
      </p:pic>
      <p:sp>
        <p:nvSpPr>
          <p:cNvPr id="15" name="TextBox 14"/>
          <p:cNvSpPr txBox="1"/>
          <p:nvPr/>
        </p:nvSpPr>
        <p:spPr>
          <a:xfrm>
            <a:off x="2358000" y="555098"/>
            <a:ext cx="2376000" cy="1523494"/>
          </a:xfrm>
          <a:prstGeom prst="rect">
            <a:avLst/>
          </a:prstGeom>
          <a:noFill/>
        </p:spPr>
        <p:txBody>
          <a:bodyPr wrap="square" rtlCol="0">
            <a:spAutoFit/>
          </a:bodyPr>
          <a:lstStyle/>
          <a:p>
            <a:pPr indent="172800" algn="just" defTabSz="1422637" fontAlgn="auto">
              <a:spcBef>
                <a:spcPts val="0"/>
              </a:spcBef>
              <a:spcAft>
                <a:spcPts val="600"/>
              </a:spcAft>
            </a:pPr>
            <a:r>
              <a:rPr lang="ru-RU" sz="1100" kern="0" spc="15" dirty="0">
                <a:solidFill>
                  <a:schemeClr val="bg1"/>
                </a:solidFill>
                <a:latin typeface="PF Din Text Comp Pro" pitchFamily="2" charset="0"/>
              </a:rPr>
              <a:t>КВАРТАЛ (ПЕРИМЕТРАЛЬНАЯ ЗАСТРОЙКА)</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небольшой размер</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хорошо читаемая структура внутреннего пространства</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выраженный уличный фронт</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относительно высокая плотность застройки</a:t>
            </a:r>
          </a:p>
          <a:p>
            <a:pPr marL="171450" indent="-171450" algn="just" defTabSz="1422637" fontAlgn="auto">
              <a:spcBef>
                <a:spcPts val="0"/>
              </a:spcBef>
              <a:spcAft>
                <a:spcPts val="0"/>
              </a:spcAft>
              <a:buFontTx/>
              <a:buChar char="-"/>
            </a:pPr>
            <a:endParaRPr lang="ru-RU" sz="1100" kern="0" spc="15" dirty="0">
              <a:solidFill>
                <a:schemeClr val="tx1">
                  <a:lumMod val="75000"/>
                  <a:lumOff val="25000"/>
                </a:schemeClr>
              </a:solidFill>
              <a:latin typeface="PF Din Text Comp Pro" pitchFamily="2" charset="0"/>
            </a:endParaRPr>
          </a:p>
          <a:p>
            <a:pPr indent="1728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ИТОГО В ПЛАНИРОВОЧНОЙ СТРУКТУРЕ: 3 </a:t>
            </a:r>
          </a:p>
        </p:txBody>
      </p:sp>
      <p:sp>
        <p:nvSpPr>
          <p:cNvPr id="16" name="TextBox 15"/>
          <p:cNvSpPr txBox="1"/>
          <p:nvPr/>
        </p:nvSpPr>
        <p:spPr>
          <a:xfrm>
            <a:off x="2358000" y="2755700"/>
            <a:ext cx="2376000" cy="2200602"/>
          </a:xfrm>
          <a:prstGeom prst="rect">
            <a:avLst/>
          </a:prstGeom>
          <a:noFill/>
        </p:spPr>
        <p:txBody>
          <a:bodyPr wrap="square" rtlCol="0">
            <a:spAutoFit/>
          </a:bodyPr>
          <a:lstStyle/>
          <a:p>
            <a:pPr indent="172800" algn="just" defTabSz="1422637" fontAlgn="auto">
              <a:spcBef>
                <a:spcPts val="0"/>
              </a:spcBef>
              <a:spcAft>
                <a:spcPts val="600"/>
              </a:spcAft>
            </a:pPr>
            <a:r>
              <a:rPr lang="ru-RU" sz="1100" kern="0" spc="15" dirty="0">
                <a:solidFill>
                  <a:schemeClr val="bg1"/>
                </a:solidFill>
                <a:latin typeface="PF Din Text Comp Pro" pitchFamily="2" charset="0"/>
              </a:rPr>
              <a:t>КВАРТАЛ (СТРОЧНАЯ ЗАСТРОЙКА)</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небольшой размер</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здания как правило не превышают 5 этажей</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архитектурное единообразие</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невыраженный уличный фронт</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отсутствие как правило дворовой инфраструктуры</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смешение частных и публичных пространств</a:t>
            </a:r>
          </a:p>
          <a:p>
            <a:pPr marL="171450" indent="172800" algn="just" defTabSz="1422637" fontAlgn="auto">
              <a:spcBef>
                <a:spcPts val="0"/>
              </a:spcBef>
              <a:spcAft>
                <a:spcPts val="0"/>
              </a:spcAft>
              <a:buFontTx/>
              <a:buChar char="-"/>
            </a:pPr>
            <a:endParaRPr lang="ru-RU" sz="1100" kern="0" spc="15" dirty="0">
              <a:solidFill>
                <a:schemeClr val="tx1">
                  <a:lumMod val="75000"/>
                  <a:lumOff val="25000"/>
                </a:schemeClr>
              </a:solidFill>
              <a:latin typeface="PF Din Text Comp Pro" pitchFamily="2" charset="0"/>
            </a:endParaRPr>
          </a:p>
          <a:p>
            <a:pPr indent="1728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ИТОГО В ПЛАНИРОВОЧНОЙ СТРУКТУРЕ: 4</a:t>
            </a:r>
          </a:p>
        </p:txBody>
      </p:sp>
      <p:sp>
        <p:nvSpPr>
          <p:cNvPr id="17" name="TextBox 16"/>
          <p:cNvSpPr txBox="1"/>
          <p:nvPr/>
        </p:nvSpPr>
        <p:spPr>
          <a:xfrm>
            <a:off x="2358000" y="5598735"/>
            <a:ext cx="2376000" cy="1523494"/>
          </a:xfrm>
          <a:prstGeom prst="rect">
            <a:avLst/>
          </a:prstGeom>
          <a:noFill/>
        </p:spPr>
        <p:txBody>
          <a:bodyPr wrap="square" rtlCol="0">
            <a:spAutoFit/>
          </a:bodyPr>
          <a:lstStyle/>
          <a:p>
            <a:pPr indent="172800" algn="just" defTabSz="1422637" fontAlgn="auto">
              <a:spcBef>
                <a:spcPts val="0"/>
              </a:spcBef>
              <a:spcAft>
                <a:spcPts val="600"/>
              </a:spcAft>
            </a:pPr>
            <a:r>
              <a:rPr lang="ru-RU" sz="1100" kern="0" spc="15" dirty="0">
                <a:solidFill>
                  <a:schemeClr val="bg1"/>
                </a:solidFill>
                <a:latin typeface="PF Din Text Comp Pro" pitchFamily="2" charset="0"/>
              </a:rPr>
              <a:t>КВАРТАЛ (СМЕШАННАЯ ЗАСТРОЙКА)</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смесь различных паттернов застройки</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смесь архитектурных стилей, периодов и этажности застройки</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присутствие в структуре заброшенных зданий и лакун</a:t>
            </a:r>
          </a:p>
          <a:p>
            <a:pPr marL="171450" indent="-171450" algn="just" defTabSz="1422637" fontAlgn="auto">
              <a:spcBef>
                <a:spcPts val="0"/>
              </a:spcBef>
              <a:spcAft>
                <a:spcPts val="0"/>
              </a:spcAft>
              <a:buFontTx/>
              <a:buChar char="-"/>
            </a:pPr>
            <a:endParaRPr lang="ru-RU" sz="1100" kern="0" spc="15" dirty="0">
              <a:solidFill>
                <a:schemeClr val="tx1">
                  <a:lumMod val="75000"/>
                  <a:lumOff val="25000"/>
                </a:schemeClr>
              </a:solidFill>
              <a:latin typeface="PF Din Text Comp Pro" pitchFamily="2" charset="0"/>
            </a:endParaRPr>
          </a:p>
          <a:p>
            <a:pPr indent="1728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ИТОГО В ПЛАНИРОВОЧНОЙ СТРУКТУРЕ: 6</a:t>
            </a:r>
          </a:p>
        </p:txBody>
      </p:sp>
      <p:sp>
        <p:nvSpPr>
          <p:cNvPr id="18" name="TextBox 17"/>
          <p:cNvSpPr txBox="1"/>
          <p:nvPr/>
        </p:nvSpPr>
        <p:spPr>
          <a:xfrm>
            <a:off x="8123196" y="555098"/>
            <a:ext cx="2376000" cy="2200602"/>
          </a:xfrm>
          <a:prstGeom prst="rect">
            <a:avLst/>
          </a:prstGeom>
          <a:noFill/>
        </p:spPr>
        <p:txBody>
          <a:bodyPr wrap="square" rtlCol="0">
            <a:spAutoFit/>
          </a:bodyPr>
          <a:lstStyle/>
          <a:p>
            <a:pPr indent="172800" algn="just" defTabSz="1422637" fontAlgn="auto">
              <a:spcBef>
                <a:spcPts val="0"/>
              </a:spcBef>
              <a:spcAft>
                <a:spcPts val="600"/>
              </a:spcAft>
            </a:pPr>
            <a:r>
              <a:rPr lang="ru-RU" sz="1100" kern="0" spc="15" dirty="0">
                <a:solidFill>
                  <a:schemeClr val="bg1"/>
                </a:solidFill>
                <a:latin typeface="PF Din Text Comp Pro" pitchFamily="2" charset="0"/>
              </a:rPr>
              <a:t>МИКРОРАЙОН (ОРТОГОНАЛЬНАЯ ЗАСТРОЙКА)</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расположение типовых зданий по ячеистой сетке</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преобладание зданий ранних серий массового жилищного строительства</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здания как правило не превышают 5 этажей</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архитектурное единообразие</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наличие в структуре общественно-деловой застройки</a:t>
            </a:r>
          </a:p>
          <a:p>
            <a:pPr marL="171450" indent="-171450" algn="just" defTabSz="1422637" fontAlgn="auto">
              <a:spcBef>
                <a:spcPts val="0"/>
              </a:spcBef>
              <a:spcAft>
                <a:spcPts val="0"/>
              </a:spcAft>
              <a:buFontTx/>
              <a:buChar char="-"/>
            </a:pPr>
            <a:endParaRPr lang="ru-RU" sz="1100" kern="0" spc="15" dirty="0">
              <a:solidFill>
                <a:schemeClr val="tx1">
                  <a:lumMod val="75000"/>
                  <a:lumOff val="25000"/>
                </a:schemeClr>
              </a:solidFill>
              <a:latin typeface="PF Din Text Comp Pro" pitchFamily="2" charset="0"/>
            </a:endParaRPr>
          </a:p>
          <a:p>
            <a:pPr indent="1728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ИТОГО В ПЛАНИРОВОЧНОЙ СТРУКТУРЕ: 6</a:t>
            </a:r>
          </a:p>
        </p:txBody>
      </p:sp>
      <p:sp>
        <p:nvSpPr>
          <p:cNvPr id="19" name="TextBox 18"/>
          <p:cNvSpPr txBox="1"/>
          <p:nvPr/>
        </p:nvSpPr>
        <p:spPr>
          <a:xfrm>
            <a:off x="8123196" y="3338528"/>
            <a:ext cx="2376000" cy="2708434"/>
          </a:xfrm>
          <a:prstGeom prst="rect">
            <a:avLst/>
          </a:prstGeom>
          <a:noFill/>
        </p:spPr>
        <p:txBody>
          <a:bodyPr wrap="square" rtlCol="0">
            <a:spAutoFit/>
          </a:bodyPr>
          <a:lstStyle/>
          <a:p>
            <a:pPr indent="172800" algn="just" defTabSz="1422637" fontAlgn="auto">
              <a:spcBef>
                <a:spcPts val="0"/>
              </a:spcBef>
              <a:spcAft>
                <a:spcPts val="600"/>
              </a:spcAft>
            </a:pPr>
            <a:r>
              <a:rPr lang="ru-RU" sz="1100" kern="0" spc="15" dirty="0">
                <a:solidFill>
                  <a:schemeClr val="bg1"/>
                </a:solidFill>
                <a:latin typeface="PF Din Text Comp Pro" pitchFamily="2" charset="0"/>
              </a:rPr>
              <a:t>МИКРОРАЙОН (СВОБОДНАЯ ЗАСТРОЙКА)</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смесь фрагментов </a:t>
            </a:r>
            <a:r>
              <a:rPr lang="ru-RU" sz="1100" kern="0" spc="15" dirty="0" err="1">
                <a:solidFill>
                  <a:schemeClr val="tx1">
                    <a:lumMod val="75000"/>
                    <a:lumOff val="25000"/>
                  </a:schemeClr>
                </a:solidFill>
                <a:latin typeface="PF Din Text Comp Pro" pitchFamily="2" charset="0"/>
              </a:rPr>
              <a:t>периметральной</a:t>
            </a:r>
            <a:r>
              <a:rPr lang="ru-RU" sz="1100" kern="0" spc="15" dirty="0">
                <a:solidFill>
                  <a:schemeClr val="tx1">
                    <a:lumMod val="75000"/>
                    <a:lumOff val="25000"/>
                  </a:schemeClr>
                </a:solidFill>
                <a:latin typeface="PF Din Text Comp Pro" pitchFamily="2" charset="0"/>
              </a:rPr>
              <a:t> застройки и других планировочных паттернов</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смесь типовых зданий различных серий и контрастной этажности</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низкая плотность застройки</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наличие в структуре общественно-деловой застройки</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транзитный характер дворовых территорий</a:t>
            </a:r>
          </a:p>
          <a:p>
            <a:pPr marL="171450" indent="-171450" algn="just" defTabSz="1422637" fontAlgn="auto">
              <a:spcBef>
                <a:spcPts val="0"/>
              </a:spcBef>
              <a:spcAft>
                <a:spcPts val="0"/>
              </a:spcAft>
              <a:buFontTx/>
              <a:buChar char="-"/>
            </a:pPr>
            <a:r>
              <a:rPr lang="ru-RU" sz="1100" kern="0" spc="15" dirty="0">
                <a:solidFill>
                  <a:schemeClr val="tx1">
                    <a:lumMod val="75000"/>
                    <a:lumOff val="25000"/>
                  </a:schemeClr>
                </a:solidFill>
                <a:latin typeface="PF Din Text Comp Pro" pitchFamily="2" charset="0"/>
              </a:rPr>
              <a:t>присутствие как правило в структуре большого количества неорганизованных и неблагоустроенных территорий</a:t>
            </a:r>
          </a:p>
          <a:p>
            <a:pPr marL="171450" indent="-171450" algn="just" defTabSz="1422637" fontAlgn="auto">
              <a:spcBef>
                <a:spcPts val="0"/>
              </a:spcBef>
              <a:spcAft>
                <a:spcPts val="0"/>
              </a:spcAft>
              <a:buFontTx/>
              <a:buChar char="-"/>
            </a:pPr>
            <a:endParaRPr lang="ru-RU" sz="1100" kern="0" spc="15" dirty="0">
              <a:solidFill>
                <a:schemeClr val="tx1">
                  <a:lumMod val="75000"/>
                  <a:lumOff val="25000"/>
                </a:schemeClr>
              </a:solidFill>
              <a:latin typeface="PF Din Text Comp Pro" pitchFamily="2" charset="0"/>
            </a:endParaRPr>
          </a:p>
          <a:p>
            <a:pPr indent="1728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ИТОГО В ПЛАНИРОВОЧНОЙ СТРУКТУРЕ: 12</a:t>
            </a:r>
          </a:p>
        </p:txBody>
      </p:sp>
      <p:pic>
        <p:nvPicPr>
          <p:cNvPr id="4" name="Рисунок 3"/>
          <p:cNvPicPr>
            <a:picLocks noChangeAspect="1"/>
          </p:cNvPicPr>
          <p:nvPr/>
        </p:nvPicPr>
        <p:blipFill>
          <a:blip r:embed="rId7" cstate="print">
            <a:extLst>
              <a:ext uri="{28A0092B-C50C-407E-A947-70E740481C1C}">
                <a14:useLocalDpi xmlns:a14="http://schemas.microsoft.com/office/drawing/2010/main" xmlns="" val="0"/>
              </a:ext>
            </a:extLst>
          </a:blip>
          <a:stretch>
            <a:fillRect/>
          </a:stretch>
        </p:blipFill>
        <p:spPr>
          <a:xfrm>
            <a:off x="459750" y="5661797"/>
            <a:ext cx="1818118" cy="1190668"/>
          </a:xfrm>
          <a:prstGeom prst="rect">
            <a:avLst/>
          </a:prstGeom>
        </p:spPr>
      </p:pic>
      <p:sp>
        <p:nvSpPr>
          <p:cNvPr id="23" name="Прямоугольник 22">
            <a:extLst>
              <a:ext uri="{FF2B5EF4-FFF2-40B4-BE49-F238E27FC236}">
                <a16:creationId xmlns="" xmlns:a16="http://schemas.microsoft.com/office/drawing/2014/main" id="{2466ED31-CEE4-4EC1-904C-4FE12D6BF493}"/>
              </a:ext>
            </a:extLst>
          </p:cNvPr>
          <p:cNvSpPr/>
          <p:nvPr/>
        </p:nvSpPr>
        <p:spPr>
          <a:xfrm>
            <a:off x="-1" y="-1"/>
            <a:ext cx="882205" cy="395289"/>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8" name="Прямоугольник 27">
            <a:extLst>
              <a:ext uri="{FF2B5EF4-FFF2-40B4-BE49-F238E27FC236}">
                <a16:creationId xmlns="" xmlns:a16="http://schemas.microsoft.com/office/drawing/2014/main" id="{490708F5-7548-4B9A-B606-3D3704791BB9}"/>
              </a:ext>
            </a:extLst>
          </p:cNvPr>
          <p:cNvSpPr/>
          <p:nvPr/>
        </p:nvSpPr>
        <p:spPr>
          <a:xfrm>
            <a:off x="182107" y="-21331"/>
            <a:ext cx="772105" cy="553998"/>
          </a:xfrm>
          <a:prstGeom prst="rect">
            <a:avLst/>
          </a:prstGeom>
        </p:spPr>
        <p:txBody>
          <a:bodyPr wrap="square">
            <a:spAutoFit/>
          </a:bodyPr>
          <a:lstStyle/>
          <a:p>
            <a:r>
              <a:rPr lang="ru-RU" altLang="ru-RU" sz="3000" dirty="0">
                <a:solidFill>
                  <a:schemeClr val="bg1"/>
                </a:solidFill>
                <a:latin typeface="PF Din Text Comp Pro" pitchFamily="2" charset="0"/>
              </a:rPr>
              <a:t>12.2. </a:t>
            </a:r>
            <a:endParaRPr lang="ru-RU" sz="3000" dirty="0">
              <a:solidFill>
                <a:schemeClr val="bg1"/>
              </a:solidFill>
            </a:endParaRPr>
          </a:p>
        </p:txBody>
      </p:sp>
    </p:spTree>
    <p:extLst>
      <p:ext uri="{BB962C8B-B14F-4D97-AF65-F5344CB8AC3E}">
        <p14:creationId xmlns:p14="http://schemas.microsoft.com/office/powerpoint/2010/main" xmlns="" val="1693871930"/>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МЕРОПРИЯТИЯ ПО РАБОТЕ С КВАРТАЛЬНОЙ ЗАСТРОЙКОЙ</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105</a:t>
            </a:fld>
            <a:endParaRPr lang="ru-RU" dirty="0"/>
          </a:p>
        </p:txBody>
      </p:sp>
      <p:pic>
        <p:nvPicPr>
          <p:cNvPr id="4" name="Рисунок 3"/>
          <p:cNvPicPr>
            <a:picLocks noChangeAspect="1"/>
          </p:cNvPicPr>
          <p:nvPr/>
        </p:nvPicPr>
        <p:blipFill>
          <a:blip r:embed="rId3" cstate="print">
            <a:extLst>
              <a:ext uri="{BEBA8EAE-BF5A-486C-A8C5-ECC9F3942E4B}">
                <a14:imgProps xmlns:a14="http://schemas.microsoft.com/office/drawing/2010/main" xmlns="">
                  <a14:imgLayer r:embed="rId4">
                    <a14:imgEffect>
                      <a14:brightnessContrast contrast="20000"/>
                    </a14:imgEffect>
                  </a14:imgLayer>
                </a14:imgProps>
              </a:ext>
              <a:ext uri="{28A0092B-C50C-407E-A947-70E740481C1C}">
                <a14:useLocalDpi xmlns:a14="http://schemas.microsoft.com/office/drawing/2010/main" xmlns="" val="0"/>
              </a:ext>
            </a:extLst>
          </a:blip>
          <a:stretch>
            <a:fillRect/>
          </a:stretch>
        </p:blipFill>
        <p:spPr>
          <a:xfrm>
            <a:off x="1764924" y="599285"/>
            <a:ext cx="1040478" cy="1501330"/>
          </a:xfrm>
          <a:prstGeom prst="rect">
            <a:avLst/>
          </a:prstGeom>
        </p:spPr>
      </p:pic>
      <p:pic>
        <p:nvPicPr>
          <p:cNvPr id="10" name="Рисунок 9"/>
          <p:cNvPicPr>
            <a:picLocks noChangeAspect="1"/>
          </p:cNvPicPr>
          <p:nvPr/>
        </p:nvPicPr>
        <p:blipFill>
          <a:blip r:embed="rId5" cstate="print">
            <a:extLst>
              <a:ext uri="{BEBA8EAE-BF5A-486C-A8C5-ECC9F3942E4B}">
                <a14:imgProps xmlns:a14="http://schemas.microsoft.com/office/drawing/2010/main" xmlns="">
                  <a14:imgLayer r:embed="rId6">
                    <a14:imgEffect>
                      <a14:brightnessContrast contrast="20000"/>
                    </a14:imgEffect>
                  </a14:imgLayer>
                </a14:imgProps>
              </a:ext>
              <a:ext uri="{28A0092B-C50C-407E-A947-70E740481C1C}">
                <a14:useLocalDpi xmlns:a14="http://schemas.microsoft.com/office/drawing/2010/main" xmlns="" val="0"/>
              </a:ext>
            </a:extLst>
          </a:blip>
          <a:stretch>
            <a:fillRect/>
          </a:stretch>
        </p:blipFill>
        <p:spPr>
          <a:xfrm>
            <a:off x="5060299" y="599284"/>
            <a:ext cx="1040478" cy="1501330"/>
          </a:xfrm>
          <a:prstGeom prst="rect">
            <a:avLst/>
          </a:prstGeom>
        </p:spPr>
      </p:pic>
      <p:pic>
        <p:nvPicPr>
          <p:cNvPr id="11" name="Рисунок 10"/>
          <p:cNvPicPr>
            <a:picLocks noChangeAspect="1"/>
          </p:cNvPicPr>
          <p:nvPr/>
        </p:nvPicPr>
        <p:blipFill>
          <a:blip r:embed="rId7" cstate="print">
            <a:extLst>
              <a:ext uri="{BEBA8EAE-BF5A-486C-A8C5-ECC9F3942E4B}">
                <a14:imgProps xmlns:a14="http://schemas.microsoft.com/office/drawing/2010/main" xmlns="">
                  <a14:imgLayer r:embed="rId8">
                    <a14:imgEffect>
                      <a14:brightnessContrast contrast="20000"/>
                    </a14:imgEffect>
                  </a14:imgLayer>
                </a14:imgProps>
              </a:ext>
              <a:ext uri="{28A0092B-C50C-407E-A947-70E740481C1C}">
                <a14:useLocalDpi xmlns:a14="http://schemas.microsoft.com/office/drawing/2010/main" xmlns="" val="0"/>
              </a:ext>
            </a:extLst>
          </a:blip>
          <a:stretch>
            <a:fillRect/>
          </a:stretch>
        </p:blipFill>
        <p:spPr>
          <a:xfrm>
            <a:off x="8447088" y="600753"/>
            <a:ext cx="1040478" cy="1501330"/>
          </a:xfrm>
          <a:prstGeom prst="rect">
            <a:avLst/>
          </a:prstGeom>
        </p:spPr>
      </p:pic>
      <p:pic>
        <p:nvPicPr>
          <p:cNvPr id="14" name="Рисунок 13"/>
          <p:cNvPicPr>
            <a:picLocks noChangeAspect="1"/>
          </p:cNvPicPr>
          <p:nvPr/>
        </p:nvPicPr>
        <p:blipFill>
          <a:blip r:embed="rId9" cstate="print">
            <a:extLst>
              <a:ext uri="{BEBA8EAE-BF5A-486C-A8C5-ECC9F3942E4B}">
                <a14:imgProps xmlns:a14="http://schemas.microsoft.com/office/drawing/2010/main" xmlns="">
                  <a14:imgLayer r:embed="rId10">
                    <a14:imgEffect>
                      <a14:brightnessContrast contrast="20000"/>
                    </a14:imgEffect>
                  </a14:imgLayer>
                </a14:imgProps>
              </a:ext>
              <a:ext uri="{28A0092B-C50C-407E-A947-70E740481C1C}">
                <a14:useLocalDpi xmlns:a14="http://schemas.microsoft.com/office/drawing/2010/main" xmlns="" val="0"/>
              </a:ext>
            </a:extLst>
          </a:blip>
          <a:stretch>
            <a:fillRect/>
          </a:stretch>
        </p:blipFill>
        <p:spPr>
          <a:xfrm>
            <a:off x="8221847" y="2940750"/>
            <a:ext cx="1610605" cy="973964"/>
          </a:xfrm>
          <a:prstGeom prst="rect">
            <a:avLst/>
          </a:prstGeom>
        </p:spPr>
      </p:pic>
      <p:pic>
        <p:nvPicPr>
          <p:cNvPr id="25" name="Рисунок 24"/>
          <p:cNvPicPr>
            <a:picLocks noChangeAspect="1"/>
          </p:cNvPicPr>
          <p:nvPr/>
        </p:nvPicPr>
        <p:blipFill>
          <a:blip r:embed="rId11" cstate="print">
            <a:extLst>
              <a:ext uri="{BEBA8EAE-BF5A-486C-A8C5-ECC9F3942E4B}">
                <a14:imgProps xmlns:a14="http://schemas.microsoft.com/office/drawing/2010/main" xmlns="">
                  <a14:imgLayer r:embed="rId12">
                    <a14:imgEffect>
                      <a14:brightnessContrast contrast="20000"/>
                    </a14:imgEffect>
                  </a14:imgLayer>
                </a14:imgProps>
              </a:ext>
              <a:ext uri="{28A0092B-C50C-407E-A947-70E740481C1C}">
                <a14:useLocalDpi xmlns:a14="http://schemas.microsoft.com/office/drawing/2010/main" xmlns="" val="0"/>
              </a:ext>
            </a:extLst>
          </a:blip>
          <a:stretch>
            <a:fillRect/>
          </a:stretch>
        </p:blipFill>
        <p:spPr>
          <a:xfrm>
            <a:off x="1443998" y="4881390"/>
            <a:ext cx="1814899" cy="1192513"/>
          </a:xfrm>
          <a:prstGeom prst="rect">
            <a:avLst/>
          </a:prstGeom>
        </p:spPr>
      </p:pic>
      <p:pic>
        <p:nvPicPr>
          <p:cNvPr id="26" name="Рисунок 25"/>
          <p:cNvPicPr>
            <a:picLocks noChangeAspect="1"/>
          </p:cNvPicPr>
          <p:nvPr/>
        </p:nvPicPr>
        <p:blipFill>
          <a:blip r:embed="rId13" cstate="print">
            <a:extLst>
              <a:ext uri="{BEBA8EAE-BF5A-486C-A8C5-ECC9F3942E4B}">
                <a14:imgProps xmlns:a14="http://schemas.microsoft.com/office/drawing/2010/main" xmlns="">
                  <a14:imgLayer r:embed="rId14">
                    <a14:imgEffect>
                      <a14:brightnessContrast contrast="40000"/>
                    </a14:imgEffect>
                  </a14:imgLayer>
                </a14:imgProps>
              </a:ext>
              <a:ext uri="{28A0092B-C50C-407E-A947-70E740481C1C}">
                <a14:useLocalDpi xmlns:a14="http://schemas.microsoft.com/office/drawing/2010/main" xmlns="" val="0"/>
              </a:ext>
            </a:extLst>
          </a:blip>
          <a:stretch>
            <a:fillRect/>
          </a:stretch>
        </p:blipFill>
        <p:spPr>
          <a:xfrm>
            <a:off x="4782942" y="4885141"/>
            <a:ext cx="1814899" cy="1192513"/>
          </a:xfrm>
          <a:prstGeom prst="rect">
            <a:avLst/>
          </a:prstGeom>
        </p:spPr>
      </p:pic>
      <p:pic>
        <p:nvPicPr>
          <p:cNvPr id="27" name="Рисунок 26"/>
          <p:cNvPicPr>
            <a:picLocks noChangeAspect="1"/>
          </p:cNvPicPr>
          <p:nvPr/>
        </p:nvPicPr>
        <p:blipFill>
          <a:blip r:embed="rId15" cstate="print">
            <a:extLst>
              <a:ext uri="{BEBA8EAE-BF5A-486C-A8C5-ECC9F3942E4B}">
                <a14:imgProps xmlns:a14="http://schemas.microsoft.com/office/drawing/2010/main" xmlns="">
                  <a14:imgLayer r:embed="rId16">
                    <a14:imgEffect>
                      <a14:brightnessContrast contrast="20000"/>
                    </a14:imgEffect>
                  </a14:imgLayer>
                </a14:imgProps>
              </a:ext>
              <a:ext uri="{28A0092B-C50C-407E-A947-70E740481C1C}">
                <a14:useLocalDpi xmlns:a14="http://schemas.microsoft.com/office/drawing/2010/main" xmlns="" val="0"/>
              </a:ext>
            </a:extLst>
          </a:blip>
          <a:stretch>
            <a:fillRect/>
          </a:stretch>
        </p:blipFill>
        <p:spPr>
          <a:xfrm>
            <a:off x="8126162" y="4878848"/>
            <a:ext cx="1814899" cy="1192513"/>
          </a:xfrm>
          <a:prstGeom prst="rect">
            <a:avLst/>
          </a:prstGeom>
        </p:spPr>
      </p:pic>
      <p:pic>
        <p:nvPicPr>
          <p:cNvPr id="28" name="Рисунок 27"/>
          <p:cNvPicPr>
            <a:picLocks noChangeAspect="1"/>
          </p:cNvPicPr>
          <p:nvPr/>
        </p:nvPicPr>
        <p:blipFill>
          <a:blip r:embed="rId17" cstate="print">
            <a:extLst>
              <a:ext uri="{BEBA8EAE-BF5A-486C-A8C5-ECC9F3942E4B}">
                <a14:imgProps xmlns:a14="http://schemas.microsoft.com/office/drawing/2010/main" xmlns="">
                  <a14:imgLayer r:embed="rId18">
                    <a14:imgEffect>
                      <a14:brightnessContrast contrast="20000"/>
                    </a14:imgEffect>
                  </a14:imgLayer>
                </a14:imgProps>
              </a:ext>
              <a:ext uri="{28A0092B-C50C-407E-A947-70E740481C1C}">
                <a14:useLocalDpi xmlns:a14="http://schemas.microsoft.com/office/drawing/2010/main" xmlns="" val="0"/>
              </a:ext>
            </a:extLst>
          </a:blip>
          <a:stretch>
            <a:fillRect/>
          </a:stretch>
        </p:blipFill>
        <p:spPr>
          <a:xfrm>
            <a:off x="1555003" y="2940750"/>
            <a:ext cx="1610605" cy="973964"/>
          </a:xfrm>
          <a:prstGeom prst="rect">
            <a:avLst/>
          </a:prstGeom>
        </p:spPr>
      </p:pic>
      <p:pic>
        <p:nvPicPr>
          <p:cNvPr id="29" name="Рисунок 28"/>
          <p:cNvPicPr>
            <a:picLocks noChangeAspect="1"/>
          </p:cNvPicPr>
          <p:nvPr/>
        </p:nvPicPr>
        <p:blipFill>
          <a:blip r:embed="rId19" cstate="print">
            <a:extLst>
              <a:ext uri="{BEBA8EAE-BF5A-486C-A8C5-ECC9F3942E4B}">
                <a14:imgProps xmlns:a14="http://schemas.microsoft.com/office/drawing/2010/main" xmlns="">
                  <a14:imgLayer r:embed="rId20">
                    <a14:imgEffect>
                      <a14:brightnessContrast contrast="20000"/>
                    </a14:imgEffect>
                  </a14:imgLayer>
                </a14:imgProps>
              </a:ext>
              <a:ext uri="{28A0092B-C50C-407E-A947-70E740481C1C}">
                <a14:useLocalDpi xmlns:a14="http://schemas.microsoft.com/office/drawing/2010/main" xmlns="" val="0"/>
              </a:ext>
            </a:extLst>
          </a:blip>
          <a:stretch>
            <a:fillRect/>
          </a:stretch>
        </p:blipFill>
        <p:spPr>
          <a:xfrm>
            <a:off x="4824033" y="2940749"/>
            <a:ext cx="1610607" cy="973965"/>
          </a:xfrm>
          <a:prstGeom prst="rect">
            <a:avLst/>
          </a:prstGeom>
        </p:spPr>
      </p:pic>
      <p:sp>
        <p:nvSpPr>
          <p:cNvPr id="18" name="TextBox 17"/>
          <p:cNvSpPr txBox="1"/>
          <p:nvPr/>
        </p:nvSpPr>
        <p:spPr>
          <a:xfrm>
            <a:off x="450800" y="6026386"/>
            <a:ext cx="3311575" cy="1184940"/>
          </a:xfrm>
          <a:prstGeom prst="rect">
            <a:avLst/>
          </a:prstGeom>
          <a:noFill/>
        </p:spPr>
        <p:txBody>
          <a:bodyPr wrap="square" rtlCol="0">
            <a:spAutoFit/>
          </a:bodyPr>
          <a:lstStyle/>
          <a:p>
            <a:pPr marL="171450" indent="-171450" algn="just" defTabSz="1422637" fontAlgn="auto">
              <a:spcBef>
                <a:spcPts val="0"/>
              </a:spcBef>
              <a:spcAft>
                <a:spcPts val="3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Снос ветхих и аварийных зданий, капитальный ремонт зданий, техническое состояние которых удовлетворяет требованиям безопасности</a:t>
            </a:r>
          </a:p>
          <a:p>
            <a:pPr marL="171450" indent="-171450" algn="just" defTabSz="1422637" fontAlgn="auto">
              <a:spcBef>
                <a:spcPts val="0"/>
              </a:spcBef>
              <a:spcAft>
                <a:spcPts val="3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Строительство новых жилых зданий в местах замыкания до жилой группы </a:t>
            </a:r>
            <a:r>
              <a:rPr lang="ru-RU" sz="1100" kern="0" spc="15" dirty="0" err="1">
                <a:solidFill>
                  <a:schemeClr val="tx1">
                    <a:lumMod val="75000"/>
                    <a:lumOff val="25000"/>
                  </a:schemeClr>
                </a:solidFill>
                <a:latin typeface="PF Din Text Comp Pro" pitchFamily="2" charset="0"/>
              </a:rPr>
              <a:t>периметральной</a:t>
            </a:r>
            <a:r>
              <a:rPr lang="ru-RU" sz="1100" kern="0" spc="15" dirty="0">
                <a:solidFill>
                  <a:schemeClr val="tx1">
                    <a:lumMod val="75000"/>
                    <a:lumOff val="25000"/>
                  </a:schemeClr>
                </a:solidFill>
                <a:latin typeface="PF Din Text Comp Pro" pitchFamily="2" charset="0"/>
              </a:rPr>
              <a:t> застройки и общественных зданий для формирования фронта улиц</a:t>
            </a:r>
          </a:p>
        </p:txBody>
      </p:sp>
      <p:sp>
        <p:nvSpPr>
          <p:cNvPr id="19" name="TextBox 18"/>
          <p:cNvSpPr txBox="1"/>
          <p:nvPr/>
        </p:nvSpPr>
        <p:spPr>
          <a:xfrm>
            <a:off x="7210057" y="6026386"/>
            <a:ext cx="3289348" cy="807913"/>
          </a:xfrm>
          <a:prstGeom prst="rect">
            <a:avLst/>
          </a:prstGeom>
          <a:noFill/>
        </p:spPr>
        <p:txBody>
          <a:bodyPr wrap="square" rtlCol="0">
            <a:spAutoFit/>
          </a:bodyPr>
          <a:lstStyle/>
          <a:p>
            <a:pPr marL="171450" indent="-171450" algn="just" defTabSz="1422637" fontAlgn="auto">
              <a:spcBef>
                <a:spcPts val="0"/>
              </a:spcBef>
              <a:spcAft>
                <a:spcPts val="3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Мощение </a:t>
            </a:r>
            <a:r>
              <a:rPr lang="ru-RU" sz="1100" kern="0" spc="15" dirty="0" err="1">
                <a:solidFill>
                  <a:schemeClr val="tx1">
                    <a:lumMod val="75000"/>
                    <a:lumOff val="25000"/>
                  </a:schemeClr>
                </a:solidFill>
                <a:latin typeface="PF Din Text Comp Pro" pitchFamily="2" charset="0"/>
              </a:rPr>
              <a:t>внутридворовых</a:t>
            </a:r>
            <a:r>
              <a:rPr lang="ru-RU" sz="1100" kern="0" spc="15" dirty="0">
                <a:solidFill>
                  <a:schemeClr val="tx1">
                    <a:lumMod val="75000"/>
                    <a:lumOff val="25000"/>
                  </a:schemeClr>
                </a:solidFill>
                <a:latin typeface="PF Din Text Comp Pro" pitchFamily="2" charset="0"/>
              </a:rPr>
              <a:t> пешеходных дорожек</a:t>
            </a:r>
          </a:p>
          <a:p>
            <a:pPr marL="171450" indent="-171450" algn="just" defTabSz="1422637" fontAlgn="auto">
              <a:spcBef>
                <a:spcPts val="0"/>
              </a:spcBef>
              <a:spcAft>
                <a:spcPts val="3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Организация дворовой территории с обустройством площадок различного назначения (детских, спортивных, хозяйственных и для тихого отдыха)</a:t>
            </a:r>
          </a:p>
        </p:txBody>
      </p:sp>
      <p:sp>
        <p:nvSpPr>
          <p:cNvPr id="23" name="TextBox 22"/>
          <p:cNvSpPr txBox="1"/>
          <p:nvPr/>
        </p:nvSpPr>
        <p:spPr>
          <a:xfrm>
            <a:off x="3856970" y="6026386"/>
            <a:ext cx="3258492" cy="469359"/>
          </a:xfrm>
          <a:prstGeom prst="rect">
            <a:avLst/>
          </a:prstGeom>
          <a:noFill/>
        </p:spPr>
        <p:txBody>
          <a:bodyPr wrap="square" rtlCol="0">
            <a:spAutoFit/>
          </a:bodyPr>
          <a:lstStyle/>
          <a:p>
            <a:pPr marL="171450" indent="-171450" algn="just" defTabSz="1422637" fontAlgn="auto">
              <a:spcBef>
                <a:spcPts val="0"/>
              </a:spcBef>
              <a:spcAft>
                <a:spcPts val="3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Прокладка тротуара вдоль улиц</a:t>
            </a:r>
          </a:p>
          <a:p>
            <a:pPr marL="171450" indent="-171450" algn="just" defTabSz="1422637" fontAlgn="auto">
              <a:spcBef>
                <a:spcPts val="0"/>
              </a:spcBef>
              <a:spcAft>
                <a:spcPts val="3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Благоустройство транзитных связей</a:t>
            </a:r>
          </a:p>
        </p:txBody>
      </p:sp>
      <p:sp>
        <p:nvSpPr>
          <p:cNvPr id="31" name="TextBox 30"/>
          <p:cNvSpPr txBox="1"/>
          <p:nvPr/>
        </p:nvSpPr>
        <p:spPr>
          <a:xfrm>
            <a:off x="450800" y="3900495"/>
            <a:ext cx="3311575" cy="638636"/>
          </a:xfrm>
          <a:prstGeom prst="rect">
            <a:avLst/>
          </a:prstGeom>
          <a:noFill/>
        </p:spPr>
        <p:txBody>
          <a:bodyPr wrap="square" rtlCol="0">
            <a:spAutoFit/>
          </a:bodyPr>
          <a:lstStyle/>
          <a:p>
            <a:pPr marL="171450" indent="-171450" algn="just" defTabSz="1422637" fontAlgn="auto">
              <a:spcBef>
                <a:spcPts val="0"/>
              </a:spcBef>
              <a:spcAft>
                <a:spcPts val="3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Снос ветхих и аварийных зданий</a:t>
            </a:r>
          </a:p>
          <a:p>
            <a:pPr marL="171450" indent="-171450" algn="just" defTabSz="1422637" fontAlgn="auto">
              <a:spcBef>
                <a:spcPts val="0"/>
              </a:spcBef>
              <a:spcAft>
                <a:spcPts val="3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Капитальный ремонт зданий, техническое состояние которых удовлетворяет требованиям безопасности</a:t>
            </a:r>
          </a:p>
        </p:txBody>
      </p:sp>
      <p:sp>
        <p:nvSpPr>
          <p:cNvPr id="32" name="TextBox 31"/>
          <p:cNvSpPr txBox="1"/>
          <p:nvPr/>
        </p:nvSpPr>
        <p:spPr>
          <a:xfrm>
            <a:off x="7210057" y="3900495"/>
            <a:ext cx="3289348" cy="1015663"/>
          </a:xfrm>
          <a:prstGeom prst="rect">
            <a:avLst/>
          </a:prstGeom>
          <a:noFill/>
        </p:spPr>
        <p:txBody>
          <a:bodyPr wrap="square" rtlCol="0">
            <a:spAutoFit/>
          </a:bodyPr>
          <a:lstStyle/>
          <a:p>
            <a:pPr marL="171450" indent="-171450" algn="just" defTabSz="1422637" fontAlgn="auto">
              <a:spcBef>
                <a:spcPts val="0"/>
              </a:spcBef>
              <a:spcAft>
                <a:spcPts val="3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Формирование системы приватных дворовых пространств с помощью буферных посадок кустарника, обустройство дворов площадками различного назначения</a:t>
            </a:r>
          </a:p>
          <a:p>
            <a:pPr marL="171450" indent="-171450" algn="just" defTabSz="1422637" fontAlgn="auto">
              <a:spcBef>
                <a:spcPts val="0"/>
              </a:spcBef>
              <a:spcAft>
                <a:spcPts val="3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Определение первых этажей зданий, выходящих главным фасадом на улицу, под коммерцию</a:t>
            </a:r>
          </a:p>
        </p:txBody>
      </p:sp>
      <p:sp>
        <p:nvSpPr>
          <p:cNvPr id="33" name="TextBox 32"/>
          <p:cNvSpPr txBox="1"/>
          <p:nvPr/>
        </p:nvSpPr>
        <p:spPr>
          <a:xfrm>
            <a:off x="3856970" y="3900495"/>
            <a:ext cx="3258492" cy="430887"/>
          </a:xfrm>
          <a:prstGeom prst="rect">
            <a:avLst/>
          </a:prstGeom>
          <a:noFill/>
        </p:spPr>
        <p:txBody>
          <a:bodyPr wrap="square" rtlCol="0">
            <a:spAutoFit/>
          </a:bodyPr>
          <a:lstStyle/>
          <a:p>
            <a:pPr marL="17145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Прокладка тротуаров и максимальное распределение парковочных мест воль улиц</a:t>
            </a:r>
          </a:p>
        </p:txBody>
      </p:sp>
      <p:sp>
        <p:nvSpPr>
          <p:cNvPr id="34" name="TextBox 33"/>
          <p:cNvSpPr txBox="1"/>
          <p:nvPr/>
        </p:nvSpPr>
        <p:spPr>
          <a:xfrm>
            <a:off x="450800" y="2049244"/>
            <a:ext cx="3311575" cy="807913"/>
          </a:xfrm>
          <a:prstGeom prst="rect">
            <a:avLst/>
          </a:prstGeom>
          <a:noFill/>
        </p:spPr>
        <p:txBody>
          <a:bodyPr wrap="square" rtlCol="0">
            <a:spAutoFit/>
          </a:bodyPr>
          <a:lstStyle/>
          <a:p>
            <a:pPr marL="171450" indent="-171450" algn="just" defTabSz="1422637" fontAlgn="auto">
              <a:spcBef>
                <a:spcPts val="0"/>
              </a:spcBef>
              <a:spcAft>
                <a:spcPts val="3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ветхих зданий, техническое состояние которых позволяет провести реконструкцию</a:t>
            </a:r>
          </a:p>
          <a:p>
            <a:pPr marL="171450" indent="-171450" algn="just" defTabSz="1422637" fontAlgn="auto">
              <a:spcBef>
                <a:spcPts val="0"/>
              </a:spcBef>
              <a:spcAft>
                <a:spcPts val="3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Снос ветхих и аварийных зданий, строительство на их месте нового жилого дома в схожей окружению стилистике</a:t>
            </a:r>
          </a:p>
        </p:txBody>
      </p:sp>
      <p:sp>
        <p:nvSpPr>
          <p:cNvPr id="35" name="TextBox 34"/>
          <p:cNvSpPr txBox="1"/>
          <p:nvPr/>
        </p:nvSpPr>
        <p:spPr>
          <a:xfrm>
            <a:off x="7210057" y="2049244"/>
            <a:ext cx="3289348" cy="807913"/>
          </a:xfrm>
          <a:prstGeom prst="rect">
            <a:avLst/>
          </a:prstGeom>
          <a:noFill/>
        </p:spPr>
        <p:txBody>
          <a:bodyPr wrap="square" rtlCol="0">
            <a:spAutoFit/>
          </a:bodyPr>
          <a:lstStyle/>
          <a:p>
            <a:pPr marL="171450" indent="-171450" algn="just" defTabSz="1422637" fontAlgn="auto">
              <a:spcBef>
                <a:spcPts val="0"/>
              </a:spcBef>
              <a:spcAft>
                <a:spcPts val="3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Мощение </a:t>
            </a:r>
            <a:r>
              <a:rPr lang="ru-RU" sz="1100" kern="0" spc="15" dirty="0" err="1">
                <a:solidFill>
                  <a:schemeClr val="tx1">
                    <a:lumMod val="75000"/>
                    <a:lumOff val="25000"/>
                  </a:schemeClr>
                </a:solidFill>
                <a:latin typeface="PF Din Text Comp Pro" pitchFamily="2" charset="0"/>
              </a:rPr>
              <a:t>внутридворовых</a:t>
            </a:r>
            <a:r>
              <a:rPr lang="ru-RU" sz="1100" kern="0" spc="15" dirty="0">
                <a:solidFill>
                  <a:schemeClr val="tx1">
                    <a:lumMod val="75000"/>
                    <a:lumOff val="25000"/>
                  </a:schemeClr>
                </a:solidFill>
                <a:latin typeface="PF Din Text Comp Pro" pitchFamily="2" charset="0"/>
              </a:rPr>
              <a:t> пешеходных дорожек</a:t>
            </a:r>
          </a:p>
          <a:p>
            <a:pPr marL="171450" indent="-171450" algn="just" defTabSz="1422637" fontAlgn="auto">
              <a:spcBef>
                <a:spcPts val="0"/>
              </a:spcBef>
              <a:spcAft>
                <a:spcPts val="3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Организация дворовой территории с обустройством площадок различного назначения (детских, спортивных, хозяйственных и для тихого отдыха)</a:t>
            </a:r>
          </a:p>
        </p:txBody>
      </p:sp>
      <p:sp>
        <p:nvSpPr>
          <p:cNvPr id="36" name="TextBox 35"/>
          <p:cNvSpPr txBox="1"/>
          <p:nvPr/>
        </p:nvSpPr>
        <p:spPr>
          <a:xfrm>
            <a:off x="3856970" y="2049244"/>
            <a:ext cx="3258492" cy="261610"/>
          </a:xfrm>
          <a:prstGeom prst="rect">
            <a:avLst/>
          </a:prstGeom>
          <a:noFill/>
        </p:spPr>
        <p:txBody>
          <a:bodyPr wrap="square" rtlCol="0">
            <a:spAutoFit/>
          </a:bodyPr>
          <a:lstStyle/>
          <a:p>
            <a:pPr marL="17145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Прокладка тротуара вдоль улиц</a:t>
            </a:r>
          </a:p>
        </p:txBody>
      </p:sp>
      <p:sp>
        <p:nvSpPr>
          <p:cNvPr id="37" name="Прямоугольник 36"/>
          <p:cNvSpPr/>
          <p:nvPr/>
        </p:nvSpPr>
        <p:spPr>
          <a:xfrm>
            <a:off x="-1" y="612775"/>
            <a:ext cx="450851" cy="2159744"/>
          </a:xfrm>
          <a:prstGeom prst="rect">
            <a:avLst/>
          </a:prstGeom>
          <a:solidFill>
            <a:srgbClr val="E1E1E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2" name="Прямоугольник 41"/>
          <p:cNvSpPr/>
          <p:nvPr/>
        </p:nvSpPr>
        <p:spPr>
          <a:xfrm>
            <a:off x="-1" y="4933206"/>
            <a:ext cx="450851" cy="2159744"/>
          </a:xfrm>
          <a:prstGeom prst="rect">
            <a:avLst/>
          </a:prstGeom>
          <a:solidFill>
            <a:srgbClr val="E1E1E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3" name="Прямоугольник 42"/>
          <p:cNvSpPr/>
          <p:nvPr/>
        </p:nvSpPr>
        <p:spPr>
          <a:xfrm>
            <a:off x="-1" y="2772519"/>
            <a:ext cx="450851" cy="2159744"/>
          </a:xfrm>
          <a:prstGeom prst="rect">
            <a:avLst/>
          </a:prstGeom>
          <a:solidFill>
            <a:srgbClr val="E1E1E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rot="16200000">
            <a:off x="-854473" y="1561843"/>
            <a:ext cx="2159746" cy="261610"/>
          </a:xfrm>
          <a:prstGeom prst="rect">
            <a:avLst/>
          </a:prstGeom>
          <a:noFill/>
        </p:spPr>
        <p:txBody>
          <a:bodyPr wrap="square" rtlCol="0">
            <a:spAutoFit/>
          </a:bodyPr>
          <a:lstStyle/>
          <a:p>
            <a:pPr algn="ctr" defTabSz="1422637" fontAlgn="auto">
              <a:spcBef>
                <a:spcPts val="0"/>
              </a:spcBef>
              <a:spcAft>
                <a:spcPts val="600"/>
              </a:spcAft>
            </a:pPr>
            <a:r>
              <a:rPr lang="ru-RU" sz="1100" kern="0" spc="15" dirty="0">
                <a:solidFill>
                  <a:schemeClr val="tx2">
                    <a:lumMod val="60000"/>
                    <a:lumOff val="40000"/>
                  </a:schemeClr>
                </a:solidFill>
                <a:latin typeface="PF Din Text Comp Pro" pitchFamily="2" charset="0"/>
              </a:rPr>
              <a:t>КВАРТАЛ (ПЕРИМЕТРАЛЬНАЯ ЗАСТРОЙКА)</a:t>
            </a:r>
          </a:p>
        </p:txBody>
      </p:sp>
      <p:sp>
        <p:nvSpPr>
          <p:cNvPr id="44" name="TextBox 43"/>
          <p:cNvSpPr txBox="1"/>
          <p:nvPr/>
        </p:nvSpPr>
        <p:spPr>
          <a:xfrm rot="16200000">
            <a:off x="-854473" y="3720644"/>
            <a:ext cx="2159746" cy="261610"/>
          </a:xfrm>
          <a:prstGeom prst="rect">
            <a:avLst/>
          </a:prstGeom>
          <a:noFill/>
        </p:spPr>
        <p:txBody>
          <a:bodyPr wrap="square" rtlCol="0">
            <a:spAutoFit/>
          </a:bodyPr>
          <a:lstStyle/>
          <a:p>
            <a:pPr algn="ctr" defTabSz="1422637" fontAlgn="auto">
              <a:spcBef>
                <a:spcPts val="0"/>
              </a:spcBef>
              <a:spcAft>
                <a:spcPts val="600"/>
              </a:spcAft>
            </a:pPr>
            <a:r>
              <a:rPr lang="ru-RU" sz="1100" kern="0" spc="15" dirty="0">
                <a:solidFill>
                  <a:schemeClr val="tx2">
                    <a:lumMod val="60000"/>
                    <a:lumOff val="40000"/>
                  </a:schemeClr>
                </a:solidFill>
                <a:latin typeface="PF Din Text Comp Pro" pitchFamily="2" charset="0"/>
              </a:rPr>
              <a:t>КВАРТАЛ (СТРОЧНАЯ ЗАСТРОЙКА)</a:t>
            </a:r>
          </a:p>
        </p:txBody>
      </p:sp>
      <p:sp>
        <p:nvSpPr>
          <p:cNvPr id="45" name="TextBox 44"/>
          <p:cNvSpPr txBox="1"/>
          <p:nvPr/>
        </p:nvSpPr>
        <p:spPr>
          <a:xfrm rot="16200000">
            <a:off x="-854473" y="5877096"/>
            <a:ext cx="2159746" cy="261610"/>
          </a:xfrm>
          <a:prstGeom prst="rect">
            <a:avLst/>
          </a:prstGeom>
          <a:noFill/>
        </p:spPr>
        <p:txBody>
          <a:bodyPr wrap="square" rtlCol="0">
            <a:spAutoFit/>
          </a:bodyPr>
          <a:lstStyle/>
          <a:p>
            <a:pPr algn="ctr" defTabSz="1422637" fontAlgn="auto">
              <a:spcBef>
                <a:spcPts val="0"/>
              </a:spcBef>
              <a:spcAft>
                <a:spcPts val="600"/>
              </a:spcAft>
            </a:pPr>
            <a:r>
              <a:rPr lang="ru-RU" sz="1100" kern="0" spc="15" dirty="0">
                <a:solidFill>
                  <a:schemeClr val="tx2">
                    <a:lumMod val="60000"/>
                    <a:lumOff val="40000"/>
                  </a:schemeClr>
                </a:solidFill>
                <a:latin typeface="PF Din Text Comp Pro" pitchFamily="2" charset="0"/>
              </a:rPr>
              <a:t>КВАРТАЛ (СМЕШАННАЯ ЗАСТРОЙКА)</a:t>
            </a:r>
          </a:p>
        </p:txBody>
      </p:sp>
      <p:sp>
        <p:nvSpPr>
          <p:cNvPr id="38" name="Прямоугольник 37"/>
          <p:cNvSpPr/>
          <p:nvPr/>
        </p:nvSpPr>
        <p:spPr>
          <a:xfrm>
            <a:off x="450850" y="2509335"/>
            <a:ext cx="192633" cy="91394"/>
          </a:xfrm>
          <a:prstGeom prst="rect">
            <a:avLst/>
          </a:prstGeom>
          <a:solidFill>
            <a:srgbClr val="D42637"/>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9" name="Прямоугольник 38"/>
          <p:cNvSpPr/>
          <p:nvPr/>
        </p:nvSpPr>
        <p:spPr>
          <a:xfrm>
            <a:off x="450850" y="2142199"/>
            <a:ext cx="192633" cy="91394"/>
          </a:xfrm>
          <a:prstGeom prst="rect">
            <a:avLst/>
          </a:prstGeom>
          <a:solidFill>
            <a:srgbClr val="E9A23E"/>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0" name="Прямоугольник 39"/>
          <p:cNvSpPr/>
          <p:nvPr/>
        </p:nvSpPr>
        <p:spPr>
          <a:xfrm>
            <a:off x="3861680" y="2142199"/>
            <a:ext cx="192633" cy="91394"/>
          </a:xfrm>
          <a:prstGeom prst="rect">
            <a:avLst/>
          </a:prstGeom>
          <a:solidFill>
            <a:schemeClr val="bg1"/>
          </a:solidFill>
          <a:ln w="19050">
            <a:solidFill>
              <a:srgbClr val="347F9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1" name="Прямоугольник 40"/>
          <p:cNvSpPr/>
          <p:nvPr/>
        </p:nvSpPr>
        <p:spPr>
          <a:xfrm>
            <a:off x="7218363" y="2345998"/>
            <a:ext cx="192633" cy="91394"/>
          </a:xfrm>
          <a:prstGeom prst="rect">
            <a:avLst/>
          </a:prstGeom>
          <a:solidFill>
            <a:srgbClr val="93B32D"/>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7" name="Прямоугольник 46"/>
          <p:cNvSpPr/>
          <p:nvPr/>
        </p:nvSpPr>
        <p:spPr>
          <a:xfrm>
            <a:off x="450850" y="3996590"/>
            <a:ext cx="192633" cy="91394"/>
          </a:xfrm>
          <a:prstGeom prst="rect">
            <a:avLst/>
          </a:prstGeom>
          <a:solidFill>
            <a:srgbClr val="D42637"/>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8" name="Прямоугольник 47"/>
          <p:cNvSpPr/>
          <p:nvPr/>
        </p:nvSpPr>
        <p:spPr>
          <a:xfrm>
            <a:off x="450850" y="4197702"/>
            <a:ext cx="192633" cy="91394"/>
          </a:xfrm>
          <a:prstGeom prst="rect">
            <a:avLst/>
          </a:prstGeom>
          <a:solidFill>
            <a:srgbClr val="D6D6D6"/>
          </a:solidFill>
          <a:ln w="19050">
            <a:solidFill>
              <a:srgbClr val="D4263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Прямоугольник 48"/>
          <p:cNvSpPr/>
          <p:nvPr/>
        </p:nvSpPr>
        <p:spPr>
          <a:xfrm>
            <a:off x="3861680" y="3997711"/>
            <a:ext cx="192633" cy="91394"/>
          </a:xfrm>
          <a:prstGeom prst="rect">
            <a:avLst/>
          </a:prstGeom>
          <a:solidFill>
            <a:schemeClr val="bg1"/>
          </a:solidFill>
          <a:ln w="19050">
            <a:solidFill>
              <a:srgbClr val="347F9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cxnSp>
        <p:nvCxnSpPr>
          <p:cNvPr id="8" name="Прямая соединительная линия 7"/>
          <p:cNvCxnSpPr/>
          <p:nvPr/>
        </p:nvCxnSpPr>
        <p:spPr>
          <a:xfrm>
            <a:off x="3856970" y="4212679"/>
            <a:ext cx="197343" cy="0"/>
          </a:xfrm>
          <a:prstGeom prst="line">
            <a:avLst/>
          </a:prstGeom>
          <a:ln w="19050">
            <a:solidFill>
              <a:srgbClr val="BB2260"/>
            </a:solidFill>
          </a:ln>
        </p:spPr>
        <p:style>
          <a:lnRef idx="1">
            <a:schemeClr val="accent1"/>
          </a:lnRef>
          <a:fillRef idx="0">
            <a:schemeClr val="accent1"/>
          </a:fillRef>
          <a:effectRef idx="0">
            <a:schemeClr val="accent1"/>
          </a:effectRef>
          <a:fontRef idx="minor">
            <a:schemeClr val="tx1"/>
          </a:fontRef>
        </p:style>
      </p:cxnSp>
      <p:sp>
        <p:nvSpPr>
          <p:cNvPr id="51" name="Прямоугольник 50"/>
          <p:cNvSpPr/>
          <p:nvPr/>
        </p:nvSpPr>
        <p:spPr>
          <a:xfrm>
            <a:off x="7218363" y="3996590"/>
            <a:ext cx="192633" cy="91394"/>
          </a:xfrm>
          <a:prstGeom prst="rect">
            <a:avLst/>
          </a:prstGeom>
          <a:solidFill>
            <a:srgbClr val="93B32D"/>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6" name="Полилиния 15"/>
          <p:cNvSpPr/>
          <p:nvPr/>
        </p:nvSpPr>
        <p:spPr>
          <a:xfrm>
            <a:off x="7218364" y="4195774"/>
            <a:ext cx="163512" cy="45719"/>
          </a:xfrm>
          <a:custGeom>
            <a:avLst/>
            <a:gdLst>
              <a:gd name="connsiteX0" fmla="*/ 0 w 147637"/>
              <a:gd name="connsiteY0" fmla="*/ 47625 h 47625"/>
              <a:gd name="connsiteX1" fmla="*/ 33337 w 147637"/>
              <a:gd name="connsiteY1" fmla="*/ 0 h 47625"/>
              <a:gd name="connsiteX2" fmla="*/ 66675 w 147637"/>
              <a:gd name="connsiteY2" fmla="*/ 47625 h 47625"/>
              <a:gd name="connsiteX3" fmla="*/ 114300 w 147637"/>
              <a:gd name="connsiteY3" fmla="*/ 0 h 47625"/>
              <a:gd name="connsiteX4" fmla="*/ 147637 w 147637"/>
              <a:gd name="connsiteY4" fmla="*/ 47625 h 47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637" h="47625">
                <a:moveTo>
                  <a:pt x="0" y="47625"/>
                </a:moveTo>
                <a:lnTo>
                  <a:pt x="33337" y="0"/>
                </a:lnTo>
                <a:lnTo>
                  <a:pt x="66675" y="47625"/>
                </a:lnTo>
                <a:lnTo>
                  <a:pt x="114300" y="0"/>
                </a:lnTo>
                <a:lnTo>
                  <a:pt x="147637" y="47625"/>
                </a:lnTo>
              </a:path>
            </a:pathLst>
          </a:custGeom>
          <a:noFill/>
          <a:ln>
            <a:solidFill>
              <a:srgbClr val="014E2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cxnSp>
        <p:nvCxnSpPr>
          <p:cNvPr id="52" name="Прямая соединительная линия 51"/>
          <p:cNvCxnSpPr/>
          <p:nvPr/>
        </p:nvCxnSpPr>
        <p:spPr>
          <a:xfrm>
            <a:off x="7218363" y="2187896"/>
            <a:ext cx="197343" cy="0"/>
          </a:xfrm>
          <a:prstGeom prst="line">
            <a:avLst/>
          </a:prstGeom>
          <a:ln w="38100">
            <a:solidFill>
              <a:srgbClr val="A1C8D6"/>
            </a:solidFill>
          </a:ln>
        </p:spPr>
        <p:style>
          <a:lnRef idx="1">
            <a:schemeClr val="accent1"/>
          </a:lnRef>
          <a:fillRef idx="0">
            <a:schemeClr val="accent1"/>
          </a:fillRef>
          <a:effectRef idx="0">
            <a:schemeClr val="accent1"/>
          </a:effectRef>
          <a:fontRef idx="minor">
            <a:schemeClr val="tx1"/>
          </a:fontRef>
        </p:style>
      </p:cxnSp>
      <p:cxnSp>
        <p:nvCxnSpPr>
          <p:cNvPr id="53" name="Прямая соединительная линия 52"/>
          <p:cNvCxnSpPr/>
          <p:nvPr/>
        </p:nvCxnSpPr>
        <p:spPr>
          <a:xfrm>
            <a:off x="7218363" y="4572719"/>
            <a:ext cx="197343" cy="0"/>
          </a:xfrm>
          <a:prstGeom prst="line">
            <a:avLst/>
          </a:prstGeom>
          <a:ln w="28575">
            <a:solidFill>
              <a:srgbClr val="740236"/>
            </a:solidFill>
          </a:ln>
        </p:spPr>
        <p:style>
          <a:lnRef idx="1">
            <a:schemeClr val="accent1"/>
          </a:lnRef>
          <a:fillRef idx="0">
            <a:schemeClr val="accent1"/>
          </a:fillRef>
          <a:effectRef idx="0">
            <a:schemeClr val="accent1"/>
          </a:effectRef>
          <a:fontRef idx="minor">
            <a:schemeClr val="tx1"/>
          </a:fontRef>
        </p:style>
      </p:cxnSp>
      <p:sp>
        <p:nvSpPr>
          <p:cNvPr id="17" name="Равнобедренный треугольник 16"/>
          <p:cNvSpPr/>
          <p:nvPr/>
        </p:nvSpPr>
        <p:spPr>
          <a:xfrm>
            <a:off x="7271024" y="4571090"/>
            <a:ext cx="83529" cy="72008"/>
          </a:xfrm>
          <a:prstGeom prst="triangle">
            <a:avLst/>
          </a:prstGeom>
          <a:solidFill>
            <a:srgbClr val="7402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4" name="Прямоугольник 53"/>
          <p:cNvSpPr/>
          <p:nvPr/>
        </p:nvSpPr>
        <p:spPr>
          <a:xfrm>
            <a:off x="450850" y="6112335"/>
            <a:ext cx="192633" cy="91394"/>
          </a:xfrm>
          <a:prstGeom prst="rect">
            <a:avLst/>
          </a:prstGeom>
          <a:solidFill>
            <a:srgbClr val="D6D6D6"/>
          </a:solidFill>
          <a:ln w="19050">
            <a:solidFill>
              <a:srgbClr val="D4263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5" name="Прямоугольник 54"/>
          <p:cNvSpPr/>
          <p:nvPr/>
        </p:nvSpPr>
        <p:spPr>
          <a:xfrm>
            <a:off x="450850" y="6661830"/>
            <a:ext cx="192633" cy="91394"/>
          </a:xfrm>
          <a:prstGeom prst="rect">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6" name="Прямоугольник 55"/>
          <p:cNvSpPr/>
          <p:nvPr/>
        </p:nvSpPr>
        <p:spPr>
          <a:xfrm>
            <a:off x="3861680" y="6112335"/>
            <a:ext cx="192633" cy="91394"/>
          </a:xfrm>
          <a:prstGeom prst="rect">
            <a:avLst/>
          </a:prstGeom>
          <a:solidFill>
            <a:schemeClr val="bg1"/>
          </a:solidFill>
          <a:ln w="19050">
            <a:solidFill>
              <a:srgbClr val="347F9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cxnSp>
        <p:nvCxnSpPr>
          <p:cNvPr id="57" name="Прямая соединительная линия 56"/>
          <p:cNvCxnSpPr/>
          <p:nvPr/>
        </p:nvCxnSpPr>
        <p:spPr>
          <a:xfrm>
            <a:off x="3872834" y="6368850"/>
            <a:ext cx="197343" cy="0"/>
          </a:xfrm>
          <a:prstGeom prst="line">
            <a:avLst/>
          </a:prstGeom>
          <a:ln w="38100">
            <a:solidFill>
              <a:srgbClr val="11668F"/>
            </a:solidFill>
            <a:prstDash val="sysDot"/>
          </a:ln>
        </p:spPr>
        <p:style>
          <a:lnRef idx="1">
            <a:schemeClr val="accent1"/>
          </a:lnRef>
          <a:fillRef idx="0">
            <a:schemeClr val="accent1"/>
          </a:fillRef>
          <a:effectRef idx="0">
            <a:schemeClr val="accent1"/>
          </a:effectRef>
          <a:fontRef idx="minor">
            <a:schemeClr val="tx1"/>
          </a:fontRef>
        </p:style>
      </p:cxnSp>
      <p:sp>
        <p:nvSpPr>
          <p:cNvPr id="59" name="Прямоугольник 58"/>
          <p:cNvSpPr/>
          <p:nvPr/>
        </p:nvSpPr>
        <p:spPr>
          <a:xfrm>
            <a:off x="7218363" y="6323153"/>
            <a:ext cx="192633" cy="91394"/>
          </a:xfrm>
          <a:prstGeom prst="rect">
            <a:avLst/>
          </a:prstGeom>
          <a:solidFill>
            <a:srgbClr val="93B32D"/>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cxnSp>
        <p:nvCxnSpPr>
          <p:cNvPr id="60" name="Прямая соединительная линия 59"/>
          <p:cNvCxnSpPr/>
          <p:nvPr/>
        </p:nvCxnSpPr>
        <p:spPr>
          <a:xfrm>
            <a:off x="7218363" y="6165051"/>
            <a:ext cx="197343" cy="0"/>
          </a:xfrm>
          <a:prstGeom prst="line">
            <a:avLst/>
          </a:prstGeom>
          <a:ln w="38100">
            <a:solidFill>
              <a:srgbClr val="A1C8D6"/>
            </a:solidFill>
          </a:ln>
        </p:spPr>
        <p:style>
          <a:lnRef idx="1">
            <a:schemeClr val="accent1"/>
          </a:lnRef>
          <a:fillRef idx="0">
            <a:schemeClr val="accent1"/>
          </a:fillRef>
          <a:effectRef idx="0">
            <a:schemeClr val="accent1"/>
          </a:effectRef>
          <a:fontRef idx="minor">
            <a:schemeClr val="tx1"/>
          </a:fontRef>
        </p:style>
      </p:cxnSp>
      <p:sp>
        <p:nvSpPr>
          <p:cNvPr id="50" name="Прямоугольник 49">
            <a:extLst>
              <a:ext uri="{FF2B5EF4-FFF2-40B4-BE49-F238E27FC236}">
                <a16:creationId xmlns="" xmlns:a16="http://schemas.microsoft.com/office/drawing/2014/main" id="{C135D5F8-8DB9-4477-9F3E-55B71C78611C}"/>
              </a:ext>
            </a:extLst>
          </p:cNvPr>
          <p:cNvSpPr/>
          <p:nvPr/>
        </p:nvSpPr>
        <p:spPr>
          <a:xfrm>
            <a:off x="-1" y="-1"/>
            <a:ext cx="882205" cy="395289"/>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8" name="Прямоугольник 57">
            <a:extLst>
              <a:ext uri="{FF2B5EF4-FFF2-40B4-BE49-F238E27FC236}">
                <a16:creationId xmlns="" xmlns:a16="http://schemas.microsoft.com/office/drawing/2014/main" id="{6B3055FF-A872-478C-94AA-F914D08930A8}"/>
              </a:ext>
            </a:extLst>
          </p:cNvPr>
          <p:cNvSpPr/>
          <p:nvPr/>
        </p:nvSpPr>
        <p:spPr>
          <a:xfrm>
            <a:off x="182107" y="-21331"/>
            <a:ext cx="772105" cy="553998"/>
          </a:xfrm>
          <a:prstGeom prst="rect">
            <a:avLst/>
          </a:prstGeom>
        </p:spPr>
        <p:txBody>
          <a:bodyPr wrap="square">
            <a:spAutoFit/>
          </a:bodyPr>
          <a:lstStyle/>
          <a:p>
            <a:r>
              <a:rPr lang="ru-RU" altLang="ru-RU" sz="3000" dirty="0">
                <a:solidFill>
                  <a:schemeClr val="bg1"/>
                </a:solidFill>
                <a:latin typeface="PF Din Text Comp Pro" pitchFamily="2" charset="0"/>
              </a:rPr>
              <a:t>12.2. </a:t>
            </a:r>
            <a:endParaRPr lang="ru-RU" sz="3000" dirty="0">
              <a:solidFill>
                <a:schemeClr val="bg1"/>
              </a:solidFill>
            </a:endParaRPr>
          </a:p>
        </p:txBody>
      </p:sp>
    </p:spTree>
    <p:extLst>
      <p:ext uri="{BB962C8B-B14F-4D97-AF65-F5344CB8AC3E}">
        <p14:creationId xmlns:p14="http://schemas.microsoft.com/office/powerpoint/2010/main" xmlns="" val="45063943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МЕРОПРИЯТИЯ ПО РАБОТЕ С МИКРОРАЙОННОЙ ЗАСТРОЙКОЙ</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106</a:t>
            </a:fld>
            <a:endParaRPr lang="ru-RU" dirty="0"/>
          </a:p>
        </p:txBody>
      </p:sp>
      <p:sp>
        <p:nvSpPr>
          <p:cNvPr id="10" name="Прямоугольник 9"/>
          <p:cNvSpPr/>
          <p:nvPr/>
        </p:nvSpPr>
        <p:spPr>
          <a:xfrm>
            <a:off x="-1" y="612774"/>
            <a:ext cx="450851" cy="3167063"/>
          </a:xfrm>
          <a:prstGeom prst="rect">
            <a:avLst/>
          </a:prstGeom>
          <a:solidFill>
            <a:srgbClr val="E1E1E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Прямоугольник 10"/>
          <p:cNvSpPr/>
          <p:nvPr/>
        </p:nvSpPr>
        <p:spPr>
          <a:xfrm>
            <a:off x="-1" y="3779838"/>
            <a:ext cx="450851" cy="3241675"/>
          </a:xfrm>
          <a:prstGeom prst="rect">
            <a:avLst/>
          </a:prstGeom>
          <a:solidFill>
            <a:srgbClr val="E1E1E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2" name="TextBox 11"/>
          <p:cNvSpPr txBox="1"/>
          <p:nvPr/>
        </p:nvSpPr>
        <p:spPr>
          <a:xfrm rot="16200000">
            <a:off x="-1034541" y="2065500"/>
            <a:ext cx="2519884" cy="261610"/>
          </a:xfrm>
          <a:prstGeom prst="rect">
            <a:avLst/>
          </a:prstGeom>
          <a:noFill/>
        </p:spPr>
        <p:txBody>
          <a:bodyPr wrap="square" rtlCol="0">
            <a:spAutoFit/>
          </a:bodyPr>
          <a:lstStyle/>
          <a:p>
            <a:pPr algn="ctr" defTabSz="1422637" fontAlgn="auto">
              <a:spcBef>
                <a:spcPts val="0"/>
              </a:spcBef>
              <a:spcAft>
                <a:spcPts val="600"/>
              </a:spcAft>
            </a:pPr>
            <a:r>
              <a:rPr lang="ru-RU" sz="1100" kern="0" spc="15" dirty="0">
                <a:solidFill>
                  <a:schemeClr val="tx2">
                    <a:lumMod val="60000"/>
                    <a:lumOff val="40000"/>
                  </a:schemeClr>
                </a:solidFill>
                <a:latin typeface="PF Din Text Comp Pro" pitchFamily="2" charset="0"/>
              </a:rPr>
              <a:t>МИКРОРАЙОН /ВОЛХОВ–1/</a:t>
            </a:r>
          </a:p>
        </p:txBody>
      </p:sp>
      <p:sp>
        <p:nvSpPr>
          <p:cNvPr id="14" name="TextBox 13"/>
          <p:cNvSpPr txBox="1"/>
          <p:nvPr/>
        </p:nvSpPr>
        <p:spPr>
          <a:xfrm rot="16200000">
            <a:off x="-854473" y="5269870"/>
            <a:ext cx="2159746" cy="26161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2">
                    <a:lumMod val="60000"/>
                    <a:lumOff val="40000"/>
                  </a:schemeClr>
                </a:solidFill>
                <a:latin typeface="PF Din Text Comp Pro" pitchFamily="2" charset="0"/>
              </a:rPr>
              <a:t>МИКРОРАЙОН /ВОЛХОВ–2/</a:t>
            </a:r>
          </a:p>
        </p:txBody>
      </p:sp>
      <p:pic>
        <p:nvPicPr>
          <p:cNvPr id="2" name="Рисунок 1"/>
          <p:cNvPicPr>
            <a:picLocks noChangeAspect="1"/>
          </p:cNvPicPr>
          <p:nvPr/>
        </p:nvPicPr>
        <p:blipFill>
          <a:blip r:embed="rId3" cstate="print">
            <a:extLst>
              <a:ext uri="{BEBA8EAE-BF5A-486C-A8C5-ECC9F3942E4B}">
                <a14:imgProps xmlns:a14="http://schemas.microsoft.com/office/drawing/2010/main" xmlns="">
                  <a14:imgLayer r:embed="rId4">
                    <a14:imgEffect>
                      <a14:brightnessContrast bright="20000" contrast="40000"/>
                    </a14:imgEffect>
                  </a14:imgLayer>
                </a14:imgProps>
              </a:ext>
            </a:extLst>
          </a:blip>
          <a:stretch>
            <a:fillRect/>
          </a:stretch>
        </p:blipFill>
        <p:spPr>
          <a:xfrm>
            <a:off x="1418034" y="773140"/>
            <a:ext cx="2755374" cy="2988284"/>
          </a:xfrm>
          <a:prstGeom prst="rect">
            <a:avLst/>
          </a:prstGeom>
        </p:spPr>
      </p:pic>
      <p:pic>
        <p:nvPicPr>
          <p:cNvPr id="7" name="Рисунок 6"/>
          <p:cNvPicPr>
            <a:picLocks noChangeAspect="1"/>
          </p:cNvPicPr>
          <p:nvPr/>
        </p:nvPicPr>
        <p:blipFill>
          <a:blip r:embed="rId5" cstate="print">
            <a:extLst>
              <a:ext uri="{BEBA8EAE-BF5A-486C-A8C5-ECC9F3942E4B}">
                <a14:imgProps xmlns:a14="http://schemas.microsoft.com/office/drawing/2010/main" xmlns="">
                  <a14:imgLayer r:embed="rId6">
                    <a14:imgEffect>
                      <a14:brightnessContrast bright="20000" contrast="40000"/>
                    </a14:imgEffect>
                  </a14:imgLayer>
                </a14:imgProps>
              </a:ext>
            </a:extLst>
          </a:blip>
          <a:stretch>
            <a:fillRect/>
          </a:stretch>
        </p:blipFill>
        <p:spPr>
          <a:xfrm>
            <a:off x="625645" y="4208227"/>
            <a:ext cx="4211004" cy="2618807"/>
          </a:xfrm>
          <a:prstGeom prst="rect">
            <a:avLst/>
          </a:prstGeom>
        </p:spPr>
      </p:pic>
      <p:grpSp>
        <p:nvGrpSpPr>
          <p:cNvPr id="9" name="Группа 8"/>
          <p:cNvGrpSpPr/>
          <p:nvPr/>
        </p:nvGrpSpPr>
        <p:grpSpPr>
          <a:xfrm>
            <a:off x="2163474" y="2052439"/>
            <a:ext cx="576660" cy="477054"/>
            <a:chOff x="5222900" y="1718687"/>
            <a:chExt cx="576660" cy="477054"/>
          </a:xfrm>
        </p:grpSpPr>
        <p:sp>
          <p:nvSpPr>
            <p:cNvPr id="8" name="Овал 7"/>
            <p:cNvSpPr/>
            <p:nvPr/>
          </p:nvSpPr>
          <p:spPr>
            <a:xfrm>
              <a:off x="5324232" y="1764407"/>
              <a:ext cx="382756" cy="382756"/>
            </a:xfrm>
            <a:prstGeom prst="ellipse">
              <a:avLst/>
            </a:prstGeom>
            <a:solidFill>
              <a:srgbClr val="9C18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1" name="TextBox 20"/>
            <p:cNvSpPr txBox="1"/>
            <p:nvPr/>
          </p:nvSpPr>
          <p:spPr>
            <a:xfrm>
              <a:off x="5222900" y="1718687"/>
              <a:ext cx="576660" cy="477054"/>
            </a:xfrm>
            <a:prstGeom prst="rect">
              <a:avLst/>
            </a:prstGeom>
            <a:noFill/>
          </p:spPr>
          <p:txBody>
            <a:bodyPr wrap="square" rtlCol="0">
              <a:spAutoFit/>
            </a:bodyPr>
            <a:lstStyle/>
            <a:p>
              <a:pPr algn="ctr" defTabSz="1422637" fontAlgn="auto">
                <a:spcBef>
                  <a:spcPts val="0"/>
                </a:spcBef>
                <a:spcAft>
                  <a:spcPts val="600"/>
                </a:spcAft>
              </a:pPr>
              <a:r>
                <a:rPr lang="ru-RU" sz="2500" kern="0" spc="15" dirty="0">
                  <a:solidFill>
                    <a:schemeClr val="bg1"/>
                  </a:solidFill>
                  <a:latin typeface="PF Din Text Comp Pro" pitchFamily="2" charset="0"/>
                </a:rPr>
                <a:t>?</a:t>
              </a:r>
            </a:p>
          </p:txBody>
        </p:sp>
      </p:grpSp>
      <p:grpSp>
        <p:nvGrpSpPr>
          <p:cNvPr id="22" name="Группа 21"/>
          <p:cNvGrpSpPr/>
          <p:nvPr/>
        </p:nvGrpSpPr>
        <p:grpSpPr>
          <a:xfrm>
            <a:off x="2694389" y="5195267"/>
            <a:ext cx="576660" cy="477054"/>
            <a:chOff x="5222900" y="1718687"/>
            <a:chExt cx="576660" cy="477054"/>
          </a:xfrm>
        </p:grpSpPr>
        <p:sp>
          <p:nvSpPr>
            <p:cNvPr id="23" name="Овал 22"/>
            <p:cNvSpPr/>
            <p:nvPr/>
          </p:nvSpPr>
          <p:spPr>
            <a:xfrm>
              <a:off x="5324232" y="1764407"/>
              <a:ext cx="382756" cy="382756"/>
            </a:xfrm>
            <a:prstGeom prst="ellipse">
              <a:avLst/>
            </a:prstGeom>
            <a:solidFill>
              <a:srgbClr val="9C18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TextBox 24"/>
            <p:cNvSpPr txBox="1"/>
            <p:nvPr/>
          </p:nvSpPr>
          <p:spPr>
            <a:xfrm>
              <a:off x="5222900" y="1718687"/>
              <a:ext cx="576660" cy="477054"/>
            </a:xfrm>
            <a:prstGeom prst="rect">
              <a:avLst/>
            </a:prstGeom>
            <a:noFill/>
          </p:spPr>
          <p:txBody>
            <a:bodyPr wrap="square" rtlCol="0">
              <a:spAutoFit/>
            </a:bodyPr>
            <a:lstStyle/>
            <a:p>
              <a:pPr algn="ctr" defTabSz="1422637" fontAlgn="auto">
                <a:spcBef>
                  <a:spcPts val="0"/>
                </a:spcBef>
                <a:spcAft>
                  <a:spcPts val="600"/>
                </a:spcAft>
              </a:pPr>
              <a:r>
                <a:rPr lang="ru-RU" sz="2500" kern="0" spc="15" dirty="0">
                  <a:solidFill>
                    <a:schemeClr val="bg1"/>
                  </a:solidFill>
                  <a:latin typeface="PF Din Text Comp Pro" pitchFamily="2" charset="0"/>
                </a:rPr>
                <a:t>?</a:t>
              </a:r>
            </a:p>
          </p:txBody>
        </p:sp>
      </p:grpSp>
      <p:sp>
        <p:nvSpPr>
          <p:cNvPr id="17" name="Правая фигурная скобка 16"/>
          <p:cNvSpPr/>
          <p:nvPr/>
        </p:nvSpPr>
        <p:spPr>
          <a:xfrm>
            <a:off x="5051761" y="612775"/>
            <a:ext cx="288032" cy="6408738"/>
          </a:xfrm>
          <a:prstGeom prst="rightBrace">
            <a:avLst>
              <a:gd name="adj1" fmla="val 54366"/>
              <a:gd name="adj2" fmla="val 49405"/>
            </a:avLst>
          </a:prstGeom>
          <a:ln w="12700">
            <a:solidFill>
              <a:schemeClr val="tx1"/>
            </a:solidFill>
            <a:prstDash val="sysDot"/>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ru-RU"/>
          </a:p>
        </p:txBody>
      </p:sp>
      <p:sp>
        <p:nvSpPr>
          <p:cNvPr id="26" name="TextBox 25"/>
          <p:cNvSpPr txBox="1"/>
          <p:nvPr/>
        </p:nvSpPr>
        <p:spPr>
          <a:xfrm>
            <a:off x="5812133" y="2845665"/>
            <a:ext cx="3846810" cy="1246495"/>
          </a:xfrm>
          <a:prstGeom prst="rect">
            <a:avLst/>
          </a:prstGeom>
          <a:noFill/>
        </p:spPr>
        <p:txBody>
          <a:bodyPr wrap="square" rtlCol="0">
            <a:spAutoFit/>
          </a:bodyPr>
          <a:lstStyle/>
          <a:p>
            <a:pPr algn="ctr" defTabSz="1422637" fontAlgn="auto">
              <a:spcBef>
                <a:spcPts val="0"/>
              </a:spcBef>
              <a:spcAft>
                <a:spcPts val="600"/>
              </a:spcAft>
            </a:pPr>
            <a:r>
              <a:rPr lang="ru-RU" sz="7500" kern="0" spc="15" dirty="0">
                <a:solidFill>
                  <a:srgbClr val="D25766"/>
                </a:solidFill>
                <a:latin typeface="PF Din Text Comp Pro" pitchFamily="2" charset="0"/>
              </a:rPr>
              <a:t>ДВОР</a:t>
            </a:r>
            <a:r>
              <a:rPr lang="ru-RU" sz="7500" kern="0" spc="15" dirty="0">
                <a:solidFill>
                  <a:srgbClr val="267188"/>
                </a:solidFill>
                <a:latin typeface="PF Din Text Comp Pro" pitchFamily="2" charset="0"/>
              </a:rPr>
              <a:t>УЛИЦА</a:t>
            </a:r>
          </a:p>
        </p:txBody>
      </p:sp>
      <p:sp>
        <p:nvSpPr>
          <p:cNvPr id="34" name="TextBox 33"/>
          <p:cNvSpPr txBox="1"/>
          <p:nvPr/>
        </p:nvSpPr>
        <p:spPr>
          <a:xfrm>
            <a:off x="5940000" y="2845665"/>
            <a:ext cx="3170239" cy="261610"/>
          </a:xfrm>
          <a:prstGeom prst="rect">
            <a:avLst/>
          </a:prstGeom>
          <a:noFill/>
        </p:spPr>
        <p:txBody>
          <a:bodyPr wrap="square" rtlCol="0">
            <a:spAutoFit/>
          </a:bodyPr>
          <a:lstStyle/>
          <a:p>
            <a:pPr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РЕШЕНИЕ:</a:t>
            </a:r>
          </a:p>
        </p:txBody>
      </p:sp>
      <p:sp>
        <p:nvSpPr>
          <p:cNvPr id="35" name="TextBox 34"/>
          <p:cNvSpPr txBox="1"/>
          <p:nvPr/>
        </p:nvSpPr>
        <p:spPr>
          <a:xfrm>
            <a:off x="5940000" y="3997793"/>
            <a:ext cx="3600000" cy="600164"/>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 социально-пространственный комплекс, создаваемый в сложившейся микрорайонной застройке на основе транзитных пешеходных маршрутов и пространственных лакун (пустующих, неиспользуемых территорий).</a:t>
            </a:r>
          </a:p>
        </p:txBody>
      </p:sp>
      <p:sp>
        <p:nvSpPr>
          <p:cNvPr id="36" name="TextBox 35"/>
          <p:cNvSpPr txBox="1"/>
          <p:nvPr/>
        </p:nvSpPr>
        <p:spPr>
          <a:xfrm>
            <a:off x="5922763" y="4738709"/>
            <a:ext cx="1791707" cy="807913"/>
          </a:xfrm>
          <a:prstGeom prst="rect">
            <a:avLst/>
          </a:prstGeom>
          <a:noFill/>
        </p:spPr>
        <p:txBody>
          <a:bodyPr wrap="square" rtlCol="0">
            <a:spAutoFit/>
          </a:bodyPr>
          <a:lstStyle/>
          <a:p>
            <a:pPr marL="171450" indent="-171450" defTabSz="1422637" fontAlgn="auto">
              <a:spcBef>
                <a:spcPts val="0"/>
              </a:spcBef>
              <a:spcAft>
                <a:spcPts val="300"/>
              </a:spcAft>
              <a:buFont typeface="Arial" panose="020B0604020202020204" pitchFamily="34" charset="0"/>
              <a:buChar char="•"/>
            </a:pPr>
            <a:r>
              <a:rPr lang="ru-RU" sz="1100" kern="0" spc="15" dirty="0">
                <a:solidFill>
                  <a:srgbClr val="D25766"/>
                </a:solidFill>
                <a:latin typeface="PF Din Text Comp Pro" pitchFamily="2" charset="0"/>
              </a:rPr>
              <a:t>приватные и </a:t>
            </a:r>
            <a:r>
              <a:rPr lang="ru-RU" sz="1100" kern="0" spc="15" dirty="0" err="1">
                <a:solidFill>
                  <a:srgbClr val="D25766"/>
                </a:solidFill>
                <a:latin typeface="PF Din Text Comp Pro" pitchFamily="2" charset="0"/>
              </a:rPr>
              <a:t>полуприватные</a:t>
            </a:r>
            <a:r>
              <a:rPr lang="ru-RU" sz="1100" kern="0" spc="15" dirty="0">
                <a:solidFill>
                  <a:srgbClr val="D25766"/>
                </a:solidFill>
                <a:latin typeface="PF Din Text Comp Pro" pitchFamily="2" charset="0"/>
              </a:rPr>
              <a:t> пространства</a:t>
            </a:r>
          </a:p>
          <a:p>
            <a:pPr marL="171450" indent="-171450" defTabSz="1422637" fontAlgn="auto">
              <a:spcBef>
                <a:spcPts val="0"/>
              </a:spcBef>
              <a:spcAft>
                <a:spcPts val="300"/>
              </a:spcAft>
              <a:buFont typeface="Arial" panose="020B0604020202020204" pitchFamily="34" charset="0"/>
              <a:buChar char="•"/>
            </a:pPr>
            <a:r>
              <a:rPr lang="ru-RU" sz="1100" kern="0" spc="15" dirty="0">
                <a:solidFill>
                  <a:srgbClr val="D25766"/>
                </a:solidFill>
                <a:latin typeface="PF Din Text Comp Pro" pitchFamily="2" charset="0"/>
              </a:rPr>
              <a:t>постоянный персональный контроль</a:t>
            </a:r>
          </a:p>
        </p:txBody>
      </p:sp>
      <p:sp>
        <p:nvSpPr>
          <p:cNvPr id="37" name="TextBox 36"/>
          <p:cNvSpPr txBox="1"/>
          <p:nvPr/>
        </p:nvSpPr>
        <p:spPr>
          <a:xfrm>
            <a:off x="7578948" y="4738709"/>
            <a:ext cx="2016224" cy="638636"/>
          </a:xfrm>
          <a:prstGeom prst="rect">
            <a:avLst/>
          </a:prstGeom>
          <a:noFill/>
        </p:spPr>
        <p:txBody>
          <a:bodyPr wrap="square" rtlCol="0">
            <a:spAutoFit/>
          </a:bodyPr>
          <a:lstStyle/>
          <a:p>
            <a:pPr marL="171450" indent="-171450" defTabSz="1422637" fontAlgn="auto">
              <a:spcBef>
                <a:spcPts val="0"/>
              </a:spcBef>
              <a:spcAft>
                <a:spcPts val="300"/>
              </a:spcAft>
              <a:buFont typeface="Arial" panose="020B0604020202020204" pitchFamily="34" charset="0"/>
              <a:buChar char="•"/>
            </a:pPr>
            <a:r>
              <a:rPr lang="ru-RU" sz="1100" kern="0" spc="15" dirty="0">
                <a:solidFill>
                  <a:srgbClr val="267188"/>
                </a:solidFill>
                <a:latin typeface="PF Din Text Comp Pro" pitchFamily="2" charset="0"/>
              </a:rPr>
              <a:t>общественные, в </a:t>
            </a:r>
            <a:r>
              <a:rPr lang="ru-RU" sz="1100" kern="0" spc="15" dirty="0" err="1">
                <a:solidFill>
                  <a:srgbClr val="267188"/>
                </a:solidFill>
                <a:latin typeface="PF Din Text Comp Pro" pitchFamily="2" charset="0"/>
              </a:rPr>
              <a:t>т.ч</a:t>
            </a:r>
            <a:r>
              <a:rPr lang="ru-RU" sz="1100" kern="0" spc="15" dirty="0">
                <a:solidFill>
                  <a:srgbClr val="267188"/>
                </a:solidFill>
                <a:latin typeface="PF Din Text Comp Pro" pitchFamily="2" charset="0"/>
              </a:rPr>
              <a:t>. транзитные пространства</a:t>
            </a:r>
          </a:p>
          <a:p>
            <a:pPr marL="171450" indent="-171450" defTabSz="1422637" fontAlgn="auto">
              <a:spcBef>
                <a:spcPts val="0"/>
              </a:spcBef>
              <a:spcAft>
                <a:spcPts val="300"/>
              </a:spcAft>
              <a:buFont typeface="Arial" panose="020B0604020202020204" pitchFamily="34" charset="0"/>
              <a:buChar char="•"/>
            </a:pPr>
            <a:r>
              <a:rPr lang="ru-RU" sz="1100" kern="0" spc="15" dirty="0">
                <a:solidFill>
                  <a:srgbClr val="267188"/>
                </a:solidFill>
                <a:latin typeface="PF Din Text Comp Pro" pitchFamily="2" charset="0"/>
              </a:rPr>
              <a:t>постоянный публичный контроль</a:t>
            </a:r>
          </a:p>
        </p:txBody>
      </p:sp>
      <p:sp>
        <p:nvSpPr>
          <p:cNvPr id="41" name="Правая фигурная скобка 40"/>
          <p:cNvSpPr/>
          <p:nvPr/>
        </p:nvSpPr>
        <p:spPr>
          <a:xfrm rot="5400000">
            <a:off x="7631504" y="3974377"/>
            <a:ext cx="288032" cy="3639304"/>
          </a:xfrm>
          <a:prstGeom prst="rightBrace">
            <a:avLst>
              <a:gd name="adj1" fmla="val 54366"/>
              <a:gd name="adj2" fmla="val 49405"/>
            </a:avLst>
          </a:prstGeom>
          <a:ln w="12700">
            <a:solidFill>
              <a:schemeClr val="tx1"/>
            </a:solidFill>
            <a:prstDash val="sysDot"/>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ru-RU"/>
          </a:p>
        </p:txBody>
      </p:sp>
      <p:sp>
        <p:nvSpPr>
          <p:cNvPr id="42" name="TextBox 41"/>
          <p:cNvSpPr txBox="1"/>
          <p:nvPr/>
        </p:nvSpPr>
        <p:spPr>
          <a:xfrm>
            <a:off x="5940000" y="6061804"/>
            <a:ext cx="3600000" cy="469359"/>
          </a:xfrm>
          <a:prstGeom prst="rect">
            <a:avLst/>
          </a:prstGeom>
          <a:noFill/>
        </p:spPr>
        <p:txBody>
          <a:bodyPr wrap="square" rtlCol="0">
            <a:spAutoFit/>
          </a:bodyPr>
          <a:lstStyle/>
          <a:p>
            <a:pPr marL="171450" indent="-171450" algn="just" defTabSz="1422637" fontAlgn="auto">
              <a:spcBef>
                <a:spcPts val="0"/>
              </a:spcBef>
              <a:spcAft>
                <a:spcPts val="3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наращивание функций в границах микрорайона</a:t>
            </a:r>
          </a:p>
          <a:p>
            <a:pPr marL="171450" indent="-171450" algn="just" defTabSz="1422637" fontAlgn="auto">
              <a:spcBef>
                <a:spcPts val="0"/>
              </a:spcBef>
              <a:spcAft>
                <a:spcPts val="3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укрепление социальной общности по месту жительства</a:t>
            </a:r>
          </a:p>
        </p:txBody>
      </p:sp>
      <p:sp>
        <p:nvSpPr>
          <p:cNvPr id="27" name="TextBox 26"/>
          <p:cNvSpPr txBox="1"/>
          <p:nvPr/>
        </p:nvSpPr>
        <p:spPr>
          <a:xfrm>
            <a:off x="5940000" y="599013"/>
            <a:ext cx="3600000" cy="2200602"/>
          </a:xfrm>
          <a:prstGeom prst="rect">
            <a:avLst/>
          </a:prstGeom>
          <a:noFill/>
        </p:spPr>
        <p:txBody>
          <a:bodyPr wrap="square" rtlCol="0">
            <a:spAutoFit/>
          </a:bodyPr>
          <a:lstStyle/>
          <a:p>
            <a:pPr algn="just">
              <a:spcAft>
                <a:spcPts val="600"/>
              </a:spcAft>
            </a:pPr>
            <a:r>
              <a:rPr lang="ru-RU" sz="1100" kern="0" spc="15" dirty="0">
                <a:solidFill>
                  <a:schemeClr val="tx1">
                    <a:lumMod val="75000"/>
                    <a:lumOff val="25000"/>
                  </a:schemeClr>
                </a:solidFill>
                <a:latin typeface="PF Din Text Comp Pro" pitchFamily="2" charset="0"/>
              </a:rPr>
              <a:t>Микрорайон, как планировочная единица, гораздо крупнее и сложнее квартала. Существуют множество проблем, связанных с негативным влиянием на человека микрорайонной городской среды. За редким исключением микрорайон представляет собой большие </a:t>
            </a:r>
            <a:r>
              <a:rPr lang="ru-RU" sz="1100" kern="0" spc="15" dirty="0" err="1">
                <a:solidFill>
                  <a:schemeClr val="tx1">
                    <a:lumMod val="75000"/>
                    <a:lumOff val="25000"/>
                  </a:schemeClr>
                </a:solidFill>
                <a:latin typeface="PF Din Text Comp Pro" pitchFamily="2" charset="0"/>
              </a:rPr>
              <a:t>междворовые</a:t>
            </a:r>
            <a:r>
              <a:rPr lang="ru-RU" sz="1100" kern="0" spc="15" dirty="0">
                <a:solidFill>
                  <a:schemeClr val="tx1">
                    <a:lumMod val="75000"/>
                    <a:lumOff val="25000"/>
                  </a:schemeClr>
                </a:solidFill>
                <a:latin typeface="PF Din Text Comp Pro" pitchFamily="2" charset="0"/>
              </a:rPr>
              <a:t> территории, которые на практике оказываются просто огромными и неблагоустроенными пустырями или автомобильной парковкой. А архитектура зданий в большинстве случаев монотонна и однообразна, что неблагоприятно сказывается на психическом здоровье людей. </a:t>
            </a:r>
          </a:p>
          <a:p>
            <a:pPr algn="just">
              <a:spcAft>
                <a:spcPts val="600"/>
              </a:spcAft>
            </a:pPr>
            <a:r>
              <a:rPr lang="ru-RU" sz="1100" kern="0" spc="15" dirty="0">
                <a:solidFill>
                  <a:schemeClr val="tx1">
                    <a:lumMod val="75000"/>
                    <a:lumOff val="25000"/>
                  </a:schemeClr>
                </a:solidFill>
                <a:latin typeface="PF Din Text Comp Pro" pitchFamily="2" charset="0"/>
              </a:rPr>
              <a:t>Не менее важной проблемой является отсутствие приватных дворовых территорий как пространства социализации, места знакомства и общения жителей, что непосредственно влияет на низкий уровень безопасности дворов и микрорайона в целом.</a:t>
            </a:r>
          </a:p>
        </p:txBody>
      </p:sp>
      <p:sp>
        <p:nvSpPr>
          <p:cNvPr id="28" name="Прямоугольник 27">
            <a:extLst>
              <a:ext uri="{FF2B5EF4-FFF2-40B4-BE49-F238E27FC236}">
                <a16:creationId xmlns="" xmlns:a16="http://schemas.microsoft.com/office/drawing/2014/main" id="{526104C9-2208-46CA-8064-2F5F773CD0FA}"/>
              </a:ext>
            </a:extLst>
          </p:cNvPr>
          <p:cNvSpPr/>
          <p:nvPr/>
        </p:nvSpPr>
        <p:spPr>
          <a:xfrm>
            <a:off x="-1" y="-1"/>
            <a:ext cx="882205" cy="395289"/>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9" name="Прямоугольник 28">
            <a:extLst>
              <a:ext uri="{FF2B5EF4-FFF2-40B4-BE49-F238E27FC236}">
                <a16:creationId xmlns="" xmlns:a16="http://schemas.microsoft.com/office/drawing/2014/main" id="{EB56B35B-3DC6-4D6C-8433-285C50054489}"/>
              </a:ext>
            </a:extLst>
          </p:cNvPr>
          <p:cNvSpPr/>
          <p:nvPr/>
        </p:nvSpPr>
        <p:spPr>
          <a:xfrm>
            <a:off x="182107" y="-21331"/>
            <a:ext cx="772105" cy="553998"/>
          </a:xfrm>
          <a:prstGeom prst="rect">
            <a:avLst/>
          </a:prstGeom>
        </p:spPr>
        <p:txBody>
          <a:bodyPr wrap="square">
            <a:spAutoFit/>
          </a:bodyPr>
          <a:lstStyle/>
          <a:p>
            <a:r>
              <a:rPr lang="ru-RU" altLang="ru-RU" sz="3000" dirty="0">
                <a:solidFill>
                  <a:schemeClr val="bg1"/>
                </a:solidFill>
                <a:latin typeface="PF Din Text Comp Pro" pitchFamily="2" charset="0"/>
              </a:rPr>
              <a:t>12.3. </a:t>
            </a:r>
            <a:endParaRPr lang="ru-RU" sz="3000" dirty="0">
              <a:solidFill>
                <a:schemeClr val="bg1"/>
              </a:solidFill>
            </a:endParaRPr>
          </a:p>
        </p:txBody>
      </p:sp>
    </p:spTree>
    <p:extLst>
      <p:ext uri="{BB962C8B-B14F-4D97-AF65-F5344CB8AC3E}">
        <p14:creationId xmlns:p14="http://schemas.microsoft.com/office/powerpoint/2010/main" xmlns="" val="111725197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Рисунок 12"/>
          <p:cNvPicPr>
            <a:picLocks noChangeAspect="1"/>
          </p:cNvPicPr>
          <p:nvPr/>
        </p:nvPicPr>
        <p:blipFill>
          <a:blip r:embed="rId3" cstate="print">
            <a:extLst>
              <a:ext uri="{BEBA8EAE-BF5A-486C-A8C5-ECC9F3942E4B}">
                <a14:imgProps xmlns:a14="http://schemas.microsoft.com/office/drawing/2010/main" xmlns="">
                  <a14:imgLayer r:embed="rId4">
                    <a14:imgEffect>
                      <a14:brightnessContrast contrast="20000"/>
                    </a14:imgEffect>
                  </a14:imgLayer>
                </a14:imgProps>
              </a:ext>
              <a:ext uri="{28A0092B-C50C-407E-A947-70E740481C1C}">
                <a14:useLocalDpi xmlns:a14="http://schemas.microsoft.com/office/drawing/2010/main" xmlns="" val="0"/>
              </a:ext>
            </a:extLst>
          </a:blip>
          <a:stretch>
            <a:fillRect/>
          </a:stretch>
        </p:blipFill>
        <p:spPr>
          <a:xfrm>
            <a:off x="7282078" y="4288547"/>
            <a:ext cx="3411322" cy="2531123"/>
          </a:xfrm>
          <a:prstGeom prst="rect">
            <a:avLst/>
          </a:prstGeom>
        </p:spPr>
      </p:pic>
      <p:pic>
        <p:nvPicPr>
          <p:cNvPr id="4" name="Рисунок 3"/>
          <p:cNvPicPr>
            <a:picLocks noChangeAspect="1"/>
          </p:cNvPicPr>
          <p:nvPr/>
        </p:nvPicPr>
        <p:blipFill>
          <a:blip r:embed="rId5" cstate="print">
            <a:extLst>
              <a:ext uri="{BEBA8EAE-BF5A-486C-A8C5-ECC9F3942E4B}">
                <a14:imgProps xmlns:a14="http://schemas.microsoft.com/office/drawing/2010/main" xmlns="">
                  <a14:imgLayer r:embed="rId6">
                    <a14:imgEffect>
                      <a14:brightnessContrast contrast="20000"/>
                    </a14:imgEffect>
                  </a14:imgLayer>
                </a14:imgProps>
              </a:ext>
              <a:ext uri="{28A0092B-C50C-407E-A947-70E740481C1C}">
                <a14:useLocalDpi xmlns:a14="http://schemas.microsoft.com/office/drawing/2010/main" xmlns="" val="0"/>
              </a:ext>
            </a:extLst>
          </a:blip>
          <a:stretch>
            <a:fillRect/>
          </a:stretch>
        </p:blipFill>
        <p:spPr>
          <a:xfrm>
            <a:off x="7576914" y="1293939"/>
            <a:ext cx="2522314" cy="2491661"/>
          </a:xfrm>
          <a:prstGeom prst="rect">
            <a:avLst/>
          </a:prstGeom>
        </p:spPr>
      </p:pic>
      <p:sp>
        <p:nvSpPr>
          <p:cNvPr id="24" name="TextBox 23"/>
          <p:cNvSpPr txBox="1"/>
          <p:nvPr/>
        </p:nvSpPr>
        <p:spPr>
          <a:xfrm>
            <a:off x="856853" y="33098"/>
            <a:ext cx="9530159"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ПРОЦЕСС ФОРМИРОВАНИЯ ДВОРУЛИЦЫ</a:t>
            </a:r>
            <a:r>
              <a:rPr lang="en-US" altLang="ru-RU" sz="2200" kern="1200" dirty="0">
                <a:solidFill>
                  <a:schemeClr val="tx1">
                    <a:lumMod val="85000"/>
                    <a:lumOff val="15000"/>
                  </a:schemeClr>
                </a:solidFill>
                <a:latin typeface="PF Din Text Comp Pro" pitchFamily="2" charset="0"/>
                <a:cs typeface="Arial" charset="0"/>
              </a:rPr>
              <a:t> </a:t>
            </a:r>
            <a:r>
              <a:rPr lang="ru-RU" altLang="ru-RU" sz="2200" kern="1200" dirty="0">
                <a:solidFill>
                  <a:schemeClr val="tx1">
                    <a:lumMod val="85000"/>
                    <a:lumOff val="15000"/>
                  </a:schemeClr>
                </a:solidFill>
                <a:latin typeface="PF Din Text Comp Pro" pitchFamily="2" charset="0"/>
                <a:cs typeface="Arial" charset="0"/>
              </a:rPr>
              <a:t>НА ПРИМЕРЕ ДВУХ ТЕРРИТОРИЙ</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107</a:t>
            </a:fld>
            <a:endParaRPr lang="ru-RU" dirty="0"/>
          </a:p>
        </p:txBody>
      </p:sp>
      <p:sp>
        <p:nvSpPr>
          <p:cNvPr id="10" name="Прямоугольник 9"/>
          <p:cNvSpPr/>
          <p:nvPr/>
        </p:nvSpPr>
        <p:spPr>
          <a:xfrm>
            <a:off x="-1" y="612774"/>
            <a:ext cx="450851" cy="3167063"/>
          </a:xfrm>
          <a:prstGeom prst="rect">
            <a:avLst/>
          </a:prstGeom>
          <a:solidFill>
            <a:srgbClr val="E1E1E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Прямоугольник 10"/>
          <p:cNvSpPr/>
          <p:nvPr/>
        </p:nvSpPr>
        <p:spPr>
          <a:xfrm>
            <a:off x="-1" y="3779838"/>
            <a:ext cx="450851" cy="3241675"/>
          </a:xfrm>
          <a:prstGeom prst="rect">
            <a:avLst/>
          </a:prstGeom>
          <a:solidFill>
            <a:srgbClr val="E1E1E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2" name="TextBox 11"/>
          <p:cNvSpPr txBox="1"/>
          <p:nvPr/>
        </p:nvSpPr>
        <p:spPr>
          <a:xfrm rot="16200000">
            <a:off x="-1034541" y="2065500"/>
            <a:ext cx="2519884" cy="261610"/>
          </a:xfrm>
          <a:prstGeom prst="rect">
            <a:avLst/>
          </a:prstGeom>
          <a:noFill/>
        </p:spPr>
        <p:txBody>
          <a:bodyPr wrap="square" rtlCol="0">
            <a:spAutoFit/>
          </a:bodyPr>
          <a:lstStyle/>
          <a:p>
            <a:pPr algn="ctr" defTabSz="1422637" fontAlgn="auto">
              <a:spcBef>
                <a:spcPts val="0"/>
              </a:spcBef>
              <a:spcAft>
                <a:spcPts val="600"/>
              </a:spcAft>
            </a:pPr>
            <a:r>
              <a:rPr lang="ru-RU" sz="1100" kern="0" spc="15" dirty="0">
                <a:solidFill>
                  <a:schemeClr val="tx2">
                    <a:lumMod val="60000"/>
                    <a:lumOff val="40000"/>
                  </a:schemeClr>
                </a:solidFill>
                <a:latin typeface="PF Din Text Comp Pro" pitchFamily="2" charset="0"/>
              </a:rPr>
              <a:t>МИКРОРАЙОН /ВОЛХОВ–1/</a:t>
            </a:r>
          </a:p>
        </p:txBody>
      </p:sp>
      <p:sp>
        <p:nvSpPr>
          <p:cNvPr id="14" name="TextBox 13"/>
          <p:cNvSpPr txBox="1"/>
          <p:nvPr/>
        </p:nvSpPr>
        <p:spPr>
          <a:xfrm rot="16200000">
            <a:off x="-854473" y="5269870"/>
            <a:ext cx="2159746" cy="26161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2">
                    <a:lumMod val="60000"/>
                    <a:lumOff val="40000"/>
                  </a:schemeClr>
                </a:solidFill>
                <a:latin typeface="PF Din Text Comp Pro" pitchFamily="2" charset="0"/>
              </a:rPr>
              <a:t>МИКРОРАЙОН /ВОЛХОВ–2/</a:t>
            </a:r>
          </a:p>
        </p:txBody>
      </p:sp>
      <p:pic>
        <p:nvPicPr>
          <p:cNvPr id="2" name="Рисунок 1"/>
          <p:cNvPicPr>
            <a:picLocks noChangeAspect="1"/>
          </p:cNvPicPr>
          <p:nvPr/>
        </p:nvPicPr>
        <p:blipFill>
          <a:blip r:embed="rId7" cstate="print">
            <a:extLst>
              <a:ext uri="{28A0092B-C50C-407E-A947-70E740481C1C}">
                <a14:useLocalDpi xmlns:a14="http://schemas.microsoft.com/office/drawing/2010/main" xmlns="" val="0"/>
              </a:ext>
            </a:extLst>
          </a:blip>
          <a:stretch>
            <a:fillRect/>
          </a:stretch>
        </p:blipFill>
        <p:spPr>
          <a:xfrm>
            <a:off x="856854" y="1290186"/>
            <a:ext cx="2520280" cy="2489651"/>
          </a:xfrm>
          <a:prstGeom prst="rect">
            <a:avLst/>
          </a:prstGeom>
        </p:spPr>
      </p:pic>
      <p:pic>
        <p:nvPicPr>
          <p:cNvPr id="6" name="Рисунок 5"/>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a:off x="4216884" y="1290187"/>
            <a:ext cx="2520280" cy="2489651"/>
          </a:xfrm>
          <a:prstGeom prst="rect">
            <a:avLst/>
          </a:prstGeom>
        </p:spPr>
      </p:pic>
      <p:pic>
        <p:nvPicPr>
          <p:cNvPr id="8" name="Рисунок 7"/>
          <p:cNvPicPr>
            <a:picLocks noChangeAspect="1"/>
          </p:cNvPicPr>
          <p:nvPr/>
        </p:nvPicPr>
        <p:blipFill>
          <a:blip r:embed="rId9" cstate="print">
            <a:extLst>
              <a:ext uri="{28A0092B-C50C-407E-A947-70E740481C1C}">
                <a14:useLocalDpi xmlns:a14="http://schemas.microsoft.com/office/drawing/2010/main" xmlns="" val="0"/>
              </a:ext>
            </a:extLst>
          </a:blip>
          <a:stretch>
            <a:fillRect/>
          </a:stretch>
        </p:blipFill>
        <p:spPr>
          <a:xfrm>
            <a:off x="479168" y="4289126"/>
            <a:ext cx="3408504" cy="2529031"/>
          </a:xfrm>
          <a:prstGeom prst="rect">
            <a:avLst/>
          </a:prstGeom>
        </p:spPr>
      </p:pic>
      <p:pic>
        <p:nvPicPr>
          <p:cNvPr id="9" name="Рисунок 8"/>
          <p:cNvPicPr>
            <a:picLocks noChangeAspect="1"/>
          </p:cNvPicPr>
          <p:nvPr/>
        </p:nvPicPr>
        <p:blipFill>
          <a:blip r:embed="rId10" cstate="print">
            <a:extLst>
              <a:ext uri="{28A0092B-C50C-407E-A947-70E740481C1C}">
                <a14:useLocalDpi xmlns:a14="http://schemas.microsoft.com/office/drawing/2010/main" xmlns="" val="0"/>
              </a:ext>
            </a:extLst>
          </a:blip>
          <a:stretch>
            <a:fillRect/>
          </a:stretch>
        </p:blipFill>
        <p:spPr>
          <a:xfrm>
            <a:off x="3890490" y="4288837"/>
            <a:ext cx="3408504" cy="2529031"/>
          </a:xfrm>
          <a:prstGeom prst="rect">
            <a:avLst/>
          </a:prstGeom>
        </p:spPr>
      </p:pic>
      <p:sp>
        <p:nvSpPr>
          <p:cNvPr id="21" name="TextBox 20"/>
          <p:cNvSpPr txBox="1"/>
          <p:nvPr/>
        </p:nvSpPr>
        <p:spPr>
          <a:xfrm>
            <a:off x="355774" y="553997"/>
            <a:ext cx="3406601" cy="430887"/>
          </a:xfrm>
          <a:prstGeom prst="rect">
            <a:avLst/>
          </a:prstGeom>
          <a:noFill/>
        </p:spPr>
        <p:txBody>
          <a:bodyPr wrap="square" rtlCol="0">
            <a:spAutoFit/>
          </a:bodyPr>
          <a:lstStyle/>
          <a:p>
            <a:pPr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ШАГ 1. Функциональный анализ микрорайона и его ближайшего окружения, выявление локальных точек притяжения </a:t>
            </a:r>
          </a:p>
        </p:txBody>
      </p:sp>
      <p:sp>
        <p:nvSpPr>
          <p:cNvPr id="22" name="TextBox 21"/>
          <p:cNvSpPr txBox="1"/>
          <p:nvPr/>
        </p:nvSpPr>
        <p:spPr>
          <a:xfrm>
            <a:off x="7092804" y="553997"/>
            <a:ext cx="3406601" cy="43088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ШАГ 3. Определение осваиваемой территории, учет существующего межевания</a:t>
            </a:r>
          </a:p>
        </p:txBody>
      </p:sp>
      <p:sp>
        <p:nvSpPr>
          <p:cNvPr id="23" name="TextBox 22"/>
          <p:cNvSpPr txBox="1"/>
          <p:nvPr/>
        </p:nvSpPr>
        <p:spPr>
          <a:xfrm>
            <a:off x="3708861" y="553997"/>
            <a:ext cx="3406601" cy="43088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ШАГ 2. Анализ пешеходных маршрутов, выявление стихийных троп, расположение и характер ограждений</a:t>
            </a:r>
          </a:p>
        </p:txBody>
      </p:sp>
      <p:sp>
        <p:nvSpPr>
          <p:cNvPr id="19" name="Прямоугольник 18">
            <a:extLst>
              <a:ext uri="{FF2B5EF4-FFF2-40B4-BE49-F238E27FC236}">
                <a16:creationId xmlns="" xmlns:a16="http://schemas.microsoft.com/office/drawing/2014/main" id="{CE7C2DB9-F138-49DC-BE90-A79BF898B454}"/>
              </a:ext>
            </a:extLst>
          </p:cNvPr>
          <p:cNvSpPr/>
          <p:nvPr/>
        </p:nvSpPr>
        <p:spPr>
          <a:xfrm>
            <a:off x="-1" y="-1"/>
            <a:ext cx="882205" cy="395289"/>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Прямоугольник 19">
            <a:extLst>
              <a:ext uri="{FF2B5EF4-FFF2-40B4-BE49-F238E27FC236}">
                <a16:creationId xmlns="" xmlns:a16="http://schemas.microsoft.com/office/drawing/2014/main" id="{B679A4C2-4DC6-446A-AF83-EEFF72283EDC}"/>
              </a:ext>
            </a:extLst>
          </p:cNvPr>
          <p:cNvSpPr/>
          <p:nvPr/>
        </p:nvSpPr>
        <p:spPr>
          <a:xfrm>
            <a:off x="182107" y="-21331"/>
            <a:ext cx="772105" cy="553998"/>
          </a:xfrm>
          <a:prstGeom prst="rect">
            <a:avLst/>
          </a:prstGeom>
        </p:spPr>
        <p:txBody>
          <a:bodyPr wrap="square">
            <a:spAutoFit/>
          </a:bodyPr>
          <a:lstStyle/>
          <a:p>
            <a:r>
              <a:rPr lang="ru-RU" altLang="ru-RU" sz="3000" dirty="0">
                <a:solidFill>
                  <a:schemeClr val="bg1"/>
                </a:solidFill>
                <a:latin typeface="PF Din Text Comp Pro" pitchFamily="2" charset="0"/>
              </a:rPr>
              <a:t>12.4. </a:t>
            </a:r>
            <a:endParaRPr lang="ru-RU" sz="3000" dirty="0">
              <a:solidFill>
                <a:schemeClr val="bg1"/>
              </a:solidFill>
            </a:endParaRPr>
          </a:p>
        </p:txBody>
      </p:sp>
    </p:spTree>
    <p:extLst>
      <p:ext uri="{BB962C8B-B14F-4D97-AF65-F5344CB8AC3E}">
        <p14:creationId xmlns:p14="http://schemas.microsoft.com/office/powerpoint/2010/main" xmlns="" val="1710299082"/>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Рисунок 6"/>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216884" y="1290186"/>
            <a:ext cx="2520279" cy="2489651"/>
          </a:xfrm>
          <a:prstGeom prst="rect">
            <a:avLst/>
          </a:prstGeom>
        </p:spPr>
      </p:pic>
      <p:pic>
        <p:nvPicPr>
          <p:cNvPr id="6" name="Рисунок 5"/>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3893706" y="4288548"/>
            <a:ext cx="3436481" cy="2549790"/>
          </a:xfrm>
          <a:prstGeom prst="rect">
            <a:avLst/>
          </a:prstGeom>
        </p:spPr>
      </p:pic>
      <p:pic>
        <p:nvPicPr>
          <p:cNvPr id="2" name="Рисунок 1"/>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856853" y="1290186"/>
            <a:ext cx="2507933" cy="2477455"/>
          </a:xfrm>
          <a:prstGeom prst="rect">
            <a:avLst/>
          </a:prstGeom>
        </p:spPr>
      </p:pic>
      <p:pic>
        <p:nvPicPr>
          <p:cNvPr id="4" name="Рисунок 3"/>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472025" y="4288548"/>
            <a:ext cx="3408893" cy="2529320"/>
          </a:xfrm>
          <a:prstGeom prst="rect">
            <a:avLst/>
          </a:prstGeom>
        </p:spPr>
      </p:pic>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108</a:t>
            </a:fld>
            <a:endParaRPr lang="ru-RU" dirty="0"/>
          </a:p>
        </p:txBody>
      </p:sp>
      <p:sp>
        <p:nvSpPr>
          <p:cNvPr id="10" name="Прямоугольник 9"/>
          <p:cNvSpPr/>
          <p:nvPr/>
        </p:nvSpPr>
        <p:spPr>
          <a:xfrm>
            <a:off x="-1" y="612774"/>
            <a:ext cx="450851" cy="3167063"/>
          </a:xfrm>
          <a:prstGeom prst="rect">
            <a:avLst/>
          </a:prstGeom>
          <a:solidFill>
            <a:srgbClr val="E1E1E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Прямоугольник 10"/>
          <p:cNvSpPr/>
          <p:nvPr/>
        </p:nvSpPr>
        <p:spPr>
          <a:xfrm>
            <a:off x="-1" y="3779838"/>
            <a:ext cx="450851" cy="3241675"/>
          </a:xfrm>
          <a:prstGeom prst="rect">
            <a:avLst/>
          </a:prstGeom>
          <a:solidFill>
            <a:srgbClr val="E1E1E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2" name="TextBox 11"/>
          <p:cNvSpPr txBox="1"/>
          <p:nvPr/>
        </p:nvSpPr>
        <p:spPr>
          <a:xfrm rot="16200000">
            <a:off x="-1034541" y="2065500"/>
            <a:ext cx="2519884" cy="261610"/>
          </a:xfrm>
          <a:prstGeom prst="rect">
            <a:avLst/>
          </a:prstGeom>
          <a:noFill/>
        </p:spPr>
        <p:txBody>
          <a:bodyPr wrap="square" rtlCol="0">
            <a:spAutoFit/>
          </a:bodyPr>
          <a:lstStyle/>
          <a:p>
            <a:pPr algn="ctr" defTabSz="1422637" fontAlgn="auto">
              <a:spcBef>
                <a:spcPts val="0"/>
              </a:spcBef>
              <a:spcAft>
                <a:spcPts val="600"/>
              </a:spcAft>
            </a:pPr>
            <a:r>
              <a:rPr lang="ru-RU" sz="1100" kern="0" spc="15" dirty="0">
                <a:solidFill>
                  <a:schemeClr val="tx2">
                    <a:lumMod val="60000"/>
                    <a:lumOff val="40000"/>
                  </a:schemeClr>
                </a:solidFill>
                <a:latin typeface="PF Din Text Comp Pro" pitchFamily="2" charset="0"/>
              </a:rPr>
              <a:t>МИКРОРАЙОН /ВОЛХОВ–1/</a:t>
            </a:r>
          </a:p>
        </p:txBody>
      </p:sp>
      <p:sp>
        <p:nvSpPr>
          <p:cNvPr id="14" name="TextBox 13"/>
          <p:cNvSpPr txBox="1"/>
          <p:nvPr/>
        </p:nvSpPr>
        <p:spPr>
          <a:xfrm rot="16200000">
            <a:off x="-854473" y="5269870"/>
            <a:ext cx="2159746" cy="26161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2">
                    <a:lumMod val="60000"/>
                    <a:lumOff val="40000"/>
                  </a:schemeClr>
                </a:solidFill>
                <a:latin typeface="PF Din Text Comp Pro" pitchFamily="2" charset="0"/>
              </a:rPr>
              <a:t>МИКРОРАЙОН /ВОЛХОВ–2/</a:t>
            </a:r>
          </a:p>
        </p:txBody>
      </p:sp>
      <p:sp>
        <p:nvSpPr>
          <p:cNvPr id="21" name="TextBox 20"/>
          <p:cNvSpPr txBox="1"/>
          <p:nvPr/>
        </p:nvSpPr>
        <p:spPr>
          <a:xfrm>
            <a:off x="360000" y="553997"/>
            <a:ext cx="3406601" cy="769441"/>
          </a:xfrm>
          <a:prstGeom prst="rect">
            <a:avLst/>
          </a:prstGeom>
          <a:noFill/>
        </p:spPr>
        <p:txBody>
          <a:bodyPr wrap="square" rtlCol="0">
            <a:spAutoFit/>
          </a:bodyPr>
          <a:lstStyle/>
          <a:p>
            <a:pPr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ШАГ 4. Установление границ </a:t>
            </a:r>
            <a:r>
              <a:rPr lang="ru-RU" sz="1100" kern="0" spc="15" dirty="0" err="1">
                <a:solidFill>
                  <a:schemeClr val="tx1">
                    <a:lumMod val="75000"/>
                    <a:lumOff val="25000"/>
                  </a:schemeClr>
                </a:solidFill>
                <a:latin typeface="PF Din Text Comp Pro" pitchFamily="2" charset="0"/>
              </a:rPr>
              <a:t>дворулицы</a:t>
            </a:r>
            <a:r>
              <a:rPr lang="ru-RU" sz="1100" kern="0" spc="15" dirty="0">
                <a:solidFill>
                  <a:schemeClr val="tx1">
                    <a:lumMod val="75000"/>
                    <a:lumOff val="25000"/>
                  </a:schemeClr>
                </a:solidFill>
                <a:latin typeface="PF Din Text Comp Pro" pitchFamily="2" charset="0"/>
              </a:rPr>
              <a:t>, закрепление транзитных пространств. Определение приватных дворовых территорий, работа с которыми аналогична организации дворовой территории в квартальной застройке</a:t>
            </a:r>
          </a:p>
        </p:txBody>
      </p:sp>
      <p:sp>
        <p:nvSpPr>
          <p:cNvPr id="23" name="TextBox 22"/>
          <p:cNvSpPr txBox="1"/>
          <p:nvPr/>
        </p:nvSpPr>
        <p:spPr>
          <a:xfrm>
            <a:off x="3708861" y="553997"/>
            <a:ext cx="3406601" cy="43088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ШАГ 5. Дифференциация пространств </a:t>
            </a:r>
            <a:r>
              <a:rPr lang="ru-RU" sz="1100" kern="0" spc="15" dirty="0" err="1">
                <a:solidFill>
                  <a:schemeClr val="tx1">
                    <a:lumMod val="75000"/>
                    <a:lumOff val="25000"/>
                  </a:schemeClr>
                </a:solidFill>
                <a:latin typeface="PF Din Text Comp Pro" pitchFamily="2" charset="0"/>
              </a:rPr>
              <a:t>дворулицы</a:t>
            </a:r>
            <a:r>
              <a:rPr lang="ru-RU" sz="1100" kern="0" spc="15" dirty="0">
                <a:solidFill>
                  <a:schemeClr val="tx1">
                    <a:lumMod val="75000"/>
                    <a:lumOff val="25000"/>
                  </a:schemeClr>
                </a:solidFill>
                <a:latin typeface="PF Din Text Comp Pro" pitchFamily="2" charset="0"/>
              </a:rPr>
              <a:t> по характеру использования и степени открытости / активности</a:t>
            </a:r>
          </a:p>
        </p:txBody>
      </p:sp>
      <p:sp>
        <p:nvSpPr>
          <p:cNvPr id="29" name="Прямоугольник 28"/>
          <p:cNvSpPr/>
          <p:nvPr/>
        </p:nvSpPr>
        <p:spPr>
          <a:xfrm>
            <a:off x="7231995" y="4655451"/>
            <a:ext cx="2654021" cy="2368891"/>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1" name="TextBox 30"/>
          <p:cNvSpPr txBox="1"/>
          <p:nvPr/>
        </p:nvSpPr>
        <p:spPr>
          <a:xfrm>
            <a:off x="7382431" y="5311981"/>
            <a:ext cx="3151418" cy="1785104"/>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Локальный общественно-культурный центр</a:t>
            </a:r>
          </a:p>
          <a:p>
            <a:r>
              <a:rPr lang="ru-RU" sz="1100" kern="0" spc="15" dirty="0">
                <a:solidFill>
                  <a:schemeClr val="tx1">
                    <a:lumMod val="75000"/>
                    <a:lumOff val="25000"/>
                  </a:schemeClr>
                </a:solidFill>
                <a:latin typeface="PF Din Text Comp Pro" pitchFamily="2" charset="0"/>
              </a:rPr>
              <a:t>/место встреч, общения и проведения массовых районных мероприятий/</a:t>
            </a:r>
          </a:p>
          <a:p>
            <a:r>
              <a:rPr lang="ru-RU" sz="1100" kern="0" spc="15" dirty="0">
                <a:solidFill>
                  <a:schemeClr val="tx1">
                    <a:lumMod val="75000"/>
                    <a:lumOff val="25000"/>
                  </a:schemeClr>
                </a:solidFill>
                <a:latin typeface="PF Din Text Comp Pro" pitchFamily="2" charset="0"/>
              </a:rPr>
              <a:t>Локальный центр торговли и торговая площадь</a:t>
            </a:r>
          </a:p>
          <a:p>
            <a:r>
              <a:rPr lang="ru-RU" sz="1100" kern="0" spc="15" dirty="0">
                <a:solidFill>
                  <a:schemeClr val="tx1">
                    <a:lumMod val="75000"/>
                    <a:lumOff val="25000"/>
                  </a:schemeClr>
                </a:solidFill>
                <a:latin typeface="PF Din Text Comp Pro" pitchFamily="2" charset="0"/>
              </a:rPr>
              <a:t>/продуктовые павильоны, </a:t>
            </a:r>
            <a:r>
              <a:rPr lang="ru-RU" sz="1100" kern="0" spc="15" dirty="0" err="1">
                <a:solidFill>
                  <a:schemeClr val="tx1">
                    <a:lumMod val="75000"/>
                    <a:lumOff val="25000"/>
                  </a:schemeClr>
                </a:solidFill>
                <a:latin typeface="PF Din Text Comp Pro" pitchFamily="2" charset="0"/>
              </a:rPr>
              <a:t>маркет</a:t>
            </a:r>
            <a:r>
              <a:rPr lang="ru-RU" sz="1100" kern="0" spc="15" dirty="0">
                <a:solidFill>
                  <a:schemeClr val="tx1">
                    <a:lumMod val="75000"/>
                    <a:lumOff val="25000"/>
                  </a:schemeClr>
                </a:solidFill>
                <a:latin typeface="PF Din Text Comp Pro" pitchFamily="2" charset="0"/>
              </a:rPr>
              <a:t> выходного дня, мини-кафе/</a:t>
            </a:r>
          </a:p>
          <a:p>
            <a:r>
              <a:rPr lang="ru-RU" sz="1100" kern="0" spc="15" dirty="0">
                <a:solidFill>
                  <a:schemeClr val="tx1">
                    <a:lumMod val="75000"/>
                    <a:lumOff val="25000"/>
                  </a:schemeClr>
                </a:solidFill>
                <a:latin typeface="PF Din Text Comp Pro" pitchFamily="2" charset="0"/>
              </a:rPr>
              <a:t>Районная спортивная площадка</a:t>
            </a:r>
          </a:p>
          <a:p>
            <a:r>
              <a:rPr lang="ru-RU" sz="1100" kern="0" spc="15" dirty="0">
                <a:solidFill>
                  <a:schemeClr val="tx1">
                    <a:lumMod val="75000"/>
                    <a:lumOff val="25000"/>
                  </a:schemeClr>
                </a:solidFill>
                <a:latin typeface="PF Din Text Comp Pro" pitchFamily="2" charset="0"/>
              </a:rPr>
              <a:t>/</a:t>
            </a:r>
            <a:r>
              <a:rPr lang="ru-RU" sz="1100" kern="0" spc="15" dirty="0" err="1">
                <a:solidFill>
                  <a:schemeClr val="tx1">
                    <a:lumMod val="75000"/>
                    <a:lumOff val="25000"/>
                  </a:schemeClr>
                </a:solidFill>
                <a:latin typeface="PF Din Text Comp Pro" pitchFamily="2" charset="0"/>
              </a:rPr>
              <a:t>скейт</a:t>
            </a:r>
            <a:r>
              <a:rPr lang="ru-RU" sz="1100" kern="0" spc="15" dirty="0">
                <a:solidFill>
                  <a:schemeClr val="tx1">
                    <a:lumMod val="75000"/>
                    <a:lumOff val="25000"/>
                  </a:schemeClr>
                </a:solidFill>
                <a:latin typeface="PF Din Text Comp Pro" pitchFamily="2" charset="0"/>
              </a:rPr>
              <a:t>-площадка, </a:t>
            </a:r>
            <a:r>
              <a:rPr lang="ru-RU" sz="1100" kern="0" spc="15" dirty="0" err="1">
                <a:solidFill>
                  <a:schemeClr val="tx1">
                    <a:lumMod val="75000"/>
                    <a:lumOff val="25000"/>
                  </a:schemeClr>
                </a:solidFill>
                <a:latin typeface="PF Din Text Comp Pro" pitchFamily="2" charset="0"/>
              </a:rPr>
              <a:t>стритбол</a:t>
            </a:r>
            <a:r>
              <a:rPr lang="ru-RU" sz="1100" kern="0" spc="15" dirty="0">
                <a:solidFill>
                  <a:schemeClr val="tx1">
                    <a:lumMod val="75000"/>
                    <a:lumOff val="25000"/>
                  </a:schemeClr>
                </a:solidFill>
                <a:latin typeface="PF Din Text Comp Pro" pitchFamily="2" charset="0"/>
              </a:rPr>
              <a:t>, настольный теннис, </a:t>
            </a:r>
            <a:r>
              <a:rPr lang="ru-RU" sz="1100" kern="0" spc="15" dirty="0" err="1">
                <a:solidFill>
                  <a:schemeClr val="tx1">
                    <a:lumMod val="75000"/>
                    <a:lumOff val="25000"/>
                  </a:schemeClr>
                </a:solidFill>
                <a:latin typeface="PF Din Text Comp Pro" pitchFamily="2" charset="0"/>
              </a:rPr>
              <a:t>воркаут</a:t>
            </a:r>
            <a:r>
              <a:rPr lang="ru-RU" sz="1100" kern="0" spc="15" dirty="0">
                <a:solidFill>
                  <a:schemeClr val="tx1">
                    <a:lumMod val="75000"/>
                    <a:lumOff val="25000"/>
                  </a:schemeClr>
                </a:solidFill>
                <a:latin typeface="PF Din Text Comp Pro" pitchFamily="2" charset="0"/>
              </a:rPr>
              <a:t>/</a:t>
            </a:r>
          </a:p>
          <a:p>
            <a:r>
              <a:rPr lang="ru-RU" sz="1100" kern="0" spc="15" dirty="0">
                <a:solidFill>
                  <a:schemeClr val="tx1">
                    <a:lumMod val="75000"/>
                    <a:lumOff val="25000"/>
                  </a:schemeClr>
                </a:solidFill>
                <a:latin typeface="PF Din Text Comp Pro" pitchFamily="2" charset="0"/>
              </a:rPr>
              <a:t>Локальный сквер или общественный сад</a:t>
            </a:r>
          </a:p>
          <a:p>
            <a:r>
              <a:rPr lang="ru-RU" sz="1100" kern="0" spc="15" dirty="0">
                <a:solidFill>
                  <a:schemeClr val="tx1">
                    <a:lumMod val="75000"/>
                    <a:lumOff val="25000"/>
                  </a:schemeClr>
                </a:solidFill>
                <a:latin typeface="PF Din Text Comp Pro" pitchFamily="2" charset="0"/>
              </a:rPr>
              <a:t>Площадка общественного творчества</a:t>
            </a:r>
          </a:p>
          <a:p>
            <a:r>
              <a:rPr lang="ru-RU" sz="1100" kern="0" spc="15" dirty="0">
                <a:solidFill>
                  <a:schemeClr val="tx1">
                    <a:lumMod val="75000"/>
                    <a:lumOff val="25000"/>
                  </a:schemeClr>
                </a:solidFill>
                <a:latin typeface="PF Din Text Comp Pro" pitchFamily="2" charset="0"/>
              </a:rPr>
              <a:t>/место формирования идентичности микрорайона/ </a:t>
            </a:r>
          </a:p>
        </p:txBody>
      </p:sp>
      <p:sp>
        <p:nvSpPr>
          <p:cNvPr id="32" name="Прямоугольник 31"/>
          <p:cNvSpPr/>
          <p:nvPr/>
        </p:nvSpPr>
        <p:spPr>
          <a:xfrm>
            <a:off x="7219207" y="5402410"/>
            <a:ext cx="192633" cy="91394"/>
          </a:xfrm>
          <a:prstGeom prst="rect">
            <a:avLst/>
          </a:prstGeom>
          <a:solidFill>
            <a:srgbClr val="D25766"/>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3" name="Прямоугольник 32"/>
          <p:cNvSpPr/>
          <p:nvPr/>
        </p:nvSpPr>
        <p:spPr>
          <a:xfrm>
            <a:off x="7219207" y="5898385"/>
            <a:ext cx="192633" cy="91394"/>
          </a:xfrm>
          <a:prstGeom prst="rect">
            <a:avLst/>
          </a:prstGeom>
          <a:solidFill>
            <a:srgbClr val="BC5684"/>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4" name="Прямоугольник 33"/>
          <p:cNvSpPr/>
          <p:nvPr/>
        </p:nvSpPr>
        <p:spPr>
          <a:xfrm>
            <a:off x="7219207" y="6229218"/>
            <a:ext cx="192633" cy="91394"/>
          </a:xfrm>
          <a:prstGeom prst="rect">
            <a:avLst/>
          </a:prstGeom>
          <a:solidFill>
            <a:srgbClr val="4D8B9D"/>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Прямоугольник 34"/>
          <p:cNvSpPr/>
          <p:nvPr/>
        </p:nvSpPr>
        <p:spPr>
          <a:xfrm>
            <a:off x="7219207" y="6560051"/>
            <a:ext cx="192633" cy="91394"/>
          </a:xfrm>
          <a:prstGeom prst="rect">
            <a:avLst/>
          </a:prstGeom>
          <a:solidFill>
            <a:srgbClr val="4A7E79"/>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Прямоугольник 35"/>
          <p:cNvSpPr/>
          <p:nvPr/>
        </p:nvSpPr>
        <p:spPr>
          <a:xfrm>
            <a:off x="7219207" y="6746944"/>
            <a:ext cx="192633" cy="91394"/>
          </a:xfrm>
          <a:prstGeom prst="rect">
            <a:avLst/>
          </a:prstGeom>
          <a:solidFill>
            <a:srgbClr val="309D6B"/>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6" name="TextBox 45"/>
          <p:cNvSpPr txBox="1"/>
          <p:nvPr/>
        </p:nvSpPr>
        <p:spPr>
          <a:xfrm>
            <a:off x="7120628" y="5081936"/>
            <a:ext cx="3170239" cy="261610"/>
          </a:xfrm>
          <a:prstGeom prst="rect">
            <a:avLst/>
          </a:prstGeom>
          <a:noFill/>
        </p:spPr>
        <p:txBody>
          <a:bodyPr wrap="square" rtlCol="0">
            <a:spAutoFit/>
          </a:bodyPr>
          <a:lstStyle/>
          <a:p>
            <a:pPr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ФУНКЦИОНАЛЬНЫЕ ЭЛЕМЕНТЫ ДВОРУЛИЦЫ</a:t>
            </a:r>
          </a:p>
        </p:txBody>
      </p:sp>
      <p:sp>
        <p:nvSpPr>
          <p:cNvPr id="28" name="TextBox 27"/>
          <p:cNvSpPr txBox="1"/>
          <p:nvPr/>
        </p:nvSpPr>
        <p:spPr>
          <a:xfrm>
            <a:off x="624933" y="3698952"/>
            <a:ext cx="3151418" cy="261610"/>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Приватные дворовые пространства внутри жилых групп</a:t>
            </a:r>
          </a:p>
        </p:txBody>
      </p:sp>
      <p:sp>
        <p:nvSpPr>
          <p:cNvPr id="37" name="Прямоугольник 36"/>
          <p:cNvSpPr/>
          <p:nvPr/>
        </p:nvSpPr>
        <p:spPr>
          <a:xfrm>
            <a:off x="461709" y="3789381"/>
            <a:ext cx="192633" cy="91394"/>
          </a:xfrm>
          <a:prstGeom prst="rect">
            <a:avLst/>
          </a:prstGeom>
          <a:solidFill>
            <a:srgbClr val="CE83A5"/>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8" name="TextBox 37"/>
          <p:cNvSpPr txBox="1"/>
          <p:nvPr/>
        </p:nvSpPr>
        <p:spPr>
          <a:xfrm>
            <a:off x="624933" y="3897517"/>
            <a:ext cx="3151418" cy="261610"/>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Общественные и </a:t>
            </a:r>
            <a:r>
              <a:rPr lang="ru-RU" sz="1100" kern="0" spc="15" dirty="0" err="1">
                <a:solidFill>
                  <a:schemeClr val="tx1">
                    <a:lumMod val="75000"/>
                    <a:lumOff val="25000"/>
                  </a:schemeClr>
                </a:solidFill>
                <a:latin typeface="PF Din Text Comp Pro" pitchFamily="2" charset="0"/>
              </a:rPr>
              <a:t>полуприватные</a:t>
            </a:r>
            <a:r>
              <a:rPr lang="ru-RU" sz="1100" kern="0" spc="15" dirty="0">
                <a:solidFill>
                  <a:schemeClr val="tx1">
                    <a:lumMod val="75000"/>
                    <a:lumOff val="25000"/>
                  </a:schemeClr>
                </a:solidFill>
                <a:latin typeface="PF Din Text Comp Pro" pitchFamily="2" charset="0"/>
              </a:rPr>
              <a:t> пространства </a:t>
            </a:r>
            <a:r>
              <a:rPr lang="ru-RU" sz="1100" kern="0" spc="15" dirty="0" err="1">
                <a:solidFill>
                  <a:schemeClr val="tx1">
                    <a:lumMod val="75000"/>
                    <a:lumOff val="25000"/>
                  </a:schemeClr>
                </a:solidFill>
                <a:latin typeface="PF Din Text Comp Pro" pitchFamily="2" charset="0"/>
              </a:rPr>
              <a:t>дворулицы</a:t>
            </a:r>
            <a:endParaRPr lang="ru-RU" sz="1100" kern="0" spc="15" dirty="0">
              <a:solidFill>
                <a:schemeClr val="tx1">
                  <a:lumMod val="75000"/>
                  <a:lumOff val="25000"/>
                </a:schemeClr>
              </a:solidFill>
              <a:latin typeface="PF Din Text Comp Pro" pitchFamily="2" charset="0"/>
            </a:endParaRPr>
          </a:p>
        </p:txBody>
      </p:sp>
      <p:sp>
        <p:nvSpPr>
          <p:cNvPr id="39" name="Прямоугольник 38"/>
          <p:cNvSpPr/>
          <p:nvPr/>
        </p:nvSpPr>
        <p:spPr>
          <a:xfrm>
            <a:off x="461709" y="3987946"/>
            <a:ext cx="192633" cy="91394"/>
          </a:xfrm>
          <a:prstGeom prst="rect">
            <a:avLst/>
          </a:prstGeom>
          <a:solidFill>
            <a:srgbClr val="2D6A64"/>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0" name="TextBox 39"/>
          <p:cNvSpPr txBox="1"/>
          <p:nvPr/>
        </p:nvSpPr>
        <p:spPr>
          <a:xfrm>
            <a:off x="856853" y="33098"/>
            <a:ext cx="9530159"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ПРОЦЕСС ФОРМИРОВАНИЯ ДВОРУЛИЦЫ</a:t>
            </a:r>
            <a:r>
              <a:rPr lang="en-US" altLang="ru-RU" sz="2200" kern="1200" dirty="0">
                <a:solidFill>
                  <a:schemeClr val="tx1">
                    <a:lumMod val="85000"/>
                    <a:lumOff val="15000"/>
                  </a:schemeClr>
                </a:solidFill>
                <a:latin typeface="PF Din Text Comp Pro" pitchFamily="2" charset="0"/>
                <a:cs typeface="Arial" charset="0"/>
              </a:rPr>
              <a:t> </a:t>
            </a:r>
            <a:r>
              <a:rPr lang="ru-RU" altLang="ru-RU" sz="2200" kern="1200" dirty="0">
                <a:solidFill>
                  <a:schemeClr val="tx1">
                    <a:lumMod val="85000"/>
                    <a:lumOff val="15000"/>
                  </a:schemeClr>
                </a:solidFill>
                <a:latin typeface="PF Din Text Comp Pro" pitchFamily="2" charset="0"/>
                <a:cs typeface="Arial" charset="0"/>
              </a:rPr>
              <a:t>НА ПРИМЕРЕ ДВУХ ТЕРРИТОРИЙ</a:t>
            </a:r>
          </a:p>
        </p:txBody>
      </p:sp>
      <p:sp>
        <p:nvSpPr>
          <p:cNvPr id="41" name="Прямоугольник 40">
            <a:extLst>
              <a:ext uri="{FF2B5EF4-FFF2-40B4-BE49-F238E27FC236}">
                <a16:creationId xmlns="" xmlns:a16="http://schemas.microsoft.com/office/drawing/2014/main" id="{03499290-467D-4CE4-B8C3-8D8A4DC5E5B0}"/>
              </a:ext>
            </a:extLst>
          </p:cNvPr>
          <p:cNvSpPr/>
          <p:nvPr/>
        </p:nvSpPr>
        <p:spPr>
          <a:xfrm>
            <a:off x="-1" y="-1"/>
            <a:ext cx="882205" cy="395289"/>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2" name="Прямоугольник 41">
            <a:extLst>
              <a:ext uri="{FF2B5EF4-FFF2-40B4-BE49-F238E27FC236}">
                <a16:creationId xmlns="" xmlns:a16="http://schemas.microsoft.com/office/drawing/2014/main" id="{185209F2-D65E-4DE2-93D2-99AF29E9F0F6}"/>
              </a:ext>
            </a:extLst>
          </p:cNvPr>
          <p:cNvSpPr/>
          <p:nvPr/>
        </p:nvSpPr>
        <p:spPr>
          <a:xfrm>
            <a:off x="182107" y="-21331"/>
            <a:ext cx="772105" cy="553998"/>
          </a:xfrm>
          <a:prstGeom prst="rect">
            <a:avLst/>
          </a:prstGeom>
        </p:spPr>
        <p:txBody>
          <a:bodyPr wrap="square">
            <a:spAutoFit/>
          </a:bodyPr>
          <a:lstStyle/>
          <a:p>
            <a:r>
              <a:rPr lang="ru-RU" altLang="ru-RU" sz="3000" dirty="0">
                <a:solidFill>
                  <a:schemeClr val="bg1"/>
                </a:solidFill>
                <a:latin typeface="PF Din Text Comp Pro" pitchFamily="2" charset="0"/>
              </a:rPr>
              <a:t>12.4. </a:t>
            </a:r>
            <a:endParaRPr lang="ru-RU" sz="3000" dirty="0">
              <a:solidFill>
                <a:schemeClr val="bg1"/>
              </a:solidFill>
            </a:endParaRPr>
          </a:p>
        </p:txBody>
      </p:sp>
    </p:spTree>
    <p:extLst>
      <p:ext uri="{BB962C8B-B14F-4D97-AF65-F5344CB8AC3E}">
        <p14:creationId xmlns:p14="http://schemas.microsoft.com/office/powerpoint/2010/main" xmlns="" val="1139002026"/>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737016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ФУНКЦИОНАЛЬНЫЕ ЭЛЕМЕНТЫ ДВОРУЛИЦЫ И ИХ НАПОЛНЕНИЕ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109</a:t>
            </a:fld>
            <a:endParaRPr lang="ru-RU" dirty="0"/>
          </a:p>
        </p:txBody>
      </p:sp>
      <p:sp>
        <p:nvSpPr>
          <p:cNvPr id="10" name="TextBox 9"/>
          <p:cNvSpPr txBox="1"/>
          <p:nvPr/>
        </p:nvSpPr>
        <p:spPr>
          <a:xfrm>
            <a:off x="360000" y="553997"/>
            <a:ext cx="3406600" cy="1277273"/>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ЛОКАЛЬНЫЙ ОБЩЕСТВЕННО-КУЛЬТУРНЫЙ ЦЕНТР</a:t>
            </a:r>
            <a:endParaRPr lang="en-US" sz="1100" kern="0" spc="15" dirty="0">
              <a:solidFill>
                <a:schemeClr val="tx1">
                  <a:lumMod val="75000"/>
                  <a:lumOff val="25000"/>
                </a:schemeClr>
              </a:solidFill>
              <a:latin typeface="PF Din Text Comp Pro" pitchFamily="2" charset="0"/>
            </a:endParaRPr>
          </a:p>
          <a:p>
            <a:endParaRPr lang="en-US" sz="1100" kern="0" spc="15" dirty="0">
              <a:solidFill>
                <a:schemeClr val="tx1">
                  <a:lumMod val="75000"/>
                  <a:lumOff val="25000"/>
                </a:schemeClr>
              </a:solidFill>
              <a:latin typeface="PF Din Text Comp Pro" pitchFamily="2" charset="0"/>
            </a:endParaRPr>
          </a:p>
          <a:p>
            <a:r>
              <a:rPr lang="ru-RU" sz="1100" kern="0" spc="15" dirty="0">
                <a:solidFill>
                  <a:schemeClr val="tx1">
                    <a:lumMod val="75000"/>
                    <a:lumOff val="25000"/>
                  </a:schemeClr>
                </a:solidFill>
                <a:latin typeface="PF Din Text Comp Pro" pitchFamily="2" charset="0"/>
              </a:rPr>
              <a:t>Возможное наполнение:</a:t>
            </a:r>
          </a:p>
          <a:p>
            <a:pPr marL="171450" indent="-171450">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Павильон – </a:t>
            </a:r>
            <a:r>
              <a:rPr lang="ru-RU" sz="1100" kern="0" spc="15" dirty="0" err="1">
                <a:solidFill>
                  <a:schemeClr val="tx1">
                    <a:lumMod val="75000"/>
                    <a:lumOff val="25000"/>
                  </a:schemeClr>
                </a:solidFill>
                <a:latin typeface="PF Din Text Comp Pro" pitchFamily="2" charset="0"/>
              </a:rPr>
              <a:t>комьюнити</a:t>
            </a:r>
            <a:r>
              <a:rPr lang="ru-RU" sz="1100" kern="0" spc="15" dirty="0">
                <a:solidFill>
                  <a:schemeClr val="tx1">
                    <a:lumMod val="75000"/>
                    <a:lumOff val="25000"/>
                  </a:schemeClr>
                </a:solidFill>
                <a:latin typeface="PF Din Text Comp Pro" pitchFamily="2" charset="0"/>
              </a:rPr>
              <a:t>-центр</a:t>
            </a:r>
          </a:p>
          <a:p>
            <a:pPr marL="171450" indent="-171450">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Районная площадка для детей различных возрастов</a:t>
            </a:r>
          </a:p>
          <a:p>
            <a:pPr marL="171450" indent="-171450">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Амфитеатр и сцена </a:t>
            </a:r>
          </a:p>
          <a:p>
            <a:pPr marL="171450" indent="-171450">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Беседки и урны</a:t>
            </a:r>
          </a:p>
        </p:txBody>
      </p:sp>
      <p:pic>
        <p:nvPicPr>
          <p:cNvPr id="2" name="Рисунок 1"/>
          <p:cNvPicPr>
            <a:picLocks noChangeAspect="1"/>
          </p:cNvPicPr>
          <p:nvPr/>
        </p:nvPicPr>
        <p:blipFill rotWithShape="1">
          <a:blip r:embed="rId3" cstate="print">
            <a:extLst>
              <a:ext uri="{28A0092B-C50C-407E-A947-70E740481C1C}">
                <a14:useLocalDpi xmlns:a14="http://schemas.microsoft.com/office/drawing/2010/main" xmlns="" val="0"/>
              </a:ext>
            </a:extLst>
          </a:blip>
          <a:srcRect t="2608"/>
          <a:stretch/>
        </p:blipFill>
        <p:spPr>
          <a:xfrm>
            <a:off x="2986267" y="2916536"/>
            <a:ext cx="2288425" cy="1487690"/>
          </a:xfrm>
          <a:prstGeom prst="rect">
            <a:avLst/>
          </a:prstGeom>
        </p:spPr>
      </p:pic>
      <p:pic>
        <p:nvPicPr>
          <p:cNvPr id="6" name="Рисунок 5"/>
          <p:cNvPicPr>
            <a:picLocks noChangeAspect="1"/>
          </p:cNvPicPr>
          <p:nvPr/>
        </p:nvPicPr>
        <p:blipFill rotWithShape="1">
          <a:blip r:embed="rId4" cstate="print">
            <a:extLst>
              <a:ext uri="{28A0092B-C50C-407E-A947-70E740481C1C}">
                <a14:useLocalDpi xmlns:a14="http://schemas.microsoft.com/office/drawing/2010/main" xmlns="" val="0"/>
              </a:ext>
            </a:extLst>
          </a:blip>
          <a:srcRect t="8792"/>
          <a:stretch/>
        </p:blipFill>
        <p:spPr>
          <a:xfrm>
            <a:off x="457081" y="2916535"/>
            <a:ext cx="2457178" cy="1494103"/>
          </a:xfrm>
          <a:prstGeom prst="rect">
            <a:avLst/>
          </a:prstGeom>
        </p:spPr>
      </p:pic>
      <p:pic>
        <p:nvPicPr>
          <p:cNvPr id="8" name="Рисунок 7"/>
          <p:cNvPicPr>
            <a:picLocks noChangeAspect="1"/>
          </p:cNvPicPr>
          <p:nvPr/>
        </p:nvPicPr>
        <p:blipFill rotWithShape="1">
          <a:blip r:embed="rId5" cstate="print">
            <a:extLst>
              <a:ext uri="{28A0092B-C50C-407E-A947-70E740481C1C}">
                <a14:useLocalDpi xmlns:a14="http://schemas.microsoft.com/office/drawing/2010/main" xmlns="" val="0"/>
              </a:ext>
            </a:extLst>
          </a:blip>
          <a:srcRect l="15657" t="29448" r="1515" b="5584"/>
          <a:stretch/>
        </p:blipFill>
        <p:spPr>
          <a:xfrm>
            <a:off x="455198" y="4501233"/>
            <a:ext cx="4819494" cy="2520280"/>
          </a:xfrm>
          <a:prstGeom prst="rect">
            <a:avLst/>
          </a:prstGeom>
        </p:spPr>
      </p:pic>
      <p:pic>
        <p:nvPicPr>
          <p:cNvPr id="9" name="Рисунок 8"/>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5346699" y="612775"/>
            <a:ext cx="5040313" cy="2835177"/>
          </a:xfrm>
          <a:prstGeom prst="rect">
            <a:avLst/>
          </a:prstGeom>
        </p:spPr>
      </p:pic>
      <p:pic>
        <p:nvPicPr>
          <p:cNvPr id="11" name="Рисунок 10"/>
          <p:cNvPicPr>
            <a:picLocks noChangeAspect="1"/>
          </p:cNvPicPr>
          <p:nvPr/>
        </p:nvPicPr>
        <p:blipFill rotWithShape="1">
          <a:blip r:embed="rId7" cstate="print">
            <a:extLst>
              <a:ext uri="{28A0092B-C50C-407E-A947-70E740481C1C}">
                <a14:useLocalDpi xmlns:a14="http://schemas.microsoft.com/office/drawing/2010/main" xmlns="" val="0"/>
              </a:ext>
            </a:extLst>
          </a:blip>
          <a:srcRect l="4110"/>
          <a:stretch/>
        </p:blipFill>
        <p:spPr>
          <a:xfrm>
            <a:off x="5346700" y="3517289"/>
            <a:ext cx="5040313" cy="3504224"/>
          </a:xfrm>
          <a:prstGeom prst="rect">
            <a:avLst/>
          </a:prstGeom>
        </p:spPr>
      </p:pic>
      <p:sp>
        <p:nvSpPr>
          <p:cNvPr id="12" name="Прямоугольник 11">
            <a:extLst>
              <a:ext uri="{FF2B5EF4-FFF2-40B4-BE49-F238E27FC236}">
                <a16:creationId xmlns="" xmlns:a16="http://schemas.microsoft.com/office/drawing/2014/main" id="{9EB374CA-CDFA-4F14-8DA9-828422F98C4B}"/>
              </a:ext>
            </a:extLst>
          </p:cNvPr>
          <p:cNvSpPr/>
          <p:nvPr/>
        </p:nvSpPr>
        <p:spPr>
          <a:xfrm>
            <a:off x="-1" y="-1"/>
            <a:ext cx="882205" cy="395289"/>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3" name="Прямоугольник 12">
            <a:extLst>
              <a:ext uri="{FF2B5EF4-FFF2-40B4-BE49-F238E27FC236}">
                <a16:creationId xmlns="" xmlns:a16="http://schemas.microsoft.com/office/drawing/2014/main" id="{E6A81F0B-7984-4C2B-B188-C9F70B5934E5}"/>
              </a:ext>
            </a:extLst>
          </p:cNvPr>
          <p:cNvSpPr/>
          <p:nvPr/>
        </p:nvSpPr>
        <p:spPr>
          <a:xfrm>
            <a:off x="182107" y="-21331"/>
            <a:ext cx="772105" cy="553998"/>
          </a:xfrm>
          <a:prstGeom prst="rect">
            <a:avLst/>
          </a:prstGeom>
        </p:spPr>
        <p:txBody>
          <a:bodyPr wrap="square">
            <a:spAutoFit/>
          </a:bodyPr>
          <a:lstStyle/>
          <a:p>
            <a:r>
              <a:rPr lang="ru-RU" altLang="ru-RU" sz="3000" dirty="0">
                <a:solidFill>
                  <a:schemeClr val="bg1"/>
                </a:solidFill>
                <a:latin typeface="PF Din Text Comp Pro" pitchFamily="2" charset="0"/>
              </a:rPr>
              <a:t>12.5. </a:t>
            </a:r>
            <a:endParaRPr lang="ru-RU" sz="3000" dirty="0">
              <a:solidFill>
                <a:schemeClr val="bg1"/>
              </a:solidFill>
            </a:endParaRPr>
          </a:p>
        </p:txBody>
      </p:sp>
    </p:spTree>
    <p:extLst>
      <p:ext uri="{BB962C8B-B14F-4D97-AF65-F5344CB8AC3E}">
        <p14:creationId xmlns:p14="http://schemas.microsoft.com/office/powerpoint/2010/main" xmlns="" val="2322772196"/>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737016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ФУНКЦИОНАЛЬНЫЕ ЭЛЕМЕНТЫ ДВОРУЛИЦЫ И ИХ НАПОЛНЕНИЕ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110</a:t>
            </a:fld>
            <a:endParaRPr lang="ru-RU" dirty="0"/>
          </a:p>
        </p:txBody>
      </p:sp>
      <p:sp>
        <p:nvSpPr>
          <p:cNvPr id="10" name="TextBox 9"/>
          <p:cNvSpPr txBox="1"/>
          <p:nvPr/>
        </p:nvSpPr>
        <p:spPr>
          <a:xfrm>
            <a:off x="360000" y="553997"/>
            <a:ext cx="3406600" cy="1277273"/>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ЛОКАЛЬНЫЙ ЦЕНТР ТОРГОВЛИ И ТОРГОВАЯ ПЛОЩАДЬ</a:t>
            </a:r>
            <a:endParaRPr lang="en-US" sz="1100" kern="0" spc="15" dirty="0">
              <a:solidFill>
                <a:schemeClr val="tx1">
                  <a:lumMod val="75000"/>
                  <a:lumOff val="25000"/>
                </a:schemeClr>
              </a:solidFill>
              <a:latin typeface="PF Din Text Comp Pro" pitchFamily="2" charset="0"/>
            </a:endParaRPr>
          </a:p>
          <a:p>
            <a:endParaRPr lang="en-US" sz="1100" kern="0" spc="15" dirty="0">
              <a:solidFill>
                <a:schemeClr val="tx1">
                  <a:lumMod val="75000"/>
                  <a:lumOff val="25000"/>
                </a:schemeClr>
              </a:solidFill>
              <a:latin typeface="PF Din Text Comp Pro" pitchFamily="2" charset="0"/>
            </a:endParaRPr>
          </a:p>
          <a:p>
            <a:r>
              <a:rPr lang="ru-RU" sz="1100" kern="0" spc="15" dirty="0">
                <a:solidFill>
                  <a:schemeClr val="tx1">
                    <a:lumMod val="75000"/>
                    <a:lumOff val="25000"/>
                  </a:schemeClr>
                </a:solidFill>
                <a:latin typeface="PF Din Text Comp Pro" pitchFamily="2" charset="0"/>
              </a:rPr>
              <a:t>Возможное наполнение:</a:t>
            </a:r>
          </a:p>
          <a:p>
            <a:pPr marL="171450" indent="-171450">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Стационарные продуктовые павильоны и киоски</a:t>
            </a:r>
          </a:p>
          <a:p>
            <a:pPr marL="171450" indent="-171450">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Мини-кафе</a:t>
            </a:r>
          </a:p>
          <a:p>
            <a:pPr marL="171450" indent="-171450">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Мобильные павильоны</a:t>
            </a:r>
          </a:p>
          <a:p>
            <a:pPr marL="171450" indent="-171450">
              <a:buFont typeface="Arial" panose="020B0604020202020204" pitchFamily="34" charset="0"/>
              <a:buChar char="•"/>
            </a:pPr>
            <a:endParaRPr lang="ru-RU" sz="1100" kern="0" spc="15" dirty="0">
              <a:solidFill>
                <a:schemeClr val="tx1">
                  <a:lumMod val="75000"/>
                  <a:lumOff val="25000"/>
                </a:schemeClr>
              </a:solidFill>
              <a:latin typeface="PF Din Text Comp Pro" pitchFamily="2" charset="0"/>
            </a:endParaRPr>
          </a:p>
        </p:txBody>
      </p:sp>
      <p:pic>
        <p:nvPicPr>
          <p:cNvPr id="4" name="Рисунок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50850" y="3529054"/>
            <a:ext cx="5238689" cy="3492459"/>
          </a:xfrm>
          <a:prstGeom prst="rect">
            <a:avLst/>
          </a:prstGeom>
        </p:spPr>
      </p:pic>
      <p:pic>
        <p:nvPicPr>
          <p:cNvPr id="9" name="Рисунок 8"/>
          <p:cNvPicPr>
            <a:picLocks noChangeAspect="1"/>
          </p:cNvPicPr>
          <p:nvPr/>
        </p:nvPicPr>
        <p:blipFill rotWithShape="1">
          <a:blip r:embed="rId4" cstate="print"/>
          <a:srcRect l="2788" r="2587"/>
          <a:stretch/>
        </p:blipFill>
        <p:spPr>
          <a:xfrm>
            <a:off x="6642844" y="625859"/>
            <a:ext cx="3744416" cy="2823047"/>
          </a:xfrm>
          <a:prstGeom prst="rect">
            <a:avLst/>
          </a:prstGeom>
        </p:spPr>
      </p:pic>
      <p:pic>
        <p:nvPicPr>
          <p:cNvPr id="11" name="Рисунок 10"/>
          <p:cNvPicPr>
            <a:picLocks noChangeAspect="1"/>
          </p:cNvPicPr>
          <p:nvPr/>
        </p:nvPicPr>
        <p:blipFill rotWithShape="1">
          <a:blip r:embed="rId5" cstate="print">
            <a:extLst>
              <a:ext uri="{28A0092B-C50C-407E-A947-70E740481C1C}">
                <a14:useLocalDpi xmlns:a14="http://schemas.microsoft.com/office/drawing/2010/main" xmlns="" val="0"/>
              </a:ext>
            </a:extLst>
          </a:blip>
          <a:srcRect t="3696"/>
          <a:stretch/>
        </p:blipFill>
        <p:spPr>
          <a:xfrm>
            <a:off x="5750605" y="3529053"/>
            <a:ext cx="4636408" cy="3492459"/>
          </a:xfrm>
          <a:prstGeom prst="rect">
            <a:avLst/>
          </a:prstGeom>
        </p:spPr>
      </p:pic>
      <p:pic>
        <p:nvPicPr>
          <p:cNvPr id="2" name="Рисунок 1"/>
          <p:cNvPicPr>
            <a:picLocks noChangeAspect="1"/>
          </p:cNvPicPr>
          <p:nvPr/>
        </p:nvPicPr>
        <p:blipFill rotWithShape="1">
          <a:blip r:embed="rId6" cstate="print">
            <a:extLst>
              <a:ext uri="{28A0092B-C50C-407E-A947-70E740481C1C}">
                <a14:useLocalDpi xmlns:a14="http://schemas.microsoft.com/office/drawing/2010/main" xmlns="" val="0"/>
              </a:ext>
            </a:extLst>
          </a:blip>
          <a:srcRect l="3339" r="16873"/>
          <a:stretch/>
        </p:blipFill>
        <p:spPr>
          <a:xfrm>
            <a:off x="3186460" y="625859"/>
            <a:ext cx="3386665" cy="2829721"/>
          </a:xfrm>
          <a:prstGeom prst="rect">
            <a:avLst/>
          </a:prstGeom>
        </p:spPr>
      </p:pic>
      <p:sp>
        <p:nvSpPr>
          <p:cNvPr id="12" name="Прямоугольник 11">
            <a:extLst>
              <a:ext uri="{FF2B5EF4-FFF2-40B4-BE49-F238E27FC236}">
                <a16:creationId xmlns="" xmlns:a16="http://schemas.microsoft.com/office/drawing/2014/main" id="{CFC4238C-1117-4BC8-9399-240FCAF8D269}"/>
              </a:ext>
            </a:extLst>
          </p:cNvPr>
          <p:cNvSpPr/>
          <p:nvPr/>
        </p:nvSpPr>
        <p:spPr>
          <a:xfrm>
            <a:off x="-1" y="-1"/>
            <a:ext cx="882205" cy="395289"/>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3" name="Прямоугольник 12">
            <a:extLst>
              <a:ext uri="{FF2B5EF4-FFF2-40B4-BE49-F238E27FC236}">
                <a16:creationId xmlns="" xmlns:a16="http://schemas.microsoft.com/office/drawing/2014/main" id="{C453A3C4-E352-4A1A-9EB5-3DD89F791204}"/>
              </a:ext>
            </a:extLst>
          </p:cNvPr>
          <p:cNvSpPr/>
          <p:nvPr/>
        </p:nvSpPr>
        <p:spPr>
          <a:xfrm>
            <a:off x="182107" y="-21331"/>
            <a:ext cx="772105" cy="553998"/>
          </a:xfrm>
          <a:prstGeom prst="rect">
            <a:avLst/>
          </a:prstGeom>
        </p:spPr>
        <p:txBody>
          <a:bodyPr wrap="square">
            <a:spAutoFit/>
          </a:bodyPr>
          <a:lstStyle/>
          <a:p>
            <a:r>
              <a:rPr lang="ru-RU" altLang="ru-RU" sz="3000" dirty="0">
                <a:solidFill>
                  <a:schemeClr val="bg1"/>
                </a:solidFill>
                <a:latin typeface="PF Din Text Comp Pro" pitchFamily="2" charset="0"/>
              </a:rPr>
              <a:t>12.5. </a:t>
            </a:r>
            <a:endParaRPr lang="ru-RU" sz="3000" dirty="0">
              <a:solidFill>
                <a:schemeClr val="bg1"/>
              </a:solidFill>
            </a:endParaRPr>
          </a:p>
        </p:txBody>
      </p:sp>
    </p:spTree>
    <p:extLst>
      <p:ext uri="{BB962C8B-B14F-4D97-AF65-F5344CB8AC3E}">
        <p14:creationId xmlns:p14="http://schemas.microsoft.com/office/powerpoint/2010/main" xmlns="" val="441866791"/>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737016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ФУНКЦИОНАЛЬНЫЕ ЭЛЕМЕНТЫ ДВОРУЛИЦЫ И ИХ НАПОЛНЕНИЕ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111</a:t>
            </a:fld>
            <a:endParaRPr lang="ru-RU" dirty="0"/>
          </a:p>
        </p:txBody>
      </p:sp>
      <p:sp>
        <p:nvSpPr>
          <p:cNvPr id="10" name="TextBox 9"/>
          <p:cNvSpPr txBox="1"/>
          <p:nvPr/>
        </p:nvSpPr>
        <p:spPr>
          <a:xfrm>
            <a:off x="360000" y="553997"/>
            <a:ext cx="3406600" cy="1277273"/>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РАЙОННА СПОРТИВНЫ ПЛОЩАДКА</a:t>
            </a:r>
            <a:endParaRPr lang="en-US" sz="1100" kern="0" spc="15" dirty="0">
              <a:solidFill>
                <a:schemeClr val="tx1">
                  <a:lumMod val="75000"/>
                  <a:lumOff val="25000"/>
                </a:schemeClr>
              </a:solidFill>
              <a:latin typeface="PF Din Text Comp Pro" pitchFamily="2" charset="0"/>
            </a:endParaRPr>
          </a:p>
          <a:p>
            <a:endParaRPr lang="en-US" sz="1100" kern="0" spc="15" dirty="0">
              <a:solidFill>
                <a:schemeClr val="tx1">
                  <a:lumMod val="75000"/>
                  <a:lumOff val="25000"/>
                </a:schemeClr>
              </a:solidFill>
              <a:latin typeface="PF Din Text Comp Pro" pitchFamily="2" charset="0"/>
            </a:endParaRPr>
          </a:p>
          <a:p>
            <a:r>
              <a:rPr lang="ru-RU" sz="1100" kern="0" spc="15" dirty="0">
                <a:solidFill>
                  <a:schemeClr val="tx1">
                    <a:lumMod val="75000"/>
                    <a:lumOff val="25000"/>
                  </a:schemeClr>
                </a:solidFill>
                <a:latin typeface="PF Din Text Comp Pro" pitchFamily="2" charset="0"/>
              </a:rPr>
              <a:t>Возможное наполнение:</a:t>
            </a:r>
          </a:p>
          <a:p>
            <a:pPr marL="171450" indent="-171450">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Площадка для </a:t>
            </a:r>
            <a:r>
              <a:rPr lang="ru-RU" sz="1100" kern="0" spc="15" dirty="0" err="1">
                <a:solidFill>
                  <a:schemeClr val="tx1">
                    <a:lumMod val="75000"/>
                    <a:lumOff val="25000"/>
                  </a:schemeClr>
                </a:solidFill>
                <a:latin typeface="PF Din Text Comp Pro" pitchFamily="2" charset="0"/>
              </a:rPr>
              <a:t>стритбола</a:t>
            </a:r>
            <a:endParaRPr lang="ru-RU" sz="1100" kern="0" spc="15" dirty="0">
              <a:solidFill>
                <a:schemeClr val="tx1">
                  <a:lumMod val="75000"/>
                  <a:lumOff val="25000"/>
                </a:schemeClr>
              </a:solidFill>
              <a:latin typeface="PF Din Text Comp Pro" pitchFamily="2" charset="0"/>
            </a:endParaRPr>
          </a:p>
          <a:p>
            <a:pPr marL="171450" indent="-171450">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Площадка для настольного тенниса</a:t>
            </a:r>
          </a:p>
          <a:p>
            <a:pPr marL="171450" indent="-171450">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Площадка для </a:t>
            </a:r>
            <a:r>
              <a:rPr lang="ru-RU" sz="1100" kern="0" spc="15" dirty="0" err="1">
                <a:solidFill>
                  <a:schemeClr val="tx1">
                    <a:lumMod val="75000"/>
                    <a:lumOff val="25000"/>
                  </a:schemeClr>
                </a:solidFill>
                <a:latin typeface="PF Din Text Comp Pro" pitchFamily="2" charset="0"/>
              </a:rPr>
              <a:t>воркаута</a:t>
            </a:r>
            <a:endParaRPr lang="ru-RU" sz="1100" kern="0" spc="15" dirty="0">
              <a:solidFill>
                <a:schemeClr val="tx1">
                  <a:lumMod val="75000"/>
                  <a:lumOff val="25000"/>
                </a:schemeClr>
              </a:solidFill>
              <a:latin typeface="PF Din Text Comp Pro" pitchFamily="2" charset="0"/>
            </a:endParaRPr>
          </a:p>
          <a:p>
            <a:pPr marL="171450" indent="-171450">
              <a:buFont typeface="Arial" panose="020B0604020202020204" pitchFamily="34" charset="0"/>
              <a:buChar char="•"/>
            </a:pPr>
            <a:r>
              <a:rPr lang="ru-RU" sz="1100" kern="0" spc="15" dirty="0" err="1">
                <a:solidFill>
                  <a:schemeClr val="tx1">
                    <a:lumMod val="75000"/>
                    <a:lumOff val="25000"/>
                  </a:schemeClr>
                </a:solidFill>
                <a:latin typeface="PF Din Text Comp Pro" pitchFamily="2" charset="0"/>
              </a:rPr>
              <a:t>Скейт</a:t>
            </a:r>
            <a:r>
              <a:rPr lang="ru-RU" sz="1100" kern="0" spc="15" dirty="0">
                <a:solidFill>
                  <a:schemeClr val="tx1">
                    <a:lumMod val="75000"/>
                    <a:lumOff val="25000"/>
                  </a:schemeClr>
                </a:solidFill>
                <a:latin typeface="PF Din Text Comp Pro" pitchFamily="2" charset="0"/>
              </a:rPr>
              <a:t>-площадка</a:t>
            </a:r>
          </a:p>
        </p:txBody>
      </p:sp>
      <p:pic>
        <p:nvPicPr>
          <p:cNvPr id="2" name="Рисунок 1"/>
          <p:cNvPicPr>
            <a:picLocks noChangeAspect="1"/>
          </p:cNvPicPr>
          <p:nvPr/>
        </p:nvPicPr>
        <p:blipFill rotWithShape="1">
          <a:blip r:embed="rId3" cstate="print">
            <a:extLst>
              <a:ext uri="{28A0092B-C50C-407E-A947-70E740481C1C}">
                <a14:useLocalDpi xmlns:a14="http://schemas.microsoft.com/office/drawing/2010/main" xmlns="" val="0"/>
              </a:ext>
            </a:extLst>
          </a:blip>
          <a:srcRect l="1212" r="2739"/>
          <a:stretch/>
        </p:blipFill>
        <p:spPr>
          <a:xfrm>
            <a:off x="5346700" y="3522078"/>
            <a:ext cx="5040686" cy="3498723"/>
          </a:xfrm>
          <a:prstGeom prst="rect">
            <a:avLst/>
          </a:prstGeom>
        </p:spPr>
      </p:pic>
      <p:pic>
        <p:nvPicPr>
          <p:cNvPr id="4" name="Рисунок 3"/>
          <p:cNvPicPr>
            <a:picLocks noChangeAspect="1"/>
          </p:cNvPicPr>
          <p:nvPr/>
        </p:nvPicPr>
        <p:blipFill rotWithShape="1">
          <a:blip r:embed="rId4" cstate="print">
            <a:extLst>
              <a:ext uri="{28A0092B-C50C-407E-A947-70E740481C1C}">
                <a14:useLocalDpi xmlns:a14="http://schemas.microsoft.com/office/drawing/2010/main" xmlns="" val="0"/>
              </a:ext>
            </a:extLst>
          </a:blip>
          <a:srcRect l="6773" r="2283" b="544"/>
          <a:stretch/>
        </p:blipFill>
        <p:spPr>
          <a:xfrm>
            <a:off x="450850" y="3519453"/>
            <a:ext cx="4824536" cy="3500472"/>
          </a:xfrm>
          <a:prstGeom prst="rect">
            <a:avLst/>
          </a:prstGeom>
        </p:spPr>
      </p:pic>
      <p:pic>
        <p:nvPicPr>
          <p:cNvPr id="6" name="Рисунок 5"/>
          <p:cNvPicPr>
            <a:picLocks noChangeAspect="1"/>
          </p:cNvPicPr>
          <p:nvPr/>
        </p:nvPicPr>
        <p:blipFill rotWithShape="1">
          <a:blip r:embed="rId5" cstate="print">
            <a:extLst>
              <a:ext uri="{28A0092B-C50C-407E-A947-70E740481C1C}">
                <a14:useLocalDpi xmlns:a14="http://schemas.microsoft.com/office/drawing/2010/main" xmlns="" val="0"/>
              </a:ext>
            </a:extLst>
          </a:blip>
          <a:srcRect r="15154"/>
          <a:stretch/>
        </p:blipFill>
        <p:spPr>
          <a:xfrm>
            <a:off x="6245352" y="626867"/>
            <a:ext cx="4141661" cy="2822057"/>
          </a:xfrm>
          <a:prstGeom prst="rect">
            <a:avLst/>
          </a:prstGeom>
        </p:spPr>
      </p:pic>
      <p:pic>
        <p:nvPicPr>
          <p:cNvPr id="7" name="Рисунок 6"/>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2415161" y="626867"/>
            <a:ext cx="3762742" cy="2822057"/>
          </a:xfrm>
          <a:prstGeom prst="rect">
            <a:avLst/>
          </a:prstGeom>
        </p:spPr>
      </p:pic>
      <p:sp>
        <p:nvSpPr>
          <p:cNvPr id="11" name="Прямоугольник 10">
            <a:extLst>
              <a:ext uri="{FF2B5EF4-FFF2-40B4-BE49-F238E27FC236}">
                <a16:creationId xmlns="" xmlns:a16="http://schemas.microsoft.com/office/drawing/2014/main" id="{C7F048A7-83C0-45E7-80B8-7D08C3F329DA}"/>
              </a:ext>
            </a:extLst>
          </p:cNvPr>
          <p:cNvSpPr/>
          <p:nvPr/>
        </p:nvSpPr>
        <p:spPr>
          <a:xfrm>
            <a:off x="-1" y="-1"/>
            <a:ext cx="882205" cy="395289"/>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2" name="Прямоугольник 11">
            <a:extLst>
              <a:ext uri="{FF2B5EF4-FFF2-40B4-BE49-F238E27FC236}">
                <a16:creationId xmlns="" xmlns:a16="http://schemas.microsoft.com/office/drawing/2014/main" id="{94A7707D-9BEF-4A3D-80AB-6718ADC44B1A}"/>
              </a:ext>
            </a:extLst>
          </p:cNvPr>
          <p:cNvSpPr/>
          <p:nvPr/>
        </p:nvSpPr>
        <p:spPr>
          <a:xfrm>
            <a:off x="182107" y="-21331"/>
            <a:ext cx="772105" cy="553998"/>
          </a:xfrm>
          <a:prstGeom prst="rect">
            <a:avLst/>
          </a:prstGeom>
        </p:spPr>
        <p:txBody>
          <a:bodyPr wrap="square">
            <a:spAutoFit/>
          </a:bodyPr>
          <a:lstStyle/>
          <a:p>
            <a:r>
              <a:rPr lang="ru-RU" altLang="ru-RU" sz="3000" dirty="0">
                <a:solidFill>
                  <a:schemeClr val="bg1"/>
                </a:solidFill>
                <a:latin typeface="PF Din Text Comp Pro" pitchFamily="2" charset="0"/>
              </a:rPr>
              <a:t>12.5. </a:t>
            </a:r>
            <a:endParaRPr lang="ru-RU" sz="3000" dirty="0">
              <a:solidFill>
                <a:schemeClr val="bg1"/>
              </a:solidFill>
            </a:endParaRPr>
          </a:p>
        </p:txBody>
      </p:sp>
    </p:spTree>
    <p:extLst>
      <p:ext uri="{BB962C8B-B14F-4D97-AF65-F5344CB8AC3E}">
        <p14:creationId xmlns:p14="http://schemas.microsoft.com/office/powerpoint/2010/main" xmlns="" val="200946951"/>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737016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ФУНКЦИОНАЛЬНЫЕ ЭЛЕМЕНТЫ ДВОРУЛИЦЫ И ИХ НАПОЛНЕНИЕ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112</a:t>
            </a:fld>
            <a:endParaRPr lang="ru-RU" dirty="0"/>
          </a:p>
        </p:txBody>
      </p:sp>
      <p:sp>
        <p:nvSpPr>
          <p:cNvPr id="10" name="TextBox 9"/>
          <p:cNvSpPr txBox="1"/>
          <p:nvPr/>
        </p:nvSpPr>
        <p:spPr>
          <a:xfrm>
            <a:off x="360000" y="553997"/>
            <a:ext cx="3406600" cy="1446550"/>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ЛОКАЛЬНЫЙ СКВЕР ИЛИ ОБЩЕСТВЕННЫЙ САД</a:t>
            </a:r>
            <a:endParaRPr lang="en-US" sz="1100" kern="0" spc="15" dirty="0">
              <a:solidFill>
                <a:schemeClr val="tx1">
                  <a:lumMod val="75000"/>
                  <a:lumOff val="25000"/>
                </a:schemeClr>
              </a:solidFill>
              <a:latin typeface="PF Din Text Comp Pro" pitchFamily="2" charset="0"/>
            </a:endParaRPr>
          </a:p>
          <a:p>
            <a:endParaRPr lang="en-US" sz="1100" kern="0" spc="15" dirty="0">
              <a:solidFill>
                <a:schemeClr val="tx1">
                  <a:lumMod val="75000"/>
                  <a:lumOff val="25000"/>
                </a:schemeClr>
              </a:solidFill>
              <a:latin typeface="PF Din Text Comp Pro" pitchFamily="2" charset="0"/>
            </a:endParaRPr>
          </a:p>
          <a:p>
            <a:r>
              <a:rPr lang="ru-RU" sz="1100" kern="0" spc="15" dirty="0">
                <a:solidFill>
                  <a:schemeClr val="tx1">
                    <a:lumMod val="75000"/>
                    <a:lumOff val="25000"/>
                  </a:schemeClr>
                </a:solidFill>
                <a:latin typeface="PF Din Text Comp Pro" pitchFamily="2" charset="0"/>
              </a:rPr>
              <a:t>Возможное наполнение:</a:t>
            </a:r>
          </a:p>
          <a:p>
            <a:pPr marL="171450" indent="-171450">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Скамьи</a:t>
            </a:r>
          </a:p>
          <a:p>
            <a:pPr marL="171450" indent="-171450">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Беседки</a:t>
            </a:r>
          </a:p>
          <a:p>
            <a:pPr marL="171450" indent="-171450">
              <a:buFont typeface="Arial" panose="020B0604020202020204" pitchFamily="34" charset="0"/>
              <a:buChar char="•"/>
            </a:pPr>
            <a:r>
              <a:rPr lang="ru-RU" sz="1100" kern="0" spc="15" dirty="0" err="1">
                <a:solidFill>
                  <a:schemeClr val="tx1">
                    <a:lumMod val="75000"/>
                    <a:lumOff val="25000"/>
                  </a:schemeClr>
                </a:solidFill>
                <a:latin typeface="PF Din Text Comp Pro" pitchFamily="2" charset="0"/>
              </a:rPr>
              <a:t>Перголы</a:t>
            </a:r>
            <a:endParaRPr lang="ru-RU" sz="1100" kern="0" spc="15" dirty="0">
              <a:solidFill>
                <a:schemeClr val="tx1">
                  <a:lumMod val="75000"/>
                  <a:lumOff val="25000"/>
                </a:schemeClr>
              </a:solidFill>
              <a:latin typeface="PF Din Text Comp Pro" pitchFamily="2" charset="0"/>
            </a:endParaRPr>
          </a:p>
          <a:p>
            <a:pPr marL="171450" indent="-171450">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Кадки или грядки</a:t>
            </a:r>
          </a:p>
          <a:p>
            <a:pPr marL="171450" indent="-171450">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Урны</a:t>
            </a:r>
          </a:p>
        </p:txBody>
      </p:sp>
      <p:pic>
        <p:nvPicPr>
          <p:cNvPr id="2" name="Рисунок 1"/>
          <p:cNvPicPr>
            <a:picLocks noChangeAspect="1"/>
          </p:cNvPicPr>
          <p:nvPr/>
        </p:nvPicPr>
        <p:blipFill rotWithShape="1">
          <a:blip r:embed="rId3" cstate="print">
            <a:extLst>
              <a:ext uri="{28A0092B-C50C-407E-A947-70E740481C1C}">
                <a14:useLocalDpi xmlns:a14="http://schemas.microsoft.com/office/drawing/2010/main" xmlns="" val="0"/>
              </a:ext>
            </a:extLst>
          </a:blip>
          <a:srcRect b="1780"/>
          <a:stretch/>
        </p:blipFill>
        <p:spPr>
          <a:xfrm>
            <a:off x="4651673" y="3060551"/>
            <a:ext cx="5735340" cy="3960962"/>
          </a:xfrm>
          <a:prstGeom prst="rect">
            <a:avLst/>
          </a:prstGeom>
        </p:spPr>
      </p:pic>
      <p:pic>
        <p:nvPicPr>
          <p:cNvPr id="4" name="Рисунок 3"/>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450850" y="4288724"/>
            <a:ext cx="4103762" cy="2731204"/>
          </a:xfrm>
          <a:prstGeom prst="rect">
            <a:avLst/>
          </a:prstGeom>
        </p:spPr>
      </p:pic>
      <p:pic>
        <p:nvPicPr>
          <p:cNvPr id="6" name="Рисунок 5"/>
          <p:cNvPicPr>
            <a:picLocks noChangeAspect="1"/>
          </p:cNvPicPr>
          <p:nvPr/>
        </p:nvPicPr>
        <p:blipFill rotWithShape="1">
          <a:blip r:embed="rId5" cstate="print">
            <a:extLst>
              <a:ext uri="{28A0092B-C50C-407E-A947-70E740481C1C}">
                <a14:useLocalDpi xmlns:a14="http://schemas.microsoft.com/office/drawing/2010/main" xmlns="" val="0"/>
              </a:ext>
            </a:extLst>
          </a:blip>
          <a:srcRect l="8179" t="32004"/>
          <a:stretch/>
        </p:blipFill>
        <p:spPr>
          <a:xfrm>
            <a:off x="1530276" y="1980431"/>
            <a:ext cx="3024336" cy="2239604"/>
          </a:xfrm>
          <a:prstGeom prst="rect">
            <a:avLst/>
          </a:prstGeom>
        </p:spPr>
      </p:pic>
      <p:pic>
        <p:nvPicPr>
          <p:cNvPr id="11" name="Рисунок 10"/>
          <p:cNvPicPr>
            <a:picLocks noChangeAspect="1"/>
          </p:cNvPicPr>
          <p:nvPr/>
        </p:nvPicPr>
        <p:blipFill rotWithShape="1">
          <a:blip r:embed="rId6" cstate="print">
            <a:extLst>
              <a:ext uri="{BEBA8EAE-BF5A-486C-A8C5-ECC9F3942E4B}">
                <a14:imgProps xmlns:a14="http://schemas.microsoft.com/office/drawing/2010/main" xmlns="">
                  <a14:imgLayer r:embed="rId7">
                    <a14:imgEffect>
                      <a14:brightnessContrast bright="20000" contrast="20000"/>
                    </a14:imgEffect>
                  </a14:imgLayer>
                </a14:imgProps>
              </a:ext>
            </a:extLst>
          </a:blip>
          <a:srcRect t="9968" b="17278"/>
          <a:stretch/>
        </p:blipFill>
        <p:spPr>
          <a:xfrm>
            <a:off x="4651673" y="612775"/>
            <a:ext cx="5735340" cy="2376264"/>
          </a:xfrm>
          <a:prstGeom prst="rect">
            <a:avLst/>
          </a:prstGeom>
        </p:spPr>
      </p:pic>
      <p:sp>
        <p:nvSpPr>
          <p:cNvPr id="12" name="Прямоугольник 11">
            <a:extLst>
              <a:ext uri="{FF2B5EF4-FFF2-40B4-BE49-F238E27FC236}">
                <a16:creationId xmlns="" xmlns:a16="http://schemas.microsoft.com/office/drawing/2014/main" id="{CA114C39-E14A-4330-99B1-E81527AD79DB}"/>
              </a:ext>
            </a:extLst>
          </p:cNvPr>
          <p:cNvSpPr/>
          <p:nvPr/>
        </p:nvSpPr>
        <p:spPr>
          <a:xfrm>
            <a:off x="-1" y="-1"/>
            <a:ext cx="882205" cy="395289"/>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3" name="Прямоугольник 12">
            <a:extLst>
              <a:ext uri="{FF2B5EF4-FFF2-40B4-BE49-F238E27FC236}">
                <a16:creationId xmlns="" xmlns:a16="http://schemas.microsoft.com/office/drawing/2014/main" id="{F6C52AC0-2253-4314-94CD-F2ECE1C24727}"/>
              </a:ext>
            </a:extLst>
          </p:cNvPr>
          <p:cNvSpPr/>
          <p:nvPr/>
        </p:nvSpPr>
        <p:spPr>
          <a:xfrm>
            <a:off x="182107" y="-21331"/>
            <a:ext cx="772105" cy="553998"/>
          </a:xfrm>
          <a:prstGeom prst="rect">
            <a:avLst/>
          </a:prstGeom>
        </p:spPr>
        <p:txBody>
          <a:bodyPr wrap="square">
            <a:spAutoFit/>
          </a:bodyPr>
          <a:lstStyle/>
          <a:p>
            <a:r>
              <a:rPr lang="ru-RU" altLang="ru-RU" sz="3000" dirty="0">
                <a:solidFill>
                  <a:schemeClr val="bg1"/>
                </a:solidFill>
                <a:latin typeface="PF Din Text Comp Pro" pitchFamily="2" charset="0"/>
              </a:rPr>
              <a:t>12.5. </a:t>
            </a:r>
            <a:endParaRPr lang="ru-RU" sz="3000" dirty="0">
              <a:solidFill>
                <a:schemeClr val="bg1"/>
              </a:solidFill>
            </a:endParaRPr>
          </a:p>
        </p:txBody>
      </p:sp>
    </p:spTree>
    <p:extLst>
      <p:ext uri="{BB962C8B-B14F-4D97-AF65-F5344CB8AC3E}">
        <p14:creationId xmlns:p14="http://schemas.microsoft.com/office/powerpoint/2010/main" xmlns="" val="153736332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737016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ФУНКЦИОНАЛЬНЫЕ ЭЛЕМЕНТЫ ДВОРУЛИЦЫ И ИХ НАПОЛНЕНИЕ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113</a:t>
            </a:fld>
            <a:endParaRPr lang="ru-RU" dirty="0"/>
          </a:p>
        </p:txBody>
      </p:sp>
      <p:sp>
        <p:nvSpPr>
          <p:cNvPr id="10" name="TextBox 9"/>
          <p:cNvSpPr txBox="1"/>
          <p:nvPr/>
        </p:nvSpPr>
        <p:spPr>
          <a:xfrm>
            <a:off x="360000" y="553997"/>
            <a:ext cx="3406600" cy="1107996"/>
          </a:xfrm>
          <a:prstGeom prst="rect">
            <a:avLst/>
          </a:prstGeom>
          <a:noFill/>
        </p:spPr>
        <p:txBody>
          <a:bodyPr wrap="square" rtlCol="0">
            <a:spAutoFit/>
          </a:bodyPr>
          <a:lstStyle/>
          <a:p>
            <a:r>
              <a:rPr lang="ru-RU" sz="1100" kern="0" spc="15" dirty="0">
                <a:solidFill>
                  <a:schemeClr val="tx1">
                    <a:lumMod val="75000"/>
                    <a:lumOff val="25000"/>
                  </a:schemeClr>
                </a:solidFill>
                <a:latin typeface="PF Din Text Comp Pro" pitchFamily="2" charset="0"/>
              </a:rPr>
              <a:t>ПЛОЩАДКА ОБЩЕСТВЕННОГО ТВОРЧЕСТВА</a:t>
            </a:r>
          </a:p>
          <a:p>
            <a:endParaRPr lang="en-US" sz="1100" kern="0" spc="15" dirty="0">
              <a:solidFill>
                <a:schemeClr val="tx1">
                  <a:lumMod val="75000"/>
                  <a:lumOff val="25000"/>
                </a:schemeClr>
              </a:solidFill>
              <a:latin typeface="PF Din Text Comp Pro" pitchFamily="2" charset="0"/>
            </a:endParaRPr>
          </a:p>
          <a:p>
            <a:r>
              <a:rPr lang="ru-RU" sz="1100" kern="0" spc="15" dirty="0">
                <a:solidFill>
                  <a:schemeClr val="tx1">
                    <a:lumMod val="75000"/>
                    <a:lumOff val="25000"/>
                  </a:schemeClr>
                </a:solidFill>
                <a:latin typeface="PF Din Text Comp Pro" pitchFamily="2" charset="0"/>
              </a:rPr>
              <a:t>Возможное наполнение:</a:t>
            </a:r>
          </a:p>
          <a:p>
            <a:pPr marL="171450" indent="-171450">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Место складирования строительных материалов</a:t>
            </a:r>
          </a:p>
          <a:p>
            <a:pPr marL="171450" indent="-171450">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Мусорные контейнеры</a:t>
            </a:r>
          </a:p>
          <a:p>
            <a:pPr marL="171450" indent="-171450">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Газонное покрытие</a:t>
            </a:r>
          </a:p>
        </p:txBody>
      </p:sp>
      <p:pic>
        <p:nvPicPr>
          <p:cNvPr id="2" name="Рисунок 1"/>
          <p:cNvPicPr>
            <a:picLocks noChangeAspect="1"/>
          </p:cNvPicPr>
          <p:nvPr/>
        </p:nvPicPr>
        <p:blipFill rotWithShape="1">
          <a:blip r:embed="rId3" cstate="print">
            <a:extLst>
              <a:ext uri="{28A0092B-C50C-407E-A947-70E740481C1C}">
                <a14:useLocalDpi xmlns:a14="http://schemas.microsoft.com/office/drawing/2010/main" xmlns="" val="0"/>
              </a:ext>
            </a:extLst>
          </a:blip>
          <a:srcRect l="12502" r="31968"/>
          <a:stretch/>
        </p:blipFill>
        <p:spPr>
          <a:xfrm>
            <a:off x="4291013" y="610921"/>
            <a:ext cx="2711871" cy="2746998"/>
          </a:xfrm>
          <a:prstGeom prst="rect">
            <a:avLst/>
          </a:prstGeom>
        </p:spPr>
      </p:pic>
      <p:pic>
        <p:nvPicPr>
          <p:cNvPr id="9" name="Рисунок 8"/>
          <p:cNvPicPr>
            <a:picLocks noChangeAspect="1"/>
          </p:cNvPicPr>
          <p:nvPr/>
        </p:nvPicPr>
        <p:blipFill rotWithShape="1">
          <a:blip r:embed="rId4" cstate="print">
            <a:extLst>
              <a:ext uri="{28A0092B-C50C-407E-A947-70E740481C1C}">
                <a14:useLocalDpi xmlns:a14="http://schemas.microsoft.com/office/drawing/2010/main" xmlns="" val="0"/>
              </a:ext>
            </a:extLst>
          </a:blip>
          <a:srcRect l="9491"/>
          <a:stretch/>
        </p:blipFill>
        <p:spPr>
          <a:xfrm>
            <a:off x="7074892" y="610921"/>
            <a:ext cx="3312120" cy="2743260"/>
          </a:xfrm>
          <a:prstGeom prst="rect">
            <a:avLst/>
          </a:prstGeom>
        </p:spPr>
      </p:pic>
      <p:pic>
        <p:nvPicPr>
          <p:cNvPr id="11" name="Рисунок 10"/>
          <p:cNvPicPr>
            <a:picLocks noChangeAspect="1"/>
          </p:cNvPicPr>
          <p:nvPr/>
        </p:nvPicPr>
        <p:blipFill rotWithShape="1">
          <a:blip r:embed="rId5" cstate="print">
            <a:extLst>
              <a:ext uri="{28A0092B-C50C-407E-A947-70E740481C1C}">
                <a14:useLocalDpi xmlns:a14="http://schemas.microsoft.com/office/drawing/2010/main" xmlns="" val="0"/>
              </a:ext>
            </a:extLst>
          </a:blip>
          <a:srcRect t="11506"/>
          <a:stretch/>
        </p:blipFill>
        <p:spPr>
          <a:xfrm>
            <a:off x="4291013" y="3420591"/>
            <a:ext cx="6096000" cy="3600922"/>
          </a:xfrm>
          <a:prstGeom prst="rect">
            <a:avLst/>
          </a:prstGeom>
        </p:spPr>
      </p:pic>
      <p:pic>
        <p:nvPicPr>
          <p:cNvPr id="12" name="Рисунок 11"/>
          <p:cNvPicPr>
            <a:picLocks noChangeAspect="1"/>
          </p:cNvPicPr>
          <p:nvPr/>
        </p:nvPicPr>
        <p:blipFill rotWithShape="1">
          <a:blip r:embed="rId6" cstate="print">
            <a:extLst>
              <a:ext uri="{BEBA8EAE-BF5A-486C-A8C5-ECC9F3942E4B}">
                <a14:imgProps xmlns:a14="http://schemas.microsoft.com/office/drawing/2010/main" xmlns="">
                  <a14:imgLayer r:embed="rId7">
                    <a14:imgEffect>
                      <a14:brightnessContrast bright="20000"/>
                    </a14:imgEffect>
                  </a14:imgLayer>
                </a14:imgProps>
              </a:ext>
              <a:ext uri="{28A0092B-C50C-407E-A947-70E740481C1C}">
                <a14:useLocalDpi xmlns:a14="http://schemas.microsoft.com/office/drawing/2010/main" xmlns="" val="0"/>
              </a:ext>
            </a:extLst>
          </a:blip>
          <a:srcRect l="13137" r="18248"/>
          <a:stretch/>
        </p:blipFill>
        <p:spPr>
          <a:xfrm>
            <a:off x="450850" y="3932873"/>
            <a:ext cx="3764534" cy="3088640"/>
          </a:xfrm>
          <a:prstGeom prst="rect">
            <a:avLst/>
          </a:prstGeom>
        </p:spPr>
      </p:pic>
      <p:sp>
        <p:nvSpPr>
          <p:cNvPr id="13" name="Прямоугольник 12">
            <a:extLst>
              <a:ext uri="{FF2B5EF4-FFF2-40B4-BE49-F238E27FC236}">
                <a16:creationId xmlns="" xmlns:a16="http://schemas.microsoft.com/office/drawing/2014/main" id="{8775E3A7-7636-4744-B3F0-2AA05F6FC7FC}"/>
              </a:ext>
            </a:extLst>
          </p:cNvPr>
          <p:cNvSpPr/>
          <p:nvPr/>
        </p:nvSpPr>
        <p:spPr>
          <a:xfrm>
            <a:off x="-1" y="-1"/>
            <a:ext cx="882205" cy="395289"/>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4" name="Прямоугольник 13">
            <a:extLst>
              <a:ext uri="{FF2B5EF4-FFF2-40B4-BE49-F238E27FC236}">
                <a16:creationId xmlns="" xmlns:a16="http://schemas.microsoft.com/office/drawing/2014/main" id="{22C3CBDC-C7BF-45CE-8109-2A5D2FA4FCCA}"/>
              </a:ext>
            </a:extLst>
          </p:cNvPr>
          <p:cNvSpPr/>
          <p:nvPr/>
        </p:nvSpPr>
        <p:spPr>
          <a:xfrm>
            <a:off x="182107" y="-21331"/>
            <a:ext cx="772105" cy="553998"/>
          </a:xfrm>
          <a:prstGeom prst="rect">
            <a:avLst/>
          </a:prstGeom>
        </p:spPr>
        <p:txBody>
          <a:bodyPr wrap="square">
            <a:spAutoFit/>
          </a:bodyPr>
          <a:lstStyle/>
          <a:p>
            <a:r>
              <a:rPr lang="ru-RU" altLang="ru-RU" sz="3000" dirty="0">
                <a:solidFill>
                  <a:schemeClr val="bg1"/>
                </a:solidFill>
                <a:latin typeface="PF Din Text Comp Pro" pitchFamily="2" charset="0"/>
              </a:rPr>
              <a:t>12.5. </a:t>
            </a:r>
            <a:endParaRPr lang="ru-RU" sz="3000" dirty="0">
              <a:solidFill>
                <a:schemeClr val="bg1"/>
              </a:solidFill>
            </a:endParaRPr>
          </a:p>
        </p:txBody>
      </p:sp>
    </p:spTree>
    <p:extLst>
      <p:ext uri="{BB962C8B-B14F-4D97-AF65-F5344CB8AC3E}">
        <p14:creationId xmlns:p14="http://schemas.microsoft.com/office/powerpoint/2010/main" xmlns="" val="3338098730"/>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rgbClr val="2671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162124" y="4571661"/>
            <a:ext cx="3866385"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a:solidFill>
                  <a:schemeClr val="bg1"/>
                </a:solidFill>
                <a:latin typeface="PF Din Text Comp Pro" panose="02000506020000020004" pitchFamily="2" charset="0"/>
              </a:rPr>
              <a:t>13</a:t>
            </a:r>
          </a:p>
        </p:txBody>
      </p:sp>
      <p:sp>
        <p:nvSpPr>
          <p:cNvPr id="29" name="TextBox 28"/>
          <p:cNvSpPr txBox="1"/>
          <p:nvPr/>
        </p:nvSpPr>
        <p:spPr>
          <a:xfrm>
            <a:off x="3811588" y="5148783"/>
            <a:ext cx="3916050" cy="515526"/>
          </a:xfrm>
          <a:prstGeom prst="rect">
            <a:avLst/>
          </a:prstGeom>
          <a:noFill/>
        </p:spPr>
        <p:txBody>
          <a:bodyPr wrap="square" rtlCol="0">
            <a:spAutoFit/>
          </a:bodyPr>
          <a:lstStyle/>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13.1. Компоненты внешней идентичности Волхова</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13.2. Зоны локальной идентичности Волхова</a:t>
            </a:r>
            <a:endParaRPr lang="en-US" sz="1200" kern="0" spc="15" dirty="0">
              <a:solidFill>
                <a:schemeClr val="bg1">
                  <a:lumMod val="50000"/>
                </a:schemeClr>
              </a:solidFill>
              <a:latin typeface="PF Din Text Comp Pro" panose="02000506020000020004" pitchFamily="2" charset="0"/>
            </a:endParaRPr>
          </a:p>
        </p:txBody>
      </p:sp>
      <p:sp>
        <p:nvSpPr>
          <p:cNvPr id="17" name="TextBox 16"/>
          <p:cNvSpPr txBox="1"/>
          <p:nvPr/>
        </p:nvSpPr>
        <p:spPr>
          <a:xfrm>
            <a:off x="3811588" y="4655439"/>
            <a:ext cx="6480175" cy="553998"/>
          </a:xfrm>
          <a:prstGeom prst="rect">
            <a:avLst/>
          </a:prstGeom>
          <a:noFill/>
        </p:spPr>
        <p:txBody>
          <a:bodyPr wrap="square" rtlCol="0">
            <a:spAutoFit/>
          </a:bodyPr>
          <a:lstStyle/>
          <a:p>
            <a:pPr>
              <a:spcAft>
                <a:spcPts val="600"/>
              </a:spcAft>
            </a:pPr>
            <a:r>
              <a:rPr lang="ru-RU" sz="3000" b="1" dirty="0">
                <a:solidFill>
                  <a:srgbClr val="267188"/>
                </a:solidFill>
                <a:latin typeface="PF Din Text Cond Pro Light" panose="02000000000000000000" pitchFamily="2" charset="0"/>
              </a:rPr>
              <a:t>ИНДУСТРИАЛЬНЫЙ ЛАНДШАФТ</a:t>
            </a: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114</a:t>
            </a:fld>
            <a:endParaRPr lang="ru-RU" dirty="0"/>
          </a:p>
        </p:txBody>
      </p:sp>
    </p:spTree>
    <p:extLst>
      <p:ext uri="{BB962C8B-B14F-4D97-AF65-F5344CB8AC3E}">
        <p14:creationId xmlns:p14="http://schemas.microsoft.com/office/powerpoint/2010/main" xmlns="" val="3328845805"/>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2671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КОМПОНЕНТЫ ВНЕШНЕЙ ИДЕНТИЧНОСТИ ВОЛХОВА</a:t>
            </a:r>
          </a:p>
        </p:txBody>
      </p:sp>
      <p:sp>
        <p:nvSpPr>
          <p:cNvPr id="3" name="Прямоугольник 2"/>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itchFamily="2" charset="0"/>
              </a:rPr>
              <a:t>13.1.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115</a:t>
            </a:fld>
            <a:endParaRPr lang="ru-RU" dirty="0"/>
          </a:p>
        </p:txBody>
      </p:sp>
      <p:sp>
        <p:nvSpPr>
          <p:cNvPr id="10" name="Прямоугольник 9"/>
          <p:cNvSpPr/>
          <p:nvPr/>
        </p:nvSpPr>
        <p:spPr>
          <a:xfrm>
            <a:off x="722456" y="504000"/>
            <a:ext cx="1620000" cy="2631490"/>
          </a:xfrm>
          <a:prstGeom prst="rect">
            <a:avLst/>
          </a:prstGeom>
        </p:spPr>
        <p:txBody>
          <a:bodyPr wrap="square">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Этот компонент безусловно ценен и придает внешней идентичности Волхова историческую и культурную глубину. Вместе с тем он обращает внимание на контраст с современным административным и государственным значением Волхова, а непосредственную ассоциацию со столицей древней Руси успешно - и не без оснований - выигрывает соседний город - Старая Ладога. </a:t>
            </a:r>
          </a:p>
        </p:txBody>
      </p:sp>
      <p:sp>
        <p:nvSpPr>
          <p:cNvPr id="11" name="Прямоугольник 10"/>
          <p:cNvSpPr/>
          <p:nvPr/>
        </p:nvSpPr>
        <p:spPr>
          <a:xfrm rot="5400000">
            <a:off x="-900000" y="1728000"/>
            <a:ext cx="2870008" cy="400110"/>
          </a:xfrm>
          <a:prstGeom prst="rect">
            <a:avLst/>
          </a:prstGeom>
          <a:noFill/>
        </p:spPr>
        <p:txBody>
          <a:bodyPr wrap="square">
            <a:spAutoFit/>
          </a:bodyPr>
          <a:lstStyle/>
          <a:p>
            <a:pPr algn="just" defTabSz="1422637" fontAlgn="auto">
              <a:spcBef>
                <a:spcPts val="0"/>
              </a:spcBef>
              <a:spcAft>
                <a:spcPts val="600"/>
              </a:spcAft>
            </a:pPr>
            <a:r>
              <a:rPr lang="ru-RU" b="1" kern="0" spc="15" dirty="0">
                <a:solidFill>
                  <a:srgbClr val="267188"/>
                </a:solidFill>
                <a:latin typeface="PF Din Text Comp Pro" pitchFamily="2" charset="0"/>
              </a:rPr>
              <a:t>ВОЛОК, СТОЛИЦА ДРЕВНЕЙ РУСИ</a:t>
            </a:r>
          </a:p>
        </p:txBody>
      </p:sp>
      <p:sp>
        <p:nvSpPr>
          <p:cNvPr id="12" name="Прямоугольник 11"/>
          <p:cNvSpPr/>
          <p:nvPr/>
        </p:nvSpPr>
        <p:spPr>
          <a:xfrm>
            <a:off x="2808000" y="504000"/>
            <a:ext cx="1620000" cy="2970044"/>
          </a:xfrm>
          <a:prstGeom prst="rect">
            <a:avLst/>
          </a:prstGeom>
        </p:spPr>
        <p:txBody>
          <a:bodyPr wrap="square">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Базовые компоненты в основании индустриальной идентичности города. Правда, тема алюминиевого завода почти никак не выражена в городской среде, а на ГЭС очень мало эффектных видовых раскрытий. Предлагается укрепить эту идентичность через расчистку старых заводских корпусов от поздних пристроек, организовать видовые и панорамные раскрытия на ГЭС, дополнить соответствующим дизайном уличного оборудования.</a:t>
            </a:r>
          </a:p>
        </p:txBody>
      </p:sp>
      <p:sp>
        <p:nvSpPr>
          <p:cNvPr id="13" name="Прямоугольник 12"/>
          <p:cNvSpPr/>
          <p:nvPr/>
        </p:nvSpPr>
        <p:spPr>
          <a:xfrm rot="5400000">
            <a:off x="900000" y="2052000"/>
            <a:ext cx="3518080" cy="400110"/>
          </a:xfrm>
          <a:prstGeom prst="rect">
            <a:avLst/>
          </a:prstGeom>
        </p:spPr>
        <p:txBody>
          <a:bodyPr wrap="square">
            <a:spAutoFit/>
          </a:bodyPr>
          <a:lstStyle/>
          <a:p>
            <a:pPr algn="just" defTabSz="1422637" fontAlgn="auto">
              <a:spcBef>
                <a:spcPts val="0"/>
              </a:spcBef>
              <a:spcAft>
                <a:spcPts val="600"/>
              </a:spcAft>
            </a:pPr>
            <a:r>
              <a:rPr lang="ru-RU" b="1" kern="0" spc="15" dirty="0">
                <a:solidFill>
                  <a:srgbClr val="267188"/>
                </a:solidFill>
                <a:latin typeface="PF Din Text Comp Pro" pitchFamily="2" charset="0"/>
              </a:rPr>
              <a:t>1 АЛЮМИНИВЫЙ ЗАВОД И ГЭС</a:t>
            </a:r>
          </a:p>
        </p:txBody>
      </p:sp>
      <p:sp>
        <p:nvSpPr>
          <p:cNvPr id="15" name="Прямоугольник 14"/>
          <p:cNvSpPr/>
          <p:nvPr/>
        </p:nvSpPr>
        <p:spPr>
          <a:xfrm>
            <a:off x="4869708" y="504000"/>
            <a:ext cx="1620000" cy="3477875"/>
          </a:xfrm>
          <a:prstGeom prst="rect">
            <a:avLst/>
          </a:prstGeom>
        </p:spPr>
        <p:txBody>
          <a:bodyPr wrap="square">
            <a:spAutoFit/>
          </a:bodyPr>
          <a:lstStyle/>
          <a:p>
            <a:pPr algn="just"/>
            <a:r>
              <a:rPr lang="ru-RU" sz="1100" kern="0" spc="15" dirty="0">
                <a:solidFill>
                  <a:schemeClr val="tx1">
                    <a:lumMod val="75000"/>
                    <a:lumOff val="25000"/>
                  </a:schemeClr>
                </a:solidFill>
                <a:latin typeface="PF Din Text Comp Pro" pitchFamily="2" charset="0"/>
              </a:rPr>
              <a:t>Героический вклад Волхова в прорыв блокады Ленинграда всегда будет неизбывным компонентом его идентичности. Однако чрезмерная повсеместная эксплуатация патриотической и военной тематики в монументах и транспарантах уже приводит к отторжению горожанами такого формата сохранения и воспроизводства памяти. Он не дает никакого ощутимого образа будущего за исключением вполне заслуженной гордости. В конструкции идентичности Волхова нужно новое пространство героическим прорывам.</a:t>
            </a:r>
          </a:p>
        </p:txBody>
      </p:sp>
      <p:sp>
        <p:nvSpPr>
          <p:cNvPr id="16" name="Прямоугольник 15"/>
          <p:cNvSpPr/>
          <p:nvPr/>
        </p:nvSpPr>
        <p:spPr>
          <a:xfrm rot="5400000">
            <a:off x="3296459" y="1728000"/>
            <a:ext cx="2870008" cy="400110"/>
          </a:xfrm>
          <a:prstGeom prst="rect">
            <a:avLst/>
          </a:prstGeom>
        </p:spPr>
        <p:txBody>
          <a:bodyPr wrap="square">
            <a:spAutoFit/>
          </a:bodyPr>
          <a:lstStyle/>
          <a:p>
            <a:pPr algn="just" defTabSz="1422637" fontAlgn="auto">
              <a:spcBef>
                <a:spcPts val="0"/>
              </a:spcBef>
              <a:spcAft>
                <a:spcPts val="600"/>
              </a:spcAft>
            </a:pPr>
            <a:r>
              <a:rPr lang="ru-RU" b="1" kern="0" spc="15" dirty="0">
                <a:solidFill>
                  <a:srgbClr val="267188"/>
                </a:solidFill>
                <a:latin typeface="PF Din Text Comp Pro" pitchFamily="2" charset="0"/>
              </a:rPr>
              <a:t>ВОЛХОВСКИЙ РУБЕЖ И КАБЕЛЬ </a:t>
            </a:r>
          </a:p>
        </p:txBody>
      </p:sp>
      <p:sp>
        <p:nvSpPr>
          <p:cNvPr id="17" name="Прямоугольник 16"/>
          <p:cNvSpPr/>
          <p:nvPr/>
        </p:nvSpPr>
        <p:spPr>
          <a:xfrm rot="5400000">
            <a:off x="5306921" y="1728000"/>
            <a:ext cx="2870008" cy="400110"/>
          </a:xfrm>
          <a:prstGeom prst="rect">
            <a:avLst/>
          </a:prstGeom>
        </p:spPr>
        <p:txBody>
          <a:bodyPr wrap="square">
            <a:spAutoFit/>
          </a:bodyPr>
          <a:lstStyle/>
          <a:p>
            <a:pPr algn="just" defTabSz="1422637" fontAlgn="auto">
              <a:spcBef>
                <a:spcPts val="0"/>
              </a:spcBef>
              <a:spcAft>
                <a:spcPts val="600"/>
              </a:spcAft>
            </a:pPr>
            <a:r>
              <a:rPr lang="ru-RU" b="1" kern="0" spc="15" dirty="0">
                <a:solidFill>
                  <a:srgbClr val="267188"/>
                </a:solidFill>
                <a:latin typeface="PF Din Text Comp Pro" pitchFamily="2" charset="0"/>
              </a:rPr>
              <a:t>МОСТЫ, ФОСФАТЫ, СПОРТ</a:t>
            </a:r>
          </a:p>
        </p:txBody>
      </p:sp>
      <p:sp>
        <p:nvSpPr>
          <p:cNvPr id="18" name="Прямоугольник 17"/>
          <p:cNvSpPr/>
          <p:nvPr/>
        </p:nvSpPr>
        <p:spPr>
          <a:xfrm>
            <a:off x="8870236" y="504000"/>
            <a:ext cx="1620000" cy="3893374"/>
          </a:xfrm>
          <a:prstGeom prst="rect">
            <a:avLst/>
          </a:prstGeom>
        </p:spPr>
        <p:txBody>
          <a:bodyPr wrap="square">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Наиболее перспективная из обозримых смысловых опор будущего города - его индустриальная идентификация (город-изобретатель). В этом фокусе рассмотрения область внешне распознаваемых смыслов - новая индустриализация Волхова, её характеризуют: </a:t>
            </a:r>
          </a:p>
          <a:p>
            <a:pPr indent="85725"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цифровизация управления производством и качеством городской среды;</a:t>
            </a:r>
          </a:p>
          <a:p>
            <a:pPr indent="85725"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новый образ производства - материальное непосредственно связано с нематериальным;</a:t>
            </a:r>
          </a:p>
          <a:p>
            <a:pPr indent="85725" algn="just" defTabSz="1422637" fontAlgn="auto">
              <a:spcBef>
                <a:spcPts val="0"/>
              </a:spcBef>
              <a:spcAft>
                <a:spcPts val="0"/>
              </a:spcAft>
              <a:buFont typeface="Arial" panose="020B0604020202020204" pitchFamily="34" charset="0"/>
              <a:buChar char="•"/>
            </a:pPr>
            <a:r>
              <a:rPr lang="ru-RU" sz="1100" kern="0" spc="15" dirty="0" err="1">
                <a:solidFill>
                  <a:schemeClr val="tx1">
                    <a:lumMod val="75000"/>
                    <a:lumOff val="25000"/>
                  </a:schemeClr>
                </a:solidFill>
                <a:latin typeface="PF Din Text Comp Pro" pitchFamily="2" charset="0"/>
              </a:rPr>
              <a:t>экологизация</a:t>
            </a:r>
            <a:r>
              <a:rPr lang="ru-RU" sz="1100" kern="0" spc="15" dirty="0">
                <a:solidFill>
                  <a:schemeClr val="tx1">
                    <a:lumMod val="75000"/>
                    <a:lumOff val="25000"/>
                  </a:schemeClr>
                </a:solidFill>
                <a:latin typeface="PF Din Text Comp Pro" pitchFamily="2" charset="0"/>
              </a:rPr>
              <a:t> городской среды и производственных процессов.</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И, конечно же, с нами всегда уникальный город мостов.</a:t>
            </a:r>
            <a:endParaRPr lang="ru-RU" sz="1100" dirty="0">
              <a:solidFill>
                <a:schemeClr val="tx1">
                  <a:lumMod val="75000"/>
                  <a:lumOff val="25000"/>
                </a:schemeClr>
              </a:solidFill>
            </a:endParaRPr>
          </a:p>
        </p:txBody>
      </p:sp>
      <p:sp>
        <p:nvSpPr>
          <p:cNvPr id="19" name="Прямоугольник 18"/>
          <p:cNvSpPr/>
          <p:nvPr/>
        </p:nvSpPr>
        <p:spPr>
          <a:xfrm rot="5400000">
            <a:off x="7307011" y="1728000"/>
            <a:ext cx="2870008" cy="400110"/>
          </a:xfrm>
          <a:prstGeom prst="rect">
            <a:avLst/>
          </a:prstGeom>
        </p:spPr>
        <p:txBody>
          <a:bodyPr wrap="square">
            <a:spAutoFit/>
          </a:bodyPr>
          <a:lstStyle/>
          <a:p>
            <a:pPr algn="just" defTabSz="1422637" fontAlgn="auto">
              <a:spcBef>
                <a:spcPts val="0"/>
              </a:spcBef>
              <a:spcAft>
                <a:spcPts val="600"/>
              </a:spcAft>
            </a:pPr>
            <a:r>
              <a:rPr lang="ru-RU" b="1" kern="0" spc="15" dirty="0">
                <a:solidFill>
                  <a:srgbClr val="267188"/>
                </a:solidFill>
                <a:latin typeface="PF Din Text Comp Pro" pitchFamily="2" charset="0"/>
              </a:rPr>
              <a:t>ЧТО-ЖЕ ЗАВТРА ???</a:t>
            </a:r>
          </a:p>
        </p:txBody>
      </p:sp>
      <p:sp>
        <p:nvSpPr>
          <p:cNvPr id="21" name="Прямоугольник 20"/>
          <p:cNvSpPr/>
          <p:nvPr/>
        </p:nvSpPr>
        <p:spPr>
          <a:xfrm>
            <a:off x="6869972" y="504000"/>
            <a:ext cx="1620000" cy="3647152"/>
          </a:xfrm>
          <a:prstGeom prst="rect">
            <a:avLst/>
          </a:prstGeom>
        </p:spPr>
        <p:txBody>
          <a:bodyPr wrap="square">
            <a:spAutoFit/>
          </a:bodyPr>
          <a:lstStyle/>
          <a:p>
            <a:pPr algn="just"/>
            <a:r>
              <a:rPr lang="ru-RU" sz="1100" kern="0" spc="15" dirty="0">
                <a:solidFill>
                  <a:schemeClr val="tx1">
                    <a:lumMod val="75000"/>
                    <a:lumOff val="25000"/>
                  </a:schemeClr>
                </a:solidFill>
                <a:latin typeface="PF Din Text Comp Pro" pitchFamily="2" charset="0"/>
              </a:rPr>
              <a:t>В течении мирной жизни, в которой город пребывает уже почти 70 лет, никаких ведущих смысловых опор, охватывающих всех горожан, не образовалось - город постепенно погрузился в гомеостаз повседневной гражданской жизни, все прорывы - в области физической культуры. При том, что визуальные образы впечатляют новоприбывших - обрывистые берега, ГЭС, серия мостов, дымящие заводы, история города - не покидает стойкое ощущение, что образ настоящего составляют образы прошлого города, но не актуальная повестка.</a:t>
            </a:r>
          </a:p>
        </p:txBody>
      </p:sp>
      <p:pic>
        <p:nvPicPr>
          <p:cNvPr id="22" name="Picture 2" descr="C:\Users\Кузьма\Евгения\Урбаника\98_Волхов\материалы работ\2 этап\2.2 этап\2_5233628584609844163.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3510" t="62276" r="3462" b="7412"/>
          <a:stretch/>
        </p:blipFill>
        <p:spPr bwMode="auto">
          <a:xfrm>
            <a:off x="432000" y="4716000"/>
            <a:ext cx="9936000" cy="227644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764076552"/>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ЗОНЫ ЛОКАЛЬНОЙ ИДЕНТИЧНОСТИ ВОЛХОВА</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116</a:t>
            </a:fld>
            <a:endParaRPr lang="ru-RU" dirty="0"/>
          </a:p>
        </p:txBody>
      </p:sp>
      <p:pic>
        <p:nvPicPr>
          <p:cNvPr id="7" name="Безымянный-1.jpg" descr="Безымянный-1.jpg"/>
          <p:cNvPicPr>
            <a:picLocks noChangeAspect="1"/>
          </p:cNvPicPr>
          <p:nvPr/>
        </p:nvPicPr>
        <p:blipFill rotWithShape="1">
          <a:blip r:embed="rId3" cstate="print"/>
          <a:srcRect l="2759" t="7349" r="2168" b="6386"/>
          <a:stretch/>
        </p:blipFill>
        <p:spPr>
          <a:xfrm>
            <a:off x="355774" y="540271"/>
            <a:ext cx="10159826" cy="6481762"/>
          </a:xfrm>
          <a:prstGeom prst="rect">
            <a:avLst/>
          </a:prstGeom>
          <a:ln w="12700">
            <a:miter lim="400000"/>
          </a:ln>
        </p:spPr>
      </p:pic>
      <p:sp>
        <p:nvSpPr>
          <p:cNvPr id="8" name="Прямоугольник 7">
            <a:extLst>
              <a:ext uri="{FF2B5EF4-FFF2-40B4-BE49-F238E27FC236}">
                <a16:creationId xmlns="" xmlns:a16="http://schemas.microsoft.com/office/drawing/2014/main" id="{740C97C9-84E9-4A22-A26B-2A6B89E45BD4}"/>
              </a:ext>
            </a:extLst>
          </p:cNvPr>
          <p:cNvSpPr/>
          <p:nvPr/>
        </p:nvSpPr>
        <p:spPr>
          <a:xfrm>
            <a:off x="-1" y="-1"/>
            <a:ext cx="882205" cy="395289"/>
          </a:xfrm>
          <a:prstGeom prst="rect">
            <a:avLst/>
          </a:prstGeom>
          <a:solidFill>
            <a:srgbClr val="2671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 name="Прямоугольник 8">
            <a:extLst>
              <a:ext uri="{FF2B5EF4-FFF2-40B4-BE49-F238E27FC236}">
                <a16:creationId xmlns="" xmlns:a16="http://schemas.microsoft.com/office/drawing/2014/main" id="{A873B396-95A1-4154-899C-A1B9B1A8DC15}"/>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itchFamily="2" charset="0"/>
              </a:rPr>
              <a:t>13.2. </a:t>
            </a:r>
            <a:endParaRPr lang="ru-RU" sz="3000" dirty="0">
              <a:solidFill>
                <a:schemeClr val="bg1"/>
              </a:solidFill>
            </a:endParaRPr>
          </a:p>
        </p:txBody>
      </p:sp>
    </p:spTree>
    <p:extLst>
      <p:ext uri="{BB962C8B-B14F-4D97-AF65-F5344CB8AC3E}">
        <p14:creationId xmlns:p14="http://schemas.microsoft.com/office/powerpoint/2010/main" xmlns="" val="1593935065"/>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3" y="33098"/>
            <a:ext cx="8326215"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СПОСОБЫ ПРОЯВЛЕНИЯ ЛОКАЛЬНОЙ ИДЕНТИЧНОСТИ В ГОРОДСКОЙ СРЕДЕ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117</a:t>
            </a:fld>
            <a:endParaRPr lang="ru-RU" dirty="0"/>
          </a:p>
        </p:txBody>
      </p:sp>
      <p:pic>
        <p:nvPicPr>
          <p:cNvPr id="3074" name="Picture 2" descr="C:\Users\Кузьма\Евгения\Урбаника\98_Волхов\материалы работ\2 этап\2.2 этап\2_5233628584609844162.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3504" t="8266" r="27056" b="7136"/>
          <a:stretch/>
        </p:blipFill>
        <p:spPr bwMode="auto">
          <a:xfrm>
            <a:off x="450157" y="611188"/>
            <a:ext cx="7488932" cy="6415100"/>
          </a:xfrm>
          <a:prstGeom prst="rect">
            <a:avLst/>
          </a:prstGeom>
          <a:noFill/>
          <a:extLst>
            <a:ext uri="{909E8E84-426E-40DD-AFC4-6F175D3DCCD1}">
              <a14:hiddenFill xmlns:a14="http://schemas.microsoft.com/office/drawing/2010/main" xmlns="">
                <a:solidFill>
                  <a:srgbClr val="FFFFFF"/>
                </a:solidFill>
              </a14:hiddenFill>
            </a:ext>
          </a:extLst>
        </p:spPr>
      </p:pic>
      <p:sp>
        <p:nvSpPr>
          <p:cNvPr id="11" name="Прямоугольник 10"/>
          <p:cNvSpPr/>
          <p:nvPr/>
        </p:nvSpPr>
        <p:spPr>
          <a:xfrm>
            <a:off x="7938990" y="468263"/>
            <a:ext cx="2488163" cy="1323439"/>
          </a:xfrm>
          <a:prstGeom prst="rect">
            <a:avLst/>
          </a:prstGeom>
        </p:spPr>
        <p:txBody>
          <a:bodyPr wrap="square">
            <a:spAutoFit/>
          </a:bodyPr>
          <a:lstStyle/>
          <a:p>
            <a:pPr defTabSz="1422637" fontAlgn="auto">
              <a:spcBef>
                <a:spcPts val="0"/>
              </a:spcBef>
              <a:spcAft>
                <a:spcPts val="600"/>
              </a:spcAft>
            </a:pPr>
            <a:r>
              <a:rPr lang="ru-RU" b="1" kern="0" spc="15" dirty="0">
                <a:solidFill>
                  <a:srgbClr val="17375E"/>
                </a:solidFill>
                <a:latin typeface="PF Din Text Comp Pro" pitchFamily="2" charset="0"/>
              </a:rPr>
              <a:t>ОСВЕЩЕНИЕ</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Цветовая температура (белый, желтый, оранжевый свет) пешеходных и рекреационных зон различных районов города. Различные приемы освещения (на опорах, на подвесах, встроенные в поверхности).</a:t>
            </a:r>
          </a:p>
        </p:txBody>
      </p:sp>
      <p:sp>
        <p:nvSpPr>
          <p:cNvPr id="12" name="Прямоугольник 11"/>
          <p:cNvSpPr/>
          <p:nvPr/>
        </p:nvSpPr>
        <p:spPr>
          <a:xfrm>
            <a:off x="7938989" y="1764407"/>
            <a:ext cx="2488163" cy="1077218"/>
          </a:xfrm>
          <a:prstGeom prst="rect">
            <a:avLst/>
          </a:prstGeom>
        </p:spPr>
        <p:txBody>
          <a:bodyPr wrap="square">
            <a:spAutoFit/>
          </a:bodyPr>
          <a:lstStyle/>
          <a:p>
            <a:r>
              <a:rPr lang="ru-RU" b="1" kern="0" spc="15" dirty="0">
                <a:solidFill>
                  <a:srgbClr val="17375E"/>
                </a:solidFill>
                <a:latin typeface="PF Din Text Comp Pro" pitchFamily="2" charset="0"/>
              </a:rPr>
              <a:t>ОСНАЩЕНИЕ</a:t>
            </a:r>
          </a:p>
          <a:p>
            <a:pPr algn="just"/>
            <a:r>
              <a:rPr lang="ru-RU" sz="1100" kern="0" spc="15" dirty="0">
                <a:solidFill>
                  <a:schemeClr val="tx1">
                    <a:lumMod val="75000"/>
                    <a:lumOff val="25000"/>
                  </a:schemeClr>
                </a:solidFill>
                <a:latin typeface="PF Din Text Comp Pro" pitchFamily="2" charset="0"/>
              </a:rPr>
              <a:t>Специфика дизайна уличного оборудования (урны, скамьи, ограждения, павильоны). Материалы (чугун, алюминий, бетон, полимеры) и различные их цветовые сочетания.</a:t>
            </a:r>
          </a:p>
        </p:txBody>
      </p:sp>
      <p:sp>
        <p:nvSpPr>
          <p:cNvPr id="13" name="Прямоугольник 12"/>
          <p:cNvSpPr/>
          <p:nvPr/>
        </p:nvSpPr>
        <p:spPr>
          <a:xfrm>
            <a:off x="7968332" y="3135461"/>
            <a:ext cx="2458819" cy="1077218"/>
          </a:xfrm>
          <a:prstGeom prst="rect">
            <a:avLst/>
          </a:prstGeom>
        </p:spPr>
        <p:txBody>
          <a:bodyPr wrap="square">
            <a:spAutoFit/>
          </a:bodyPr>
          <a:lstStyle/>
          <a:p>
            <a:r>
              <a:rPr lang="ru-RU" b="1" kern="0" spc="15" dirty="0">
                <a:solidFill>
                  <a:srgbClr val="17375E"/>
                </a:solidFill>
                <a:latin typeface="PF Din Text Comp Pro" pitchFamily="2" charset="0"/>
              </a:rPr>
              <a:t>МОЩЕНИЕ</a:t>
            </a:r>
          </a:p>
          <a:p>
            <a:pPr algn="just"/>
            <a:r>
              <a:rPr lang="ru-RU" sz="1100" kern="0" spc="15" dirty="0">
                <a:solidFill>
                  <a:schemeClr val="tx1">
                    <a:lumMod val="75000"/>
                    <a:lumOff val="25000"/>
                  </a:schemeClr>
                </a:solidFill>
                <a:latin typeface="PF Din Text Comp Pro" pitchFamily="2" charset="0"/>
              </a:rPr>
              <a:t>Материал, цвет, фактура и рисунок твердых покрытий (цветной бетон, брусчатка, набивные покрытия) и их сочетания могут существенно отличаться от района к району.</a:t>
            </a:r>
          </a:p>
        </p:txBody>
      </p:sp>
      <p:sp>
        <p:nvSpPr>
          <p:cNvPr id="15" name="Прямоугольник 14"/>
          <p:cNvSpPr/>
          <p:nvPr/>
        </p:nvSpPr>
        <p:spPr>
          <a:xfrm>
            <a:off x="7941907" y="4406344"/>
            <a:ext cx="2488163" cy="1246495"/>
          </a:xfrm>
          <a:prstGeom prst="rect">
            <a:avLst/>
          </a:prstGeom>
        </p:spPr>
        <p:txBody>
          <a:bodyPr wrap="square">
            <a:spAutoFit/>
          </a:bodyPr>
          <a:lstStyle/>
          <a:p>
            <a:r>
              <a:rPr lang="ru-RU" b="1" kern="0" spc="15" dirty="0">
                <a:solidFill>
                  <a:srgbClr val="17375E"/>
                </a:solidFill>
                <a:latin typeface="PF Din Text Comp Pro" pitchFamily="2" charset="0"/>
              </a:rPr>
              <a:t>ОЗЕЛЕНЕНИЕ</a:t>
            </a:r>
          </a:p>
          <a:p>
            <a:pPr algn="just"/>
            <a:r>
              <a:rPr lang="ru-RU" sz="1100" kern="0" spc="15" dirty="0">
                <a:solidFill>
                  <a:schemeClr val="tx1">
                    <a:lumMod val="75000"/>
                    <a:lumOff val="25000"/>
                  </a:schemeClr>
                </a:solidFill>
                <a:latin typeface="PF Din Text Comp Pro" pitchFamily="2" charset="0"/>
              </a:rPr>
              <a:t>Различные приемы озеленения - формованные посадки, деревья с высоким штамбом, злаковые и луговые миксбордеры, кустарниковые газоны - соответствуют различному характеру окружения.</a:t>
            </a:r>
          </a:p>
        </p:txBody>
      </p:sp>
      <p:sp>
        <p:nvSpPr>
          <p:cNvPr id="16" name="Прямоугольник 15"/>
          <p:cNvSpPr/>
          <p:nvPr/>
        </p:nvSpPr>
        <p:spPr>
          <a:xfrm>
            <a:off x="7938988" y="5724847"/>
            <a:ext cx="2488163" cy="1077218"/>
          </a:xfrm>
          <a:prstGeom prst="rect">
            <a:avLst/>
          </a:prstGeom>
        </p:spPr>
        <p:txBody>
          <a:bodyPr wrap="square">
            <a:spAutoFit/>
          </a:bodyPr>
          <a:lstStyle/>
          <a:p>
            <a:r>
              <a:rPr lang="ru-RU" b="1" kern="0" spc="15" dirty="0">
                <a:solidFill>
                  <a:srgbClr val="17375E"/>
                </a:solidFill>
                <a:latin typeface="PF Din Text Comp Pro" pitchFamily="2" charset="0"/>
              </a:rPr>
              <a:t>ВЫВЕСКИ</a:t>
            </a:r>
          </a:p>
          <a:p>
            <a:pPr algn="just"/>
            <a:r>
              <a:rPr lang="ru-RU" sz="1100" kern="0" spc="15" dirty="0">
                <a:solidFill>
                  <a:schemeClr val="tx1">
                    <a:lumMod val="75000"/>
                    <a:lumOff val="25000"/>
                  </a:schemeClr>
                </a:solidFill>
                <a:latin typeface="PF Din Text Comp Pro" pitchFamily="2" charset="0"/>
              </a:rPr>
              <a:t>Дизайн вывесок и уличной информации соответствует характеру окружения. Современная застройка - </a:t>
            </a:r>
            <a:r>
              <a:rPr lang="ru-RU" sz="1100" kern="0" spc="15" dirty="0" err="1">
                <a:solidFill>
                  <a:schemeClr val="tx1">
                    <a:lumMod val="75000"/>
                    <a:lumOff val="25000"/>
                  </a:schemeClr>
                </a:solidFill>
                <a:latin typeface="PF Din Text Comp Pro" pitchFamily="2" charset="0"/>
              </a:rPr>
              <a:t>лайтбоксы</a:t>
            </a:r>
            <a:r>
              <a:rPr lang="ru-RU" sz="1100" kern="0" spc="15" dirty="0">
                <a:solidFill>
                  <a:schemeClr val="tx1">
                    <a:lumMod val="75000"/>
                    <a:lumOff val="25000"/>
                  </a:schemeClr>
                </a:solidFill>
                <a:latin typeface="PF Din Text Comp Pro" pitchFamily="2" charset="0"/>
              </a:rPr>
              <a:t> и неон, в исторической среде - </a:t>
            </a:r>
            <a:r>
              <a:rPr lang="ru-RU" sz="1100" kern="0" spc="15" dirty="0" err="1">
                <a:solidFill>
                  <a:schemeClr val="tx1">
                    <a:lumMod val="75000"/>
                    <a:lumOff val="25000"/>
                  </a:schemeClr>
                </a:solidFill>
                <a:latin typeface="PF Din Text Comp Pro" pitchFamily="2" charset="0"/>
              </a:rPr>
              <a:t>беклит</a:t>
            </a:r>
            <a:r>
              <a:rPr lang="ru-RU" sz="1100" kern="0" spc="15" dirty="0">
                <a:solidFill>
                  <a:schemeClr val="tx1">
                    <a:lumMod val="75000"/>
                    <a:lumOff val="25000"/>
                  </a:schemeClr>
                </a:solidFill>
                <a:latin typeface="PF Din Text Comp Pro" pitchFamily="2" charset="0"/>
              </a:rPr>
              <a:t> и т.п. </a:t>
            </a:r>
          </a:p>
        </p:txBody>
      </p:sp>
      <p:sp>
        <p:nvSpPr>
          <p:cNvPr id="14" name="Прямоугольник 13">
            <a:extLst>
              <a:ext uri="{FF2B5EF4-FFF2-40B4-BE49-F238E27FC236}">
                <a16:creationId xmlns="" xmlns:a16="http://schemas.microsoft.com/office/drawing/2014/main" id="{EF7CC255-CB33-45F2-8655-7D8FA25F7404}"/>
              </a:ext>
            </a:extLst>
          </p:cNvPr>
          <p:cNvSpPr/>
          <p:nvPr/>
        </p:nvSpPr>
        <p:spPr>
          <a:xfrm>
            <a:off x="-1" y="-1"/>
            <a:ext cx="882205" cy="395289"/>
          </a:xfrm>
          <a:prstGeom prst="rect">
            <a:avLst/>
          </a:prstGeom>
          <a:solidFill>
            <a:srgbClr val="2671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7" name="Прямоугольник 16">
            <a:extLst>
              <a:ext uri="{FF2B5EF4-FFF2-40B4-BE49-F238E27FC236}">
                <a16:creationId xmlns="" xmlns:a16="http://schemas.microsoft.com/office/drawing/2014/main" id="{A7040B5E-950E-4679-9C10-F63A535BF52D}"/>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itchFamily="2" charset="0"/>
              </a:rPr>
              <a:t>13.2. </a:t>
            </a:r>
            <a:endParaRPr lang="ru-RU" sz="3000" dirty="0">
              <a:solidFill>
                <a:schemeClr val="bg1"/>
              </a:solidFill>
            </a:endParaRPr>
          </a:p>
        </p:txBody>
      </p:sp>
    </p:spTree>
    <p:extLst>
      <p:ext uri="{BB962C8B-B14F-4D97-AF65-F5344CB8AC3E}">
        <p14:creationId xmlns:p14="http://schemas.microsoft.com/office/powerpoint/2010/main" xmlns="" val="1202013772"/>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90116" y="4571661"/>
            <a:ext cx="4020584"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a:solidFill>
                  <a:schemeClr val="bg1"/>
                </a:solidFill>
                <a:latin typeface="PF Din Text Comp Pro" panose="02000506020000020004" pitchFamily="2" charset="0"/>
              </a:rPr>
              <a:t>14</a:t>
            </a:r>
          </a:p>
        </p:txBody>
      </p:sp>
      <p:sp>
        <p:nvSpPr>
          <p:cNvPr id="29" name="TextBox 28"/>
          <p:cNvSpPr txBox="1"/>
          <p:nvPr/>
        </p:nvSpPr>
        <p:spPr>
          <a:xfrm>
            <a:off x="3811588" y="5076775"/>
            <a:ext cx="3916050" cy="2002279"/>
          </a:xfrm>
          <a:prstGeom prst="rect">
            <a:avLst/>
          </a:prstGeom>
          <a:noFill/>
        </p:spPr>
        <p:txBody>
          <a:bodyPr wrap="square" rtlCol="0">
            <a:spAutoFit/>
          </a:bodyPr>
          <a:lstStyle/>
          <a:p>
            <a:pPr algn="just" defTabSz="1422637" fontAlgn="auto">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14.1. Предпосылки изменений</a:t>
            </a:r>
          </a:p>
          <a:p>
            <a:pPr algn="just" defTabSz="1422637" fontAlgn="auto">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14.2. Новые направления и тренды</a:t>
            </a:r>
          </a:p>
          <a:p>
            <a:pPr algn="just" defTabSz="1422637" fontAlgn="auto">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14.3. Планируемые мероприятия</a:t>
            </a:r>
          </a:p>
          <a:p>
            <a:pPr>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14.4. Направления в сфере образования</a:t>
            </a:r>
          </a:p>
          <a:p>
            <a:pPr>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14.5. Примеры социальных объектов нового типа</a:t>
            </a:r>
          </a:p>
          <a:p>
            <a:pPr>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14.6. Бережливое здравоохранение</a:t>
            </a:r>
          </a:p>
          <a:p>
            <a:pPr>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14.7. Социальные сервисы как рыночная услуга</a:t>
            </a:r>
          </a:p>
          <a:p>
            <a:pPr>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14.8. </a:t>
            </a:r>
            <a:r>
              <a:rPr lang="ru-RU" sz="1200" kern="0" spc="15" dirty="0" err="1">
                <a:solidFill>
                  <a:schemeClr val="bg1">
                    <a:lumMod val="50000"/>
                  </a:schemeClr>
                </a:solidFill>
                <a:latin typeface="PF Din Text Comp Pro" panose="02000506020000020004" pitchFamily="2" charset="0"/>
              </a:rPr>
              <a:t>Безбарьерная</a:t>
            </a:r>
            <a:r>
              <a:rPr lang="ru-RU" sz="1200" kern="0" spc="15" dirty="0">
                <a:solidFill>
                  <a:schemeClr val="bg1">
                    <a:lumMod val="50000"/>
                  </a:schemeClr>
                </a:solidFill>
                <a:latin typeface="PF Din Text Comp Pro" panose="02000506020000020004" pitchFamily="2" charset="0"/>
              </a:rPr>
              <a:t> среда в городе</a:t>
            </a:r>
          </a:p>
          <a:p>
            <a:pPr>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14.9. Вовлечение горожан в жизнь города</a:t>
            </a:r>
          </a:p>
          <a:p>
            <a:pPr>
              <a:lnSpc>
                <a:spcPts val="1500"/>
              </a:lnSpc>
              <a:spcBef>
                <a:spcPts val="0"/>
              </a:spcBef>
              <a:spcAft>
                <a:spcPts val="0"/>
              </a:spcAft>
            </a:pPr>
            <a:r>
              <a:rPr lang="ru-RU" sz="1200" kern="0" spc="15" dirty="0">
                <a:solidFill>
                  <a:schemeClr val="bg1">
                    <a:lumMod val="50000"/>
                  </a:schemeClr>
                </a:solidFill>
                <a:latin typeface="PF Din Text Comp Pro" panose="02000506020000020004" pitchFamily="2" charset="0"/>
              </a:rPr>
              <a:t>14.10. Развитие системы общественных пространств</a:t>
            </a:r>
          </a:p>
        </p:txBody>
      </p:sp>
      <p:sp>
        <p:nvSpPr>
          <p:cNvPr id="17" name="TextBox 16"/>
          <p:cNvSpPr txBox="1"/>
          <p:nvPr/>
        </p:nvSpPr>
        <p:spPr>
          <a:xfrm>
            <a:off x="3811588" y="4655439"/>
            <a:ext cx="6480175" cy="553998"/>
          </a:xfrm>
          <a:prstGeom prst="rect">
            <a:avLst/>
          </a:prstGeom>
          <a:noFill/>
        </p:spPr>
        <p:txBody>
          <a:bodyPr wrap="square" rtlCol="0">
            <a:spAutoFit/>
          </a:bodyPr>
          <a:lstStyle/>
          <a:p>
            <a:pPr>
              <a:spcAft>
                <a:spcPts val="600"/>
              </a:spcAft>
            </a:pPr>
            <a:r>
              <a:rPr lang="ru-RU" sz="3000" b="1" dirty="0">
                <a:solidFill>
                  <a:srgbClr val="9ABBCA"/>
                </a:solidFill>
                <a:latin typeface="PF Din Text Cond Pro Light" panose="02000000000000000000" pitchFamily="2" charset="0"/>
              </a:rPr>
              <a:t>СОЦИАЛЬНЫЙ ЛАНДШАФТ</a:t>
            </a: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118</a:t>
            </a:fld>
            <a:endParaRPr lang="ru-RU" dirty="0"/>
          </a:p>
        </p:txBody>
      </p:sp>
    </p:spTree>
    <p:extLst>
      <p:ext uri="{BB962C8B-B14F-4D97-AF65-F5344CB8AC3E}">
        <p14:creationId xmlns:p14="http://schemas.microsoft.com/office/powerpoint/2010/main" xmlns="" val="3205769818"/>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24" name="TextBox 23"/>
          <p:cNvSpPr txBox="1"/>
          <p:nvPr/>
        </p:nvSpPr>
        <p:spPr>
          <a:xfrm>
            <a:off x="856854" y="33098"/>
            <a:ext cx="9530161"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anose="02000506020000020004" pitchFamily="2" charset="0"/>
                <a:cs typeface="Arial" charset="0"/>
              </a:rPr>
              <a:t>ПРЕДПОСЫЛКИ ИЗМЕНЕНИЙ</a:t>
            </a:r>
          </a:p>
        </p:txBody>
      </p:sp>
      <p:sp>
        <p:nvSpPr>
          <p:cNvPr id="3" name="Прямоугольник 2"/>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14.1. </a:t>
            </a:r>
            <a:endParaRPr lang="ru-RU" sz="3000" dirty="0">
              <a:solidFill>
                <a:schemeClr val="bg1"/>
              </a:solidFill>
              <a:latin typeface="PF Din Text Comp Pro" panose="02000506020000020004" pitchFamily="2" charset="0"/>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119</a:t>
            </a:fld>
            <a:endParaRPr lang="ru-RU" dirty="0"/>
          </a:p>
        </p:txBody>
      </p:sp>
      <p:sp>
        <p:nvSpPr>
          <p:cNvPr id="33" name="TextBox 32"/>
          <p:cNvSpPr txBox="1"/>
          <p:nvPr/>
        </p:nvSpPr>
        <p:spPr>
          <a:xfrm>
            <a:off x="355772" y="553997"/>
            <a:ext cx="2520000" cy="4016484"/>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ВЛИЯНИЕ СОЦИАЛЬНЫХ ПОКАЗАТЕЛЕЙ НА ЭКОНОМИКУ</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Развитие социальной инфраструктуры, сервисов и услуг в целом приводит к двум базовым показателям развития, таким как рост удовлетворенности населения и рост привлекательности города для миграции, что в конечном итоге сказывается на экономической стабильности города.</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классической интерпретации функции социальной инфраструктуры заключаются в следующем: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Воспитание подрастающего поколения, получение квалификации, переподготовка (образование, обучение);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Увеличение продолжительности периода трудоспособности (здравоохранение);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Предотвращение снижения производительности труда в течение рабочего дня (общественное питание);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Обеспечение условий для отдыха работников, повышение их культурного уровня (спорт, жилье, культура, искусство).</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Но понимая важность социальных сервисов, важно понимать кто будет той категорией жителей на которую будут направлены более точечные изменения для решения городских стратегических задач.</a:t>
            </a:r>
          </a:p>
        </p:txBody>
      </p:sp>
      <p:sp>
        <p:nvSpPr>
          <p:cNvPr id="38" name="TextBox 37"/>
          <p:cNvSpPr txBox="1"/>
          <p:nvPr/>
        </p:nvSpPr>
        <p:spPr>
          <a:xfrm>
            <a:off x="2898852" y="553997"/>
            <a:ext cx="3816000" cy="6294031"/>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anose="02000506020000020004" pitchFamily="2" charset="0"/>
              </a:rPr>
              <a:t>ЦЕЛЕВАЯ АУДИТОРИЯ ИЗМЕНЕНИЙ</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anose="02000506020000020004" pitchFamily="2" charset="0"/>
              </a:rPr>
              <a:t>Вопрос потребностей молодых поколений стал одним из важнейших не только в сфере образования, но и для общества в целом. Поколения Y, Z и Альфа являются наиболее молодыми поколениями, которые уже в ближайшие годы сформируют основу экономического благополучия города, региона и страны в целом.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anose="02000506020000020004" pitchFamily="2" charset="0"/>
              </a:rPr>
              <a:t>В ходе работы с молодым поколением не стоит забывать о тех людях, которые уже составляют основу экономического развития города. Это люди в возрасте от 25 до 45 лет, которые отчасти подтверждены миграционным настроениям в связи с желанием найти место с наиболее благоприятными условиями для жизни. Обеспечив их основные потребности в виде достойного образования их детей, доступного жилья и медицины, создав комфортную городскую среду город сможет активно участвовать в борьбе за качественный человеческий капитал.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anose="02000506020000020004" pitchFamily="2" charset="0"/>
              </a:rPr>
              <a:t>Создание развитой социальной инфраструктуры, доступной детям и их родителям – это качественный и необходимый шаг на пути формирования будущего города. </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anose="02000506020000020004"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anose="02000506020000020004" pitchFamily="2" charset="0"/>
              </a:rPr>
              <a:t>ПОКОЛЕНИЯ Y, Z И АЛЬФА (с 1980-х по настоящее время)</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anose="02000506020000020004" pitchFamily="2" charset="0"/>
              </a:rPr>
              <a:t>Основная функция пространства для них - насыщенная событиями и объектами городская среда. Предпочтения для пребывания:</a:t>
            </a:r>
          </a:p>
          <a:p>
            <a:pPr marL="228600" indent="-228600" algn="just" defTabSz="1422637" fontAlgn="auto">
              <a:spcBef>
                <a:spcPts val="0"/>
              </a:spcBef>
              <a:spcAft>
                <a:spcPts val="0"/>
              </a:spcAft>
              <a:buFont typeface="Wingdings" panose="05000000000000000000" pitchFamily="2" charset="2"/>
              <a:buChar char="§"/>
            </a:pPr>
            <a:r>
              <a:rPr lang="ru-RU" sz="1100" kern="0" spc="15" dirty="0">
                <a:solidFill>
                  <a:schemeClr val="tx1">
                    <a:lumMod val="75000"/>
                    <a:lumOff val="25000"/>
                  </a:schemeClr>
                </a:solidFill>
                <a:latin typeface="PF Din Text Comp Pro" panose="02000506020000020004" pitchFamily="2" charset="0"/>
              </a:rPr>
              <a:t>плотная событийно и культурно наполненная разнообразная городская среда центра;</a:t>
            </a:r>
          </a:p>
          <a:p>
            <a:pPr marL="228600" indent="-228600" algn="just" defTabSz="1422637" fontAlgn="auto">
              <a:spcBef>
                <a:spcPts val="0"/>
              </a:spcBef>
              <a:spcAft>
                <a:spcPts val="0"/>
              </a:spcAft>
              <a:buFont typeface="Wingdings" panose="05000000000000000000" pitchFamily="2" charset="2"/>
              <a:buChar char="§"/>
            </a:pPr>
            <a:r>
              <a:rPr lang="ru-RU" sz="1100" kern="0" spc="15" dirty="0">
                <a:solidFill>
                  <a:schemeClr val="tx1">
                    <a:lumMod val="75000"/>
                    <a:lumOff val="25000"/>
                  </a:schemeClr>
                </a:solidFill>
                <a:latin typeface="PF Din Text Comp Pro" panose="02000506020000020004" pitchFamily="2" charset="0"/>
              </a:rPr>
              <a:t>разноформатная квартальная застройка и сложные гибридные форматы;</a:t>
            </a:r>
          </a:p>
          <a:p>
            <a:pPr marL="228600" indent="-228600" algn="just" defTabSz="1422637" fontAlgn="auto">
              <a:spcBef>
                <a:spcPts val="0"/>
              </a:spcBef>
              <a:spcAft>
                <a:spcPts val="0"/>
              </a:spcAft>
              <a:buFont typeface="Wingdings" panose="05000000000000000000" pitchFamily="2" charset="2"/>
              <a:buChar char="§"/>
            </a:pPr>
            <a:r>
              <a:rPr lang="ru-RU" sz="1100" kern="0" spc="15" dirty="0">
                <a:solidFill>
                  <a:schemeClr val="tx1">
                    <a:lumMod val="75000"/>
                    <a:lumOff val="25000"/>
                  </a:schemeClr>
                </a:solidFill>
                <a:latin typeface="PF Din Text Comp Pro" panose="02000506020000020004" pitchFamily="2" charset="0"/>
              </a:rPr>
              <a:t>mixed-used пространство и многофункциональность в целом,  компактное жилье и микро офисы;</a:t>
            </a:r>
          </a:p>
          <a:p>
            <a:pPr marL="228600" indent="-228600" algn="just" defTabSz="1422637" fontAlgn="auto">
              <a:spcBef>
                <a:spcPts val="0"/>
              </a:spcBef>
              <a:spcAft>
                <a:spcPts val="0"/>
              </a:spcAft>
              <a:buFont typeface="Wingdings" panose="05000000000000000000" pitchFamily="2" charset="2"/>
              <a:buChar char="§"/>
            </a:pPr>
            <a:r>
              <a:rPr lang="ru-RU" sz="1100" kern="0" spc="15" dirty="0">
                <a:solidFill>
                  <a:schemeClr val="tx1">
                    <a:lumMod val="75000"/>
                    <a:lumOff val="25000"/>
                  </a:schemeClr>
                </a:solidFill>
                <a:latin typeface="PF Din Text Comp Pro" panose="02000506020000020004" pitchFamily="2" charset="0"/>
              </a:rPr>
              <a:t>ультрасовременное эко-технологичное медианасыщенное пространство для жизни и многообразной деятельности.</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anose="02000506020000020004" pitchFamily="2" charset="0"/>
              </a:rPr>
              <a:t>Базовые требования – медиа среда, безопасность и экологичность пространства для жизни, городская среда</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anose="02000506020000020004" pitchFamily="2" charset="0"/>
              </a:rPr>
              <a:t>Важные функции – образование и культура нового типа, возможности для самореализации</a:t>
            </a:r>
          </a:p>
        </p:txBody>
      </p:sp>
      <p:pic>
        <p:nvPicPr>
          <p:cNvPr id="40" name="Picture 18" descr="C:\Users\Евгения\Desktop\Урбаника\22_Московская агломерация\3_Материалы работ\!!!_4 этап\фотки для поколений\z\media-facade-small.jpg"/>
          <p:cNvPicPr>
            <a:picLocks noChangeAspect="1" noChangeArrowheads="1"/>
          </p:cNvPicPr>
          <p:nvPr/>
        </p:nvPicPr>
        <p:blipFill rotWithShape="1">
          <a:blip r:embed="rId3" cstate="print"/>
          <a:srcRect l="16311" r="15204"/>
          <a:stretch/>
        </p:blipFill>
        <p:spPr bwMode="auto">
          <a:xfrm>
            <a:off x="8581157" y="4868902"/>
            <a:ext cx="1805858" cy="1648033"/>
          </a:xfrm>
          <a:prstGeom prst="rect">
            <a:avLst/>
          </a:prstGeom>
          <a:noFill/>
        </p:spPr>
      </p:pic>
      <p:pic>
        <p:nvPicPr>
          <p:cNvPr id="41" name="Picture 4" descr="Здание «Две девочки» © Peter Clarke"/>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t="20591" b="9592"/>
          <a:stretch/>
        </p:blipFill>
        <p:spPr bwMode="auto">
          <a:xfrm>
            <a:off x="6714852" y="2953514"/>
            <a:ext cx="3672161" cy="1711845"/>
          </a:xfrm>
          <a:prstGeom prst="rect">
            <a:avLst/>
          </a:prstGeom>
          <a:noFill/>
          <a:extLst>
            <a:ext uri="{909E8E84-426E-40DD-AFC4-6F175D3DCCD1}">
              <a14:hiddenFill xmlns:a14="http://schemas.microsoft.com/office/drawing/2010/main" xmlns="">
                <a:solidFill>
                  <a:srgbClr val="FFFFFF"/>
                </a:solidFill>
              </a14:hiddenFill>
            </a:ext>
          </a:extLst>
        </p:spPr>
      </p:pic>
      <p:sp>
        <p:nvSpPr>
          <p:cNvPr id="42" name="Прямоугольник 41"/>
          <p:cNvSpPr/>
          <p:nvPr/>
        </p:nvSpPr>
        <p:spPr>
          <a:xfrm>
            <a:off x="8875093" y="2991573"/>
            <a:ext cx="1618712" cy="310341"/>
          </a:xfrm>
          <a:prstGeom prst="rect">
            <a:avLst/>
          </a:prstGeom>
          <a:solidFill>
            <a:schemeClr val="bg1">
              <a:lumMod val="95000"/>
              <a:alpha val="45000"/>
            </a:schemeClr>
          </a:solidFill>
        </p:spPr>
        <p:txBody>
          <a:bodyPr wrap="none" anchor="ctr">
            <a:spAutoFit/>
          </a:bodyPr>
          <a:lstStyle/>
          <a:p>
            <a:pPr algn="r" defTabSz="1422637" eaLnBrk="1" fontAlgn="auto" hangingPunct="1">
              <a:lnSpc>
                <a:spcPts val="1700"/>
              </a:lnSpc>
              <a:spcBef>
                <a:spcPts val="0"/>
              </a:spcBef>
              <a:spcAft>
                <a:spcPts val="0"/>
              </a:spcAft>
              <a:defRPr/>
            </a:pPr>
            <a:r>
              <a:rPr lang="ru-RU" altLang="ru-RU" sz="1000" kern="0" spc="15" dirty="0">
                <a:solidFill>
                  <a:schemeClr val="tx1">
                    <a:lumMod val="75000"/>
                    <a:lumOff val="25000"/>
                  </a:schemeClr>
                </a:solidFill>
                <a:latin typeface="PF Din Text Comp Pro" panose="02000506020000020004" pitchFamily="2" charset="0"/>
              </a:rPr>
              <a:t>Многофункциональный комплекс</a:t>
            </a:r>
          </a:p>
        </p:txBody>
      </p:sp>
      <p:sp>
        <p:nvSpPr>
          <p:cNvPr id="43" name="Прямоугольник 42"/>
          <p:cNvSpPr/>
          <p:nvPr/>
        </p:nvSpPr>
        <p:spPr>
          <a:xfrm>
            <a:off x="8947100" y="4892689"/>
            <a:ext cx="1512168" cy="400110"/>
          </a:xfrm>
          <a:prstGeom prst="rect">
            <a:avLst/>
          </a:prstGeom>
          <a:solidFill>
            <a:schemeClr val="bg1">
              <a:lumMod val="95000"/>
              <a:alpha val="45000"/>
            </a:schemeClr>
          </a:solidFill>
        </p:spPr>
        <p:txBody>
          <a:bodyPr wrap="square">
            <a:spAutoFit/>
          </a:bodyPr>
          <a:lstStyle/>
          <a:p>
            <a:pPr algn="r" defTabSz="1422637" eaLnBrk="1" fontAlgn="auto" hangingPunct="1">
              <a:spcBef>
                <a:spcPts val="0"/>
              </a:spcBef>
              <a:spcAft>
                <a:spcPts val="0"/>
              </a:spcAft>
              <a:defRPr/>
            </a:pPr>
            <a:r>
              <a:rPr lang="ru-RU" altLang="ru-RU" sz="1000" kern="0" spc="15" dirty="0">
                <a:solidFill>
                  <a:schemeClr val="tx1">
                    <a:lumMod val="75000"/>
                    <a:lumOff val="25000"/>
                  </a:schemeClr>
                </a:solidFill>
                <a:latin typeface="PF Din Text Comp Pro" panose="02000506020000020004" pitchFamily="2" charset="0"/>
              </a:rPr>
              <a:t>Медианасыщенное культурное пространство</a:t>
            </a:r>
          </a:p>
        </p:txBody>
      </p:sp>
      <p:sp>
        <p:nvSpPr>
          <p:cNvPr id="46" name="Прямоугольник 45"/>
          <p:cNvSpPr/>
          <p:nvPr/>
        </p:nvSpPr>
        <p:spPr>
          <a:xfrm>
            <a:off x="6642844" y="2293130"/>
            <a:ext cx="3816424" cy="553998"/>
          </a:xfrm>
          <a:prstGeom prst="rect">
            <a:avLst/>
          </a:prstGeom>
        </p:spPr>
        <p:txBody>
          <a:bodyPr wrap="square">
            <a:spAutoFit/>
          </a:bodyPr>
          <a:lstStyle/>
          <a:p>
            <a:pPr algn="just" defTabSz="1422637" fontAlgn="auto">
              <a:spcBef>
                <a:spcPts val="0"/>
              </a:spcBef>
              <a:spcAft>
                <a:spcPts val="0"/>
              </a:spcAft>
            </a:pPr>
            <a:r>
              <a:rPr lang="ru-RU" sz="1000" kern="0" spc="15" dirty="0">
                <a:solidFill>
                  <a:schemeClr val="tx1">
                    <a:lumMod val="75000"/>
                    <a:lumOff val="25000"/>
                  </a:schemeClr>
                </a:solidFill>
                <a:latin typeface="PF Din Text Comp Pro" panose="02000506020000020004" pitchFamily="2" charset="0"/>
              </a:rPr>
              <a:t>«Детские маршруты» внутри кварталов и между ними , Нидерланды</a:t>
            </a:r>
          </a:p>
          <a:p>
            <a:pPr algn="just" defTabSz="1422637" fontAlgn="auto">
              <a:spcBef>
                <a:spcPts val="0"/>
              </a:spcBef>
              <a:spcAft>
                <a:spcPts val="0"/>
              </a:spcAft>
            </a:pPr>
            <a:r>
              <a:rPr lang="ru-RU" sz="1000" kern="0" spc="15" dirty="0">
                <a:solidFill>
                  <a:schemeClr val="tx1">
                    <a:lumMod val="75000"/>
                    <a:lumOff val="25000"/>
                  </a:schemeClr>
                </a:solidFill>
                <a:latin typeface="PF Din Text Comp Pro" panose="02000506020000020004" pitchFamily="2" charset="0"/>
              </a:rPr>
              <a:t>Создание «детских маршрутов» - удобных, безопасных, связных участков пути, на которых расположены интересные и важные для детей объекты.</a:t>
            </a:r>
          </a:p>
        </p:txBody>
      </p:sp>
      <p:pic>
        <p:nvPicPr>
          <p:cNvPr id="47" name="Рисунок 46" descr="12"/>
          <p:cNvPicPr>
            <a:picLocks noChangeAspect="1"/>
          </p:cNvPicPr>
          <p:nvPr/>
        </p:nvPicPr>
        <p:blipFill rotWithShape="1">
          <a:blip r:embed="rId5" cstate="print">
            <a:extLst>
              <a:ext uri="{28A0092B-C50C-407E-A947-70E740481C1C}">
                <a14:useLocalDpi xmlns:a14="http://schemas.microsoft.com/office/drawing/2010/main" xmlns="" val="0"/>
              </a:ext>
            </a:extLst>
          </a:blip>
          <a:srcRect l="7307" t="16045" r="1818" b="27538"/>
          <a:stretch/>
        </p:blipFill>
        <p:spPr bwMode="auto">
          <a:xfrm>
            <a:off x="6714852" y="612279"/>
            <a:ext cx="3672163" cy="1709554"/>
          </a:xfrm>
          <a:prstGeom prst="rect">
            <a:avLst/>
          </a:prstGeom>
          <a:noFill/>
          <a:ln>
            <a:noFill/>
          </a:ln>
          <a:extLst>
            <a:ext uri="{53640926-AAD7-44D8-BBD7-CCE9431645EC}">
              <a14:shadowObscured xmlns:a14="http://schemas.microsoft.com/office/drawing/2010/main" xmlns=""/>
            </a:ext>
          </a:extLst>
        </p:spPr>
      </p:pic>
      <p:pic>
        <p:nvPicPr>
          <p:cNvPr id="48" name="Рисунок 47"/>
          <p:cNvPicPr>
            <a:picLocks noChangeAspect="1"/>
          </p:cNvPicPr>
          <p:nvPr/>
        </p:nvPicPr>
        <p:blipFill rotWithShape="1">
          <a:blip r:embed="rId6" cstate="print"/>
          <a:srcRect t="11833" r="7868"/>
          <a:stretch/>
        </p:blipFill>
        <p:spPr bwMode="auto">
          <a:xfrm>
            <a:off x="6714851" y="4868901"/>
            <a:ext cx="1719465" cy="1648034"/>
          </a:xfrm>
          <a:prstGeom prst="rect">
            <a:avLst/>
          </a:prstGeom>
          <a:noFill/>
          <a:ln w="9525">
            <a:noFill/>
            <a:miter lim="800000"/>
            <a:headEnd/>
            <a:tailEnd/>
          </a:ln>
        </p:spPr>
      </p:pic>
      <p:sp>
        <p:nvSpPr>
          <p:cNvPr id="49" name="Прямоугольник 48"/>
          <p:cNvSpPr/>
          <p:nvPr/>
        </p:nvSpPr>
        <p:spPr>
          <a:xfrm>
            <a:off x="6714852" y="4910450"/>
            <a:ext cx="1080120" cy="310341"/>
          </a:xfrm>
          <a:prstGeom prst="rect">
            <a:avLst/>
          </a:prstGeom>
          <a:solidFill>
            <a:schemeClr val="bg1">
              <a:lumMod val="95000"/>
              <a:alpha val="45000"/>
            </a:schemeClr>
          </a:solidFill>
        </p:spPr>
        <p:txBody>
          <a:bodyPr wrap="square">
            <a:spAutoFit/>
          </a:bodyPr>
          <a:lstStyle/>
          <a:p>
            <a:pPr defTabSz="1422637" fontAlgn="auto">
              <a:lnSpc>
                <a:spcPts val="1700"/>
              </a:lnSpc>
              <a:spcBef>
                <a:spcPts val="0"/>
              </a:spcBef>
              <a:spcAft>
                <a:spcPts val="0"/>
              </a:spcAft>
              <a:defRPr/>
            </a:pPr>
            <a:r>
              <a:rPr lang="ru-RU" altLang="ru-RU" sz="1000" kern="0" spc="15" dirty="0">
                <a:solidFill>
                  <a:schemeClr val="tx1">
                    <a:lumMod val="75000"/>
                    <a:lumOff val="25000"/>
                  </a:schemeClr>
                </a:solidFill>
                <a:latin typeface="PF Din Text Comp Pro" panose="02000506020000020004" pitchFamily="2" charset="0"/>
              </a:rPr>
              <a:t>Городские события</a:t>
            </a:r>
          </a:p>
        </p:txBody>
      </p:sp>
    </p:spTree>
    <p:extLst>
      <p:ext uri="{BB962C8B-B14F-4D97-AF65-F5344CB8AC3E}">
        <p14:creationId xmlns:p14="http://schemas.microsoft.com/office/powerpoint/2010/main" xmlns="" val="1890693700"/>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5" y="553997"/>
            <a:ext cx="5135388" cy="686341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рамках создания социальных объектов и их дальнейшего развития необходимо учитывать потребности населения для которого оно создается, а также международный опыт и повсеместную цифровизацию. То есть создавая социальные объекты сегодня – необходимо учитывать, как они могут быть использованы в будущем и как они смогут помочь в формировании устойчивого развития населения города.</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KMPG каждый год оценивает наиболее важные тренды в социальной инфраструктуру и публикует отчеты, посвященные важности работы в этом направлении – наиболее важные тренды: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1. Города переосмысливают свои ценности – раньше люди тянулись в города ради больших возможностей, но сегодня все чаще задумываются о важности своего ощущения в городе. Люди хотят жить в удобном, безопасном и комфортном городе с 15 минутной доступностью к основным социальным объектам.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2. Безопасность инфраструктуры – множество людей все чаще задумываются о вопросах безопасности услуг, которыми они пользуются.</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3. Желание быть услышанными – люди хотят принимать участие в развитие социальной инфраструктуры и видеть, что их мнение находит отражение в изменениях внутри сферы.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4. Устойчивое развитие – работы с молодым поколением, учет интересов людей третьего возраста, экологические безопасные решения и многое другое волнует людей сегодня.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Сегодня в России особенное внимание уделяется сфере образования и здравоохранения. Инициативы посвященные интеграции цифровых технологий в образовательную и медицинскую систему активно тестируются в различных регионах России. Разрабатываются сервисы, направленные на вовлечение горожан в систему городского управления, а в контексте общего старения населения проекты посвященные интеграции пожилых людей в полноценную социальную жизнь становятся в центре общественных обсуждений.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Основными «длинными» направлениями, в рамках которых реализуются «пилотные» проекты и государственная повестка, являются: </a:t>
            </a:r>
          </a:p>
          <a:p>
            <a:pPr marL="171450" indent="-171450" algn="just" defTabSz="1422637" fontAlgn="auto">
              <a:spcBef>
                <a:spcPts val="0"/>
              </a:spcBef>
              <a:spcAft>
                <a:spcPts val="600"/>
              </a:spcAft>
              <a:buFontTx/>
              <a:buChar char="-"/>
            </a:pPr>
            <a:r>
              <a:rPr lang="ru-RU" sz="1100" kern="0" spc="15" dirty="0">
                <a:solidFill>
                  <a:schemeClr val="tx1">
                    <a:lumMod val="75000"/>
                    <a:lumOff val="25000"/>
                  </a:schemeClr>
                </a:solidFill>
                <a:latin typeface="PF Din Text Comp Pro" pitchFamily="2" charset="0"/>
              </a:rPr>
              <a:t>Концепция </a:t>
            </a:r>
            <a:r>
              <a:rPr lang="en-US" sz="1100" kern="0" spc="15" dirty="0">
                <a:solidFill>
                  <a:schemeClr val="tx1">
                    <a:lumMod val="75000"/>
                    <a:lumOff val="25000"/>
                  </a:schemeClr>
                </a:solidFill>
                <a:latin typeface="PF Din Text Comp Pro" pitchFamily="2" charset="0"/>
              </a:rPr>
              <a:t>Lifelong learning</a:t>
            </a:r>
            <a:r>
              <a:rPr lang="ru-RU" sz="1100" kern="0" spc="15" dirty="0">
                <a:solidFill>
                  <a:schemeClr val="tx1">
                    <a:lumMod val="75000"/>
                    <a:lumOff val="25000"/>
                  </a:schemeClr>
                </a:solidFill>
                <a:latin typeface="PF Din Text Comp Pro" pitchFamily="2" charset="0"/>
              </a:rPr>
              <a:t> (обучение на протяжении всей жизни) как стратегия поведения поколений </a:t>
            </a:r>
            <a:r>
              <a:rPr lang="en-US" sz="1100" kern="0" spc="15" dirty="0">
                <a:solidFill>
                  <a:schemeClr val="tx1">
                    <a:lumMod val="75000"/>
                    <a:lumOff val="25000"/>
                  </a:schemeClr>
                </a:solidFill>
                <a:latin typeface="PF Din Text Comp Pro" pitchFamily="2" charset="0"/>
              </a:rPr>
              <a:t>Z </a:t>
            </a:r>
            <a:r>
              <a:rPr lang="ru-RU" sz="1100" kern="0" spc="15" dirty="0">
                <a:solidFill>
                  <a:schemeClr val="tx1">
                    <a:lumMod val="75000"/>
                    <a:lumOff val="25000"/>
                  </a:schemeClr>
                </a:solidFill>
                <a:latin typeface="PF Din Text Comp Pro" pitchFamily="2" charset="0"/>
              </a:rPr>
              <a:t>и</a:t>
            </a:r>
            <a:r>
              <a:rPr lang="en-US" sz="1100" kern="0" spc="15" dirty="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Альфа, что дает дополнительные возможности развития сектора образования и позиционирования территорий.</a:t>
            </a:r>
          </a:p>
          <a:p>
            <a:pPr marL="171450" indent="-171450" algn="just" defTabSz="1422637" fontAlgn="auto">
              <a:spcBef>
                <a:spcPts val="0"/>
              </a:spcBef>
              <a:spcAft>
                <a:spcPts val="600"/>
              </a:spcAft>
              <a:buFontTx/>
              <a:buChar char="-"/>
            </a:pPr>
            <a:r>
              <a:rPr lang="ru-RU" sz="1100" kern="0" spc="15" dirty="0">
                <a:solidFill>
                  <a:schemeClr val="tx1">
                    <a:lumMod val="75000"/>
                    <a:lumOff val="25000"/>
                  </a:schemeClr>
                </a:solidFill>
                <a:latin typeface="PF Din Text Comp Pro" pitchFamily="2" charset="0"/>
              </a:rPr>
              <a:t>Тренд перехода от поставки услуг по заботе о здоровье к управлению здоровьем, то есть постепенная трансформация сферы здоровья от простого предоставления услуг заказчику время от времени к постоянному предоставлению услуг, регулированию поведения человека и т.д.</a:t>
            </a:r>
          </a:p>
          <a:p>
            <a:pPr marL="171450" indent="-171450" algn="just" defTabSz="1422637" fontAlgn="auto">
              <a:spcBef>
                <a:spcPts val="0"/>
              </a:spcBef>
              <a:spcAft>
                <a:spcPts val="600"/>
              </a:spcAft>
              <a:buFontTx/>
              <a:buChar char="-"/>
            </a:pPr>
            <a:r>
              <a:rPr lang="ru-RU" sz="1100" kern="0" spc="15" dirty="0">
                <a:solidFill>
                  <a:schemeClr val="tx1">
                    <a:lumMod val="75000"/>
                    <a:lumOff val="25000"/>
                  </a:schemeClr>
                </a:solidFill>
                <a:latin typeface="PF Din Text Comp Pro" pitchFamily="2" charset="0"/>
              </a:rPr>
              <a:t>Совмещение разных пользователей не только по интересам, но и по возрасту. И если раньше тренд касался открытых городских пространств и активно реализовывался, то теперь переходит на организационные схемы в части социальных сервисов и услуг. А также совместное использование разных объектов разными группами пользователей.</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НОВЫЕ НАПРАВЛЕНИЯ И ТРЕНДЫ</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120</a:t>
            </a:fld>
            <a:endParaRPr lang="ru-RU" dirty="0"/>
          </a:p>
        </p:txBody>
      </p:sp>
      <p:sp>
        <p:nvSpPr>
          <p:cNvPr id="2" name="Прямоугольник 1"/>
          <p:cNvSpPr/>
          <p:nvPr/>
        </p:nvSpPr>
        <p:spPr>
          <a:xfrm>
            <a:off x="5634039" y="2769904"/>
            <a:ext cx="4825230" cy="707886"/>
          </a:xfrm>
          <a:prstGeom prst="rect">
            <a:avLst/>
          </a:prstGeom>
        </p:spPr>
        <p:txBody>
          <a:bodyPr wrap="square">
            <a:spAutoFit/>
          </a:bodyPr>
          <a:lstStyle/>
          <a:p>
            <a:pPr algn="just"/>
            <a:r>
              <a:rPr lang="ru-RU" sz="1000" dirty="0">
                <a:solidFill>
                  <a:schemeClr val="tx1">
                    <a:lumMod val="75000"/>
                    <a:lumOff val="25000"/>
                  </a:schemeClr>
                </a:solidFill>
                <a:latin typeface="PF Din Text Comp Pro" panose="02000506020000020004" pitchFamily="2" charset="0"/>
              </a:rPr>
              <a:t>В Швеции успешна концепция учебных кружков, которая составляет значительную часть образования для взрослых. Учебный кружок - одна из самых демократичных форм созданной учебной среды. Учителей нет, и группа решает, какой контент будет рассмотрен, объем будет использоваться, а также способ получения знаний. В целом эта концепция распространилась и, например, стала обычной практикой и в Финляндии. </a:t>
            </a:r>
          </a:p>
        </p:txBody>
      </p:sp>
      <p:sp>
        <p:nvSpPr>
          <p:cNvPr id="4" name="Прямоугольник 3"/>
          <p:cNvSpPr/>
          <p:nvPr/>
        </p:nvSpPr>
        <p:spPr>
          <a:xfrm>
            <a:off x="5634039" y="6385113"/>
            <a:ext cx="4825230" cy="707886"/>
          </a:xfrm>
          <a:prstGeom prst="rect">
            <a:avLst/>
          </a:prstGeom>
        </p:spPr>
        <p:txBody>
          <a:bodyPr wrap="square">
            <a:spAutoFit/>
          </a:bodyPr>
          <a:lstStyle/>
          <a:p>
            <a:pPr algn="just"/>
            <a:r>
              <a:rPr lang="ru-RU" sz="1000" dirty="0">
                <a:solidFill>
                  <a:schemeClr val="tx1">
                    <a:lumMod val="75000"/>
                    <a:lumOff val="25000"/>
                  </a:schemeClr>
                </a:solidFill>
                <a:latin typeface="PF Din Text Comp Pro" panose="02000506020000020004" pitchFamily="2" charset="0"/>
              </a:rPr>
              <a:t>Возрастающую роль образования в разных формах также подтверждает расширение </a:t>
            </a:r>
            <a:r>
              <a:rPr lang="ru-RU" sz="1000" dirty="0" err="1">
                <a:solidFill>
                  <a:schemeClr val="tx1">
                    <a:lumMod val="75000"/>
                    <a:lumOff val="25000"/>
                  </a:schemeClr>
                </a:solidFill>
                <a:latin typeface="PF Din Text Comp Pro" panose="02000506020000020004" pitchFamily="2" charset="0"/>
              </a:rPr>
              <a:t>Ягеллонского</a:t>
            </a:r>
            <a:r>
              <a:rPr lang="ru-RU" sz="1000" dirty="0">
                <a:solidFill>
                  <a:schemeClr val="tx1">
                    <a:lumMod val="75000"/>
                    <a:lumOff val="25000"/>
                  </a:schemeClr>
                </a:solidFill>
                <a:latin typeface="PF Din Text Comp Pro" panose="02000506020000020004" pitchFamily="2" charset="0"/>
              </a:rPr>
              <a:t> университета (</a:t>
            </a:r>
            <a:r>
              <a:rPr lang="ru-RU" sz="1000" dirty="0" err="1">
                <a:solidFill>
                  <a:schemeClr val="tx1">
                    <a:lumMod val="75000"/>
                    <a:lumOff val="25000"/>
                  </a:schemeClr>
                </a:solidFill>
                <a:latin typeface="PF Din Text Comp Pro" panose="02000506020000020004" pitchFamily="2" charset="0"/>
              </a:rPr>
              <a:t>Wszechnica</a:t>
            </a:r>
            <a:r>
              <a:rPr lang="ru-RU" sz="1000" dirty="0">
                <a:solidFill>
                  <a:schemeClr val="tx1">
                    <a:lumMod val="75000"/>
                    <a:lumOff val="25000"/>
                  </a:schemeClr>
                </a:solidFill>
                <a:latin typeface="PF Din Text Comp Pro" panose="02000506020000020004" pitchFamily="2" charset="0"/>
              </a:rPr>
              <a:t> </a:t>
            </a:r>
            <a:r>
              <a:rPr lang="ru-RU" sz="1000" dirty="0" err="1">
                <a:solidFill>
                  <a:schemeClr val="tx1">
                    <a:lumMod val="75000"/>
                    <a:lumOff val="25000"/>
                  </a:schemeClr>
                </a:solidFill>
                <a:latin typeface="PF Din Text Comp Pro" panose="02000506020000020004" pitchFamily="2" charset="0"/>
              </a:rPr>
              <a:t>Uniwersytetu</a:t>
            </a:r>
            <a:r>
              <a:rPr lang="ru-RU" sz="1000" dirty="0">
                <a:solidFill>
                  <a:schemeClr val="tx1">
                    <a:lumMod val="75000"/>
                    <a:lumOff val="25000"/>
                  </a:schemeClr>
                </a:solidFill>
                <a:latin typeface="PF Din Text Comp Pro" panose="02000506020000020004" pitchFamily="2" charset="0"/>
              </a:rPr>
              <a:t> </a:t>
            </a:r>
            <a:r>
              <a:rPr lang="ru-RU" sz="1000" dirty="0" err="1">
                <a:solidFill>
                  <a:schemeClr val="tx1">
                    <a:lumMod val="75000"/>
                    <a:lumOff val="25000"/>
                  </a:schemeClr>
                </a:solidFill>
                <a:latin typeface="PF Din Text Comp Pro" panose="02000506020000020004" pitchFamily="2" charset="0"/>
              </a:rPr>
              <a:t>Jagiellonskiego</a:t>
            </a:r>
            <a:r>
              <a:rPr lang="ru-RU" sz="1000" dirty="0">
                <a:solidFill>
                  <a:schemeClr val="tx1">
                    <a:lumMod val="75000"/>
                    <a:lumOff val="25000"/>
                  </a:schemeClr>
                </a:solidFill>
                <a:latin typeface="PF Din Text Comp Pro" panose="02000506020000020004" pitchFamily="2" charset="0"/>
              </a:rPr>
              <a:t>), старейшего учебного заведения Европы и Польши, который является одним из наиболее крупных польских центров непрерывного обучения (в котором уже существует: открытое обучение, организационное обучение, обучение на уровне сообщества)</a:t>
            </a:r>
          </a:p>
        </p:txBody>
      </p:sp>
      <p:sp>
        <p:nvSpPr>
          <p:cNvPr id="6" name="AutoShape 4" descr="Do Swedes really integrate? What do international students thin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ru-RU"/>
          </a:p>
        </p:txBody>
      </p:sp>
      <p:pic>
        <p:nvPicPr>
          <p:cNvPr id="2054" name="Picture 6" descr="Do Swedes really integrate? What do international students think?"/>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t="31884"/>
          <a:stretch/>
        </p:blipFill>
        <p:spPr bwMode="auto">
          <a:xfrm>
            <a:off x="5707063" y="612279"/>
            <a:ext cx="4680197" cy="2129735"/>
          </a:xfrm>
          <a:prstGeom prst="rect">
            <a:avLst/>
          </a:prstGeom>
          <a:noFill/>
          <a:extLst>
            <a:ext uri="{909E8E84-426E-40DD-AFC4-6F175D3DCCD1}">
              <a14:hiddenFill xmlns:a14="http://schemas.microsoft.com/office/drawing/2010/main" xmlns="">
                <a:solidFill>
                  <a:srgbClr val="FFFFFF"/>
                </a:solidFill>
              </a14:hiddenFill>
            </a:ext>
          </a:extLst>
        </p:spPr>
      </p:pic>
      <p:pic>
        <p:nvPicPr>
          <p:cNvPr id="2058" name="Picture 10" descr="File:Kampuj UJ III-WMiI.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707063" y="3822346"/>
            <a:ext cx="4679950" cy="2550573"/>
          </a:xfrm>
          <a:prstGeom prst="rect">
            <a:avLst/>
          </a:prstGeom>
          <a:noFill/>
          <a:extLst>
            <a:ext uri="{909E8E84-426E-40DD-AFC4-6F175D3DCCD1}">
              <a14:hiddenFill xmlns:a14="http://schemas.microsoft.com/office/drawing/2010/main" xmlns="">
                <a:solidFill>
                  <a:srgbClr val="FFFFFF"/>
                </a:solidFill>
              </a14:hiddenFill>
            </a:ext>
          </a:extLst>
        </p:spPr>
      </p:pic>
      <p:sp>
        <p:nvSpPr>
          <p:cNvPr id="12" name="Прямоугольник 11">
            <a:extLst>
              <a:ext uri="{FF2B5EF4-FFF2-40B4-BE49-F238E27FC236}">
                <a16:creationId xmlns="" xmlns:a16="http://schemas.microsoft.com/office/drawing/2014/main" id="{3C6FB202-375C-40F7-ABE5-F1A0F4E14A2E}"/>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13" name="Прямоугольник 12">
            <a:extLst>
              <a:ext uri="{FF2B5EF4-FFF2-40B4-BE49-F238E27FC236}">
                <a16:creationId xmlns="" xmlns:a16="http://schemas.microsoft.com/office/drawing/2014/main" id="{B7937FE0-D131-40D6-9FD5-E76EC507C022}"/>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14.2.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2400543422"/>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3520901" cy="5139869"/>
          </a:xfrm>
          <a:prstGeom prst="rect">
            <a:avLst/>
          </a:prstGeom>
          <a:noFill/>
        </p:spPr>
        <p:txBody>
          <a:bodyPr wrap="square" rtlCol="0">
            <a:spAutoFit/>
          </a:bodyPr>
          <a:lstStyle/>
          <a:p>
            <a:pPr algn="just" defTabSz="1422637" fontAlgn="auto">
              <a:spcBef>
                <a:spcPts val="0"/>
              </a:spcBef>
              <a:spcAft>
                <a:spcPts val="600"/>
              </a:spcAft>
            </a:pPr>
            <a:r>
              <a:rPr lang="en-US" sz="1100" kern="0" spc="15" dirty="0">
                <a:solidFill>
                  <a:schemeClr val="tx1">
                    <a:lumMod val="75000"/>
                    <a:lumOff val="25000"/>
                  </a:schemeClr>
                </a:solidFill>
                <a:latin typeface="PF Din Text Comp Pro" pitchFamily="2" charset="0"/>
              </a:rPr>
              <a:t>MIXED AGE </a:t>
            </a:r>
            <a:r>
              <a:rPr lang="ru-RU" sz="1100" kern="0" spc="15" dirty="0">
                <a:solidFill>
                  <a:schemeClr val="tx1">
                    <a:lumMod val="75000"/>
                    <a:lumOff val="25000"/>
                  </a:schemeClr>
                </a:solidFill>
                <a:latin typeface="PF Din Text Comp Pro" pitchFamily="2" charset="0"/>
              </a:rPr>
              <a:t>ПОДХОД</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Учитывая важность работы с молодым поколением для экономического благополучия города, нельзя забывать тенденцию к общему старению населения, которое наблюдается в России и мире. Стареющие общества становятся глобальным явлением. Согласно данным, собранным ООН к 2050 году число людей в возрасте 80 лет и старше, по прогнозам, утроится-со 143 миллионов до 426 миллионов.</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Сегодня в России мы можем говорить о смещении фокуса государства на развитие молодежной политики и как следствие социальная инфраструктура подвержена таким же изменениям. Более того коммерческие проекты наиболее заинтересованы в экономически активном населении, что также обеспечивает фокус внимание на подрастающем и молодом поколении. Учет интересов и потребностей старшего поколения позволит использовать весь потенциал, который эти люди представляют для дальнейшего человеческого развития, города должны обеспечить их включение и полный доступ к городским пространствам, структурам и услугам.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Важно и возможно создавать социальную инфраструктуру, которая может быть одинаково полезна для людей разного возраста, сочетающая в себе возможность взаимодействия разных поколений в одном социальном пространстве. Примером такого взаимодействия может стать создание общественных пространств, </a:t>
            </a:r>
            <a:r>
              <a:rPr lang="ru-RU" sz="1100" kern="0" spc="15" dirty="0" err="1">
                <a:solidFill>
                  <a:schemeClr val="tx1">
                    <a:lumMod val="75000"/>
                    <a:lumOff val="25000"/>
                  </a:schemeClr>
                </a:solidFill>
                <a:latin typeface="PF Din Text Comp Pro" pitchFamily="2" charset="0"/>
              </a:rPr>
              <a:t>коворкинг</a:t>
            </a:r>
            <a:r>
              <a:rPr lang="ru-RU" sz="1100" kern="0" spc="15" dirty="0">
                <a:solidFill>
                  <a:schemeClr val="tx1">
                    <a:lumMod val="75000"/>
                    <a:lumOff val="25000"/>
                  </a:schemeClr>
                </a:solidFill>
                <a:latin typeface="PF Din Text Comp Pro" pitchFamily="2" charset="0"/>
              </a:rPr>
              <a:t> центров, центров обеспечения занятости населения, где люди разного возраста вовлечены в совместную работу или находятся в одном социальном пространстве, что также благоприятно влияет на обмен опытом и мнениями разных возрастных групп и способствует более продуктивной совместной работе. </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НОВЫЕ НАПРАВЛЕНИЯ И ТРЕНДЫ</a:t>
            </a:r>
          </a:p>
        </p:txBody>
      </p:sp>
      <p:sp>
        <p:nvSpPr>
          <p:cNvPr id="31" name="TextBox 30"/>
          <p:cNvSpPr txBox="1"/>
          <p:nvPr/>
        </p:nvSpPr>
        <p:spPr>
          <a:xfrm>
            <a:off x="4122738" y="2628503"/>
            <a:ext cx="6336530" cy="707886"/>
          </a:xfrm>
          <a:prstGeom prst="rect">
            <a:avLst/>
          </a:prstGeom>
          <a:noFill/>
        </p:spPr>
        <p:txBody>
          <a:bodyPr wrap="square" rtlCol="0">
            <a:spAutoFit/>
          </a:bodyPr>
          <a:lstStyle/>
          <a:p>
            <a:pPr algn="just" defTabSz="1422637" fontAlgn="auto">
              <a:spcBef>
                <a:spcPts val="0"/>
              </a:spcBef>
              <a:spcAft>
                <a:spcPts val="0"/>
              </a:spcAft>
            </a:pPr>
            <a:r>
              <a:rPr lang="ru-RU" sz="1000" kern="0" spc="15" dirty="0">
                <a:solidFill>
                  <a:schemeClr val="tx1">
                    <a:lumMod val="75000"/>
                    <a:lumOff val="25000"/>
                  </a:schemeClr>
                </a:solidFill>
                <a:latin typeface="PF Din Text Comp Pro" pitchFamily="2" charset="0"/>
              </a:rPr>
              <a:t>Центральная библиотека Калгари, Канада</a:t>
            </a:r>
          </a:p>
          <a:p>
            <a:pPr algn="just" defTabSz="1422637" fontAlgn="auto">
              <a:spcBef>
                <a:spcPts val="0"/>
              </a:spcBef>
              <a:spcAft>
                <a:spcPts val="0"/>
              </a:spcAft>
            </a:pPr>
            <a:r>
              <a:rPr lang="ru-RU" sz="1000" kern="0" spc="15" dirty="0">
                <a:solidFill>
                  <a:schemeClr val="tx1">
                    <a:lumMod val="75000"/>
                    <a:lumOff val="25000"/>
                  </a:schemeClr>
                </a:solidFill>
                <a:latin typeface="PF Din Text Comp Pro" pitchFamily="2" charset="0"/>
              </a:rPr>
              <a:t>В настоящее время библиотека – общественное пространство, где предусмотрены удобства для всех групп населения. В нем проходят мастер-классы и мероприятия, как для молодого, так и для взрослого поколения. Важно отметить, что еще до постройки здания было опрошено более 16 000 горожан, для того, чтобы выяснить что важно жителям в новом здании, какой функциональной программы они ждут и т.д.</a:t>
            </a:r>
          </a:p>
        </p:txBody>
      </p:sp>
      <p:sp>
        <p:nvSpPr>
          <p:cNvPr id="14" name="Прямоугольник 13"/>
          <p:cNvSpPr/>
          <p:nvPr/>
        </p:nvSpPr>
        <p:spPr>
          <a:xfrm>
            <a:off x="355774" y="6950841"/>
            <a:ext cx="3342104" cy="213547"/>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a:t>
            </a:r>
            <a:r>
              <a:rPr lang="en-US" sz="800" i="1" dirty="0">
                <a:solidFill>
                  <a:schemeClr val="bg1">
                    <a:lumMod val="65000"/>
                  </a:schemeClr>
                </a:solidFill>
                <a:latin typeface="PF Din Text Comp Pro" panose="02000506020000020004" pitchFamily="2" charset="0"/>
              </a:rPr>
              <a:t> World Population Prospects: the 2019 Revision, by 2050 </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121</a:t>
            </a:fld>
            <a:endParaRPr lang="ru-RU" dirty="0"/>
          </a:p>
        </p:txBody>
      </p:sp>
      <p:sp>
        <p:nvSpPr>
          <p:cNvPr id="11" name="TextBox 10">
            <a:extLst>
              <a:ext uri="{FF2B5EF4-FFF2-40B4-BE49-F238E27FC236}">
                <a16:creationId xmlns="" xmlns:a16="http://schemas.microsoft.com/office/drawing/2014/main" id="{2C02B182-ED36-4DA2-925F-7D55AF560B6A}"/>
              </a:ext>
            </a:extLst>
          </p:cNvPr>
          <p:cNvSpPr txBox="1"/>
          <p:nvPr/>
        </p:nvSpPr>
        <p:spPr>
          <a:xfrm>
            <a:off x="355774" y="2378525"/>
            <a:ext cx="3520901" cy="754053"/>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pic>
        <p:nvPicPr>
          <p:cNvPr id="7170" name="Picture 2">
            <a:extLst>
              <a:ext uri="{FF2B5EF4-FFF2-40B4-BE49-F238E27FC236}">
                <a16:creationId xmlns="" xmlns:a16="http://schemas.microsoft.com/office/drawing/2014/main" id="{1A0C29AC-96C6-456E-A70F-156785E96295}"/>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174828" y="611188"/>
            <a:ext cx="3044080" cy="2029989"/>
          </a:xfrm>
          <a:prstGeom prst="rect">
            <a:avLst/>
          </a:prstGeom>
          <a:noFill/>
          <a:extLst>
            <a:ext uri="{909E8E84-426E-40DD-AFC4-6F175D3DCCD1}">
              <a14:hiddenFill xmlns:a14="http://schemas.microsoft.com/office/drawing/2010/main" xmlns="">
                <a:solidFill>
                  <a:srgbClr val="FFFFFF"/>
                </a:solidFill>
              </a14:hiddenFill>
            </a:ext>
          </a:extLst>
        </p:spPr>
      </p:pic>
      <p:sp>
        <p:nvSpPr>
          <p:cNvPr id="21" name="TextBox 20">
            <a:extLst>
              <a:ext uri="{FF2B5EF4-FFF2-40B4-BE49-F238E27FC236}">
                <a16:creationId xmlns="" xmlns:a16="http://schemas.microsoft.com/office/drawing/2014/main" id="{5322E1BE-BF0A-4428-9290-CA6D22BC29D0}"/>
              </a:ext>
            </a:extLst>
          </p:cNvPr>
          <p:cNvSpPr txBox="1"/>
          <p:nvPr/>
        </p:nvSpPr>
        <p:spPr>
          <a:xfrm>
            <a:off x="4122739" y="5508823"/>
            <a:ext cx="6336530" cy="1015663"/>
          </a:xfrm>
          <a:prstGeom prst="rect">
            <a:avLst/>
          </a:prstGeom>
          <a:noFill/>
        </p:spPr>
        <p:txBody>
          <a:bodyPr wrap="square" rtlCol="0">
            <a:spAutoFit/>
          </a:bodyPr>
          <a:lstStyle/>
          <a:p>
            <a:pPr algn="just" defTabSz="1422637" fontAlgn="auto">
              <a:spcBef>
                <a:spcPts val="0"/>
              </a:spcBef>
              <a:spcAft>
                <a:spcPts val="0"/>
              </a:spcAft>
            </a:pPr>
            <a:r>
              <a:rPr lang="ru-RU" sz="1000" kern="0" spc="15" dirty="0">
                <a:solidFill>
                  <a:schemeClr val="tx1">
                    <a:lumMod val="75000"/>
                    <a:lumOff val="25000"/>
                  </a:schemeClr>
                </a:solidFill>
                <a:latin typeface="PF Din Text Comp Pro" pitchFamily="2" charset="0"/>
              </a:rPr>
              <a:t>Дом престарелых и детский сад, Сиэтл, США</a:t>
            </a:r>
          </a:p>
          <a:p>
            <a:pPr algn="just" defTabSz="1422637" fontAlgn="auto">
              <a:spcBef>
                <a:spcPts val="0"/>
              </a:spcBef>
              <a:spcAft>
                <a:spcPts val="0"/>
              </a:spcAft>
            </a:pPr>
            <a:r>
              <a:rPr lang="ru-RU" sz="1000" kern="0" spc="15" dirty="0">
                <a:solidFill>
                  <a:schemeClr val="tx1">
                    <a:lumMod val="75000"/>
                    <a:lumOff val="25000"/>
                  </a:schemeClr>
                </a:solidFill>
                <a:latin typeface="PF Din Text Comp Pro" pitchFamily="2" charset="0"/>
              </a:rPr>
              <a:t>«Межпоколенческий учебный центр» – дошкольное учреждение, расположенное в центре ухода за пожилыми людьми в Западном Сиэтле. Более 400 пожилых людей присоединяются к детям пять дней в неделю в танцах, художественных проектах и других активностях. </a:t>
            </a:r>
          </a:p>
          <a:p>
            <a:pPr algn="just" defTabSz="1422637" fontAlgn="auto">
              <a:spcBef>
                <a:spcPts val="0"/>
              </a:spcBef>
              <a:spcAft>
                <a:spcPts val="0"/>
              </a:spcAft>
            </a:pPr>
            <a:r>
              <a:rPr lang="ru-RU" sz="1000" kern="0" spc="15" dirty="0">
                <a:solidFill>
                  <a:schemeClr val="tx1">
                    <a:lumMod val="75000"/>
                    <a:lumOff val="25000"/>
                  </a:schemeClr>
                </a:solidFill>
                <a:latin typeface="PF Din Text Comp Pro" pitchFamily="2" charset="0"/>
              </a:rPr>
              <a:t>Наличие детей повлияло на снижение артериального давления у пожилых людей. Смягчились также симптомы деменции и ее дальнейшее развитие. Улучшилось эмоциональное состояние пожилых людей, к ним вновь вернулось любопытство к жизни. Ученые доказали, что и дети ведут себя более уверенно, лучше общаются, если они привыкли быть в компании старших.</a:t>
            </a:r>
          </a:p>
        </p:txBody>
      </p:sp>
      <p:pic>
        <p:nvPicPr>
          <p:cNvPr id="8" name="Рисунок 7">
            <a:extLst>
              <a:ext uri="{FF2B5EF4-FFF2-40B4-BE49-F238E27FC236}">
                <a16:creationId xmlns="" xmlns:a16="http://schemas.microsoft.com/office/drawing/2014/main" id="{52DC9F22-788E-4771-800C-8F47AD6656DB}"/>
              </a:ext>
            </a:extLst>
          </p:cNvPr>
          <p:cNvPicPr>
            <a:picLocks noChangeAspect="1"/>
          </p:cNvPicPr>
          <p:nvPr/>
        </p:nvPicPr>
        <p:blipFill>
          <a:blip r:embed="rId4" cstate="print"/>
          <a:stretch>
            <a:fillRect/>
          </a:stretch>
        </p:blipFill>
        <p:spPr>
          <a:xfrm>
            <a:off x="4192711" y="3492599"/>
            <a:ext cx="3050738" cy="2028898"/>
          </a:xfrm>
          <a:prstGeom prst="rect">
            <a:avLst/>
          </a:prstGeom>
        </p:spPr>
      </p:pic>
      <p:pic>
        <p:nvPicPr>
          <p:cNvPr id="4100" name="Picture 4">
            <a:extLst>
              <a:ext uri="{FF2B5EF4-FFF2-40B4-BE49-F238E27FC236}">
                <a16:creationId xmlns="" xmlns:a16="http://schemas.microsoft.com/office/drawing/2014/main" id="{4D71741F-560D-4476-9D90-329D423672D7}"/>
              </a:ext>
            </a:extLst>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7343913" y="3492599"/>
            <a:ext cx="3043347" cy="2028898"/>
          </a:xfrm>
          <a:prstGeom prst="rect">
            <a:avLst/>
          </a:prstGeom>
          <a:noFill/>
          <a:extLst>
            <a:ext uri="{909E8E84-426E-40DD-AFC4-6F175D3DCCD1}">
              <a14:hiddenFill xmlns:a14="http://schemas.microsoft.com/office/drawing/2010/main" xmlns="">
                <a:solidFill>
                  <a:srgbClr val="FFFFFF"/>
                </a:solidFill>
              </a14:hiddenFill>
            </a:ext>
          </a:extLst>
        </p:spPr>
      </p:pic>
      <p:pic>
        <p:nvPicPr>
          <p:cNvPr id="3074" name="Picture 2" descr="Центральная библиотека Калгари © Michael Grimm"/>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7339686" y="611187"/>
            <a:ext cx="3047327" cy="2029989"/>
          </a:xfrm>
          <a:prstGeom prst="rect">
            <a:avLst/>
          </a:prstGeom>
          <a:noFill/>
          <a:extLst>
            <a:ext uri="{909E8E84-426E-40DD-AFC4-6F175D3DCCD1}">
              <a14:hiddenFill xmlns:a14="http://schemas.microsoft.com/office/drawing/2010/main" xmlns="">
                <a:solidFill>
                  <a:srgbClr val="FFFFFF"/>
                </a:solidFill>
              </a14:hiddenFill>
            </a:ext>
          </a:extLst>
        </p:spPr>
      </p:pic>
      <p:sp>
        <p:nvSpPr>
          <p:cNvPr id="15" name="Прямоугольник 14">
            <a:extLst>
              <a:ext uri="{FF2B5EF4-FFF2-40B4-BE49-F238E27FC236}">
                <a16:creationId xmlns="" xmlns:a16="http://schemas.microsoft.com/office/drawing/2014/main" id="{54B7C362-0169-4325-8AC3-619650B7ED01}"/>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16" name="Прямоугольник 15">
            <a:extLst>
              <a:ext uri="{FF2B5EF4-FFF2-40B4-BE49-F238E27FC236}">
                <a16:creationId xmlns="" xmlns:a16="http://schemas.microsoft.com/office/drawing/2014/main" id="{8934D5BF-4562-4579-AE77-EB388077176F}"/>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14.2.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3956346664"/>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Рисунок 2" descr="Изображение выглядит как карта&#10;&#10;Автоматически созданное описание">
            <a:extLst>
              <a:ext uri="{FF2B5EF4-FFF2-40B4-BE49-F238E27FC236}">
                <a16:creationId xmlns="" xmlns:a16="http://schemas.microsoft.com/office/drawing/2014/main" id="{1061A6FB-DD56-4F44-B325-5798CA9575D9}"/>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r="4969"/>
          <a:stretch/>
        </p:blipFill>
        <p:spPr>
          <a:xfrm>
            <a:off x="3884895" y="0"/>
            <a:ext cx="6808506" cy="7561263"/>
          </a:xfrm>
          <a:prstGeom prst="rect">
            <a:avLst/>
          </a:prstGeom>
        </p:spPr>
      </p:pic>
      <p:sp>
        <p:nvSpPr>
          <p:cNvPr id="20" name="TextBox 19"/>
          <p:cNvSpPr txBox="1"/>
          <p:nvPr/>
        </p:nvSpPr>
        <p:spPr>
          <a:xfrm>
            <a:off x="355775" y="553997"/>
            <a:ext cx="3335164" cy="6173485"/>
          </a:xfrm>
          <a:prstGeom prst="rect">
            <a:avLst/>
          </a:prstGeom>
          <a:noFill/>
        </p:spPr>
        <p:txBody>
          <a:bodyPr wrap="square" rtlCol="0">
            <a:spAutoFit/>
          </a:bodyPr>
          <a:lstStyle/>
          <a:p>
            <a:pPr marL="265113" indent="-265113" defTabSz="1422637" fontAlgn="auto">
              <a:lnSpc>
                <a:spcPts val="700"/>
              </a:lnSpc>
              <a:spcBef>
                <a:spcPts val="0"/>
              </a:spcBef>
              <a:spcAft>
                <a:spcPts val="600"/>
              </a:spcAft>
              <a:buAutoNum type="arabicPeriod"/>
              <a:tabLst>
                <a:tab pos="0" algn="l"/>
              </a:tabLst>
            </a:pPr>
            <a:r>
              <a:rPr lang="ru-RU" sz="1100" kern="0" spc="15" dirty="0">
                <a:solidFill>
                  <a:schemeClr val="tx1">
                    <a:lumMod val="75000"/>
                    <a:lumOff val="25000"/>
                  </a:schemeClr>
                </a:solidFill>
                <a:latin typeface="PF Din Text Comp Pro" pitchFamily="2" charset="0"/>
              </a:rPr>
              <a:t>Строительство нового здания Волховской городской гимназии</a:t>
            </a:r>
          </a:p>
          <a:p>
            <a:pPr marL="265113" indent="-265113" defTabSz="1422637" fontAlgn="auto">
              <a:lnSpc>
                <a:spcPts val="700"/>
              </a:lnSpc>
              <a:spcBef>
                <a:spcPts val="0"/>
              </a:spcBef>
              <a:spcAft>
                <a:spcPts val="600"/>
              </a:spcAft>
              <a:buAutoNum type="arabicPeriod"/>
              <a:tabLst>
                <a:tab pos="0" algn="l"/>
              </a:tabLst>
            </a:pPr>
            <a:r>
              <a:rPr lang="ru-RU" sz="1100" kern="0" spc="15" dirty="0">
                <a:solidFill>
                  <a:schemeClr val="tx1">
                    <a:lumMod val="75000"/>
                    <a:lumOff val="25000"/>
                  </a:schemeClr>
                </a:solidFill>
                <a:latin typeface="PF Din Text Comp Pro" pitchFamily="2" charset="0"/>
              </a:rPr>
              <a:t>Реконструкция стадиона «Металлург» </a:t>
            </a:r>
          </a:p>
          <a:p>
            <a:pPr marL="265113" indent="-265113" defTabSz="1422637" fontAlgn="auto">
              <a:lnSpc>
                <a:spcPts val="700"/>
              </a:lnSpc>
              <a:spcBef>
                <a:spcPts val="0"/>
              </a:spcBef>
              <a:spcAft>
                <a:spcPts val="600"/>
              </a:spcAft>
              <a:buAutoNum type="arabicPeriod"/>
              <a:tabLst>
                <a:tab pos="0" algn="l"/>
              </a:tabLst>
            </a:pPr>
            <a:r>
              <a:rPr lang="ru-RU" sz="1100" kern="0" spc="15" dirty="0">
                <a:solidFill>
                  <a:schemeClr val="tx1">
                    <a:lumMod val="75000"/>
                    <a:lumOff val="25000"/>
                  </a:schemeClr>
                </a:solidFill>
                <a:latin typeface="PF Din Text Comp Pro" pitchFamily="2" charset="0"/>
              </a:rPr>
              <a:t>Капитальный ремонт легкоатлетического манежа «Металлург» </a:t>
            </a:r>
          </a:p>
          <a:p>
            <a:pPr marL="265113" indent="-265113" defTabSz="1422637" fontAlgn="auto">
              <a:lnSpc>
                <a:spcPts val="700"/>
              </a:lnSpc>
              <a:spcBef>
                <a:spcPts val="0"/>
              </a:spcBef>
              <a:spcAft>
                <a:spcPts val="600"/>
              </a:spcAft>
              <a:buAutoNum type="arabicPeriod"/>
              <a:tabLst>
                <a:tab pos="0" algn="l"/>
              </a:tabLst>
            </a:pPr>
            <a:r>
              <a:rPr lang="ru-RU" sz="1100" kern="0" spc="15" dirty="0">
                <a:solidFill>
                  <a:schemeClr val="tx1">
                    <a:lumMod val="75000"/>
                    <a:lumOff val="25000"/>
                  </a:schemeClr>
                </a:solidFill>
                <a:latin typeface="PF Din Text Comp Pro" pitchFamily="2" charset="0"/>
              </a:rPr>
              <a:t>Реконструкция теннисного корта </a:t>
            </a:r>
          </a:p>
          <a:p>
            <a:pPr marL="265113" indent="-265113" defTabSz="1422637" fontAlgn="auto">
              <a:lnSpc>
                <a:spcPts val="700"/>
              </a:lnSpc>
              <a:spcBef>
                <a:spcPts val="0"/>
              </a:spcBef>
              <a:spcAft>
                <a:spcPts val="600"/>
              </a:spcAft>
              <a:buAutoNum type="arabicPeriod"/>
              <a:tabLst>
                <a:tab pos="0" algn="l"/>
              </a:tabLst>
            </a:pPr>
            <a:r>
              <a:rPr lang="ru-RU" sz="1100" kern="0" spc="15" dirty="0">
                <a:solidFill>
                  <a:schemeClr val="tx1">
                    <a:lumMod val="75000"/>
                    <a:lumOff val="25000"/>
                  </a:schemeClr>
                </a:solidFill>
                <a:latin typeface="PF Din Text Comp Pro" pitchFamily="2" charset="0"/>
              </a:rPr>
              <a:t>Устройство баскетбольной и волейбольной площадки </a:t>
            </a:r>
          </a:p>
          <a:p>
            <a:pPr marL="265113" indent="-265113" defTabSz="1422637" fontAlgn="auto">
              <a:lnSpc>
                <a:spcPts val="700"/>
              </a:lnSpc>
              <a:spcBef>
                <a:spcPts val="0"/>
              </a:spcBef>
              <a:spcAft>
                <a:spcPts val="600"/>
              </a:spcAft>
              <a:buAutoNum type="arabicPeriod"/>
              <a:tabLst>
                <a:tab pos="0" algn="l"/>
              </a:tabLst>
            </a:pPr>
            <a:r>
              <a:rPr lang="ru-RU" sz="1100" kern="0" spc="15" dirty="0">
                <a:solidFill>
                  <a:schemeClr val="tx1">
                    <a:lumMod val="75000"/>
                    <a:lumOff val="25000"/>
                  </a:schemeClr>
                </a:solidFill>
                <a:latin typeface="PF Din Text Comp Pro" pitchFamily="2" charset="0"/>
              </a:rPr>
              <a:t>Капитальный ремонт Дома спорта «Юность» </a:t>
            </a:r>
          </a:p>
          <a:p>
            <a:pPr marL="265113" indent="-265113" defTabSz="1422637" fontAlgn="auto">
              <a:lnSpc>
                <a:spcPts val="700"/>
              </a:lnSpc>
              <a:spcBef>
                <a:spcPts val="0"/>
              </a:spcBef>
              <a:spcAft>
                <a:spcPts val="600"/>
              </a:spcAft>
              <a:buAutoNum type="arabicPeriod"/>
              <a:tabLst>
                <a:tab pos="0" algn="l"/>
              </a:tabLst>
            </a:pPr>
            <a:r>
              <a:rPr lang="ru-RU" sz="1100" kern="0" spc="15" dirty="0">
                <a:solidFill>
                  <a:schemeClr val="tx1">
                    <a:lumMod val="75000"/>
                    <a:lumOff val="25000"/>
                  </a:schemeClr>
                </a:solidFill>
                <a:latin typeface="PF Din Text Comp Pro" pitchFamily="2" charset="0"/>
              </a:rPr>
              <a:t>Строительство трассы для занятий мотокроссом и картингом </a:t>
            </a:r>
          </a:p>
          <a:p>
            <a:pPr marL="265113" indent="-265113" defTabSz="1422637" fontAlgn="auto">
              <a:lnSpc>
                <a:spcPts val="700"/>
              </a:lnSpc>
              <a:spcBef>
                <a:spcPts val="0"/>
              </a:spcBef>
              <a:spcAft>
                <a:spcPts val="600"/>
              </a:spcAft>
              <a:buAutoNum type="arabicPeriod"/>
              <a:tabLst>
                <a:tab pos="0" algn="l"/>
              </a:tabLst>
            </a:pPr>
            <a:r>
              <a:rPr lang="ru-RU" sz="1100" kern="0" spc="15" dirty="0">
                <a:solidFill>
                  <a:srgbClr val="404040"/>
                </a:solidFill>
                <a:latin typeface="PF Din Text Comp Pro" pitchFamily="2" charset="0"/>
              </a:rPr>
              <a:t>Строительство лыжной трассы с объектами инфраструктуры</a:t>
            </a:r>
          </a:p>
          <a:p>
            <a:pPr marL="265113" indent="-265113" defTabSz="1422637" fontAlgn="auto">
              <a:lnSpc>
                <a:spcPts val="700"/>
              </a:lnSpc>
              <a:spcBef>
                <a:spcPts val="0"/>
              </a:spcBef>
              <a:spcAft>
                <a:spcPts val="600"/>
              </a:spcAft>
              <a:buAutoNum type="arabicPeriod"/>
              <a:tabLst>
                <a:tab pos="0" algn="l"/>
              </a:tabLst>
            </a:pPr>
            <a:r>
              <a:rPr lang="ru-RU" sz="1100" kern="0" spc="15" dirty="0">
                <a:solidFill>
                  <a:srgbClr val="404040"/>
                </a:solidFill>
                <a:latin typeface="PF Din Text Comp Pro" pitchFamily="2" charset="0"/>
              </a:rPr>
              <a:t>Строительство площадка для скейтбординга</a:t>
            </a:r>
          </a:p>
          <a:p>
            <a:pPr marL="265113" indent="-265113" defTabSz="1422637" fontAlgn="auto">
              <a:lnSpc>
                <a:spcPts val="700"/>
              </a:lnSpc>
              <a:spcBef>
                <a:spcPts val="0"/>
              </a:spcBef>
              <a:spcAft>
                <a:spcPts val="600"/>
              </a:spcAft>
              <a:buAutoNum type="arabicPeriod" startAt="10"/>
              <a:tabLst>
                <a:tab pos="0" algn="l"/>
              </a:tabLst>
            </a:pPr>
            <a:r>
              <a:rPr lang="ru-RU" sz="1100" kern="0" spc="15" dirty="0">
                <a:solidFill>
                  <a:schemeClr val="tx1">
                    <a:lumMod val="75000"/>
                    <a:lumOff val="25000"/>
                  </a:schemeClr>
                </a:solidFill>
                <a:latin typeface="PF Din Text Comp Pro" pitchFamily="2" charset="0"/>
              </a:rPr>
              <a:t>Строительство спортивной площадки</a:t>
            </a:r>
          </a:p>
          <a:p>
            <a:pPr marL="265113" indent="-265113" defTabSz="1422637" fontAlgn="auto">
              <a:lnSpc>
                <a:spcPts val="700"/>
              </a:lnSpc>
              <a:spcBef>
                <a:spcPts val="0"/>
              </a:spcBef>
              <a:spcAft>
                <a:spcPts val="600"/>
              </a:spcAft>
              <a:buAutoNum type="arabicPeriod" startAt="10"/>
              <a:tabLst>
                <a:tab pos="0" algn="l"/>
              </a:tabLst>
            </a:pPr>
            <a:r>
              <a:rPr lang="ru-RU" sz="1100" kern="0" spc="15" dirty="0">
                <a:solidFill>
                  <a:schemeClr val="tx1">
                    <a:lumMod val="75000"/>
                    <a:lumOff val="25000"/>
                  </a:schemeClr>
                </a:solidFill>
                <a:latin typeface="PF Din Text Comp Pro" pitchFamily="2" charset="0"/>
              </a:rPr>
              <a:t>Строительство кинотеатра на 800 мест</a:t>
            </a:r>
          </a:p>
          <a:p>
            <a:pPr marL="265113" indent="-265113" defTabSz="1422637" fontAlgn="auto">
              <a:lnSpc>
                <a:spcPts val="700"/>
              </a:lnSpc>
              <a:spcBef>
                <a:spcPts val="0"/>
              </a:spcBef>
              <a:spcAft>
                <a:spcPts val="600"/>
              </a:spcAft>
              <a:buAutoNum type="arabicPeriod" startAt="10"/>
              <a:tabLst>
                <a:tab pos="0" algn="l"/>
              </a:tabLst>
            </a:pPr>
            <a:r>
              <a:rPr lang="ru-RU" sz="1100" kern="0" spc="15" dirty="0">
                <a:solidFill>
                  <a:schemeClr val="tx1">
                    <a:lumMod val="75000"/>
                    <a:lumOff val="25000"/>
                  </a:schemeClr>
                </a:solidFill>
                <a:latin typeface="PF Din Text Comp Pro" pitchFamily="2" charset="0"/>
              </a:rPr>
              <a:t>Строительство детского сада на 180 мест</a:t>
            </a:r>
          </a:p>
          <a:p>
            <a:pPr marL="265113" indent="-265113" defTabSz="1422637" fontAlgn="auto">
              <a:lnSpc>
                <a:spcPts val="700"/>
              </a:lnSpc>
              <a:spcBef>
                <a:spcPts val="0"/>
              </a:spcBef>
              <a:spcAft>
                <a:spcPts val="600"/>
              </a:spcAft>
              <a:buAutoNum type="arabicPeriod" startAt="10"/>
              <a:tabLst>
                <a:tab pos="0" algn="l"/>
              </a:tabLst>
            </a:pPr>
            <a:r>
              <a:rPr lang="ru-RU" sz="1100" kern="0" spc="15" dirty="0">
                <a:solidFill>
                  <a:schemeClr val="tx1">
                    <a:lumMod val="75000"/>
                    <a:lumOff val="25000"/>
                  </a:schemeClr>
                </a:solidFill>
                <a:latin typeface="PF Din Text Comp Pro" pitchFamily="2" charset="0"/>
              </a:rPr>
              <a:t>Строительство Дошкольное учреждение на </a:t>
            </a:r>
            <a:r>
              <a:rPr lang="ru-RU" sz="1100" kern="0" spc="15" dirty="0" smtClean="0">
                <a:solidFill>
                  <a:schemeClr val="tx1">
                    <a:lumMod val="75000"/>
                    <a:lumOff val="25000"/>
                  </a:schemeClr>
                </a:solidFill>
                <a:latin typeface="PF Din Text Comp Pro" pitchFamily="2" charset="0"/>
              </a:rPr>
              <a:t>160 </a:t>
            </a:r>
            <a:r>
              <a:rPr lang="ru-RU" sz="1100" kern="0" spc="15" dirty="0">
                <a:solidFill>
                  <a:schemeClr val="tx1">
                    <a:lumMod val="75000"/>
                    <a:lumOff val="25000"/>
                  </a:schemeClr>
                </a:solidFill>
                <a:latin typeface="PF Din Text Comp Pro" pitchFamily="2" charset="0"/>
              </a:rPr>
              <a:t>мест </a:t>
            </a:r>
          </a:p>
          <a:p>
            <a:pPr marL="265113" indent="-265113" defTabSz="1422637" fontAlgn="auto">
              <a:lnSpc>
                <a:spcPts val="700"/>
              </a:lnSpc>
              <a:spcBef>
                <a:spcPts val="0"/>
              </a:spcBef>
              <a:spcAft>
                <a:spcPts val="600"/>
              </a:spcAft>
              <a:buFontTx/>
              <a:buAutoNum type="arabicPeriod" startAt="14"/>
              <a:tabLst>
                <a:tab pos="0" algn="l"/>
              </a:tabLst>
            </a:pPr>
            <a:r>
              <a:rPr lang="ru-RU" sz="1100" kern="0" spc="15" dirty="0">
                <a:solidFill>
                  <a:schemeClr val="tx1">
                    <a:lumMod val="75000"/>
                    <a:lumOff val="25000"/>
                  </a:schemeClr>
                </a:solidFill>
                <a:latin typeface="PF Din Text Comp Pro" pitchFamily="2" charset="0"/>
              </a:rPr>
              <a:t>Реконструкция школы</a:t>
            </a:r>
          </a:p>
          <a:p>
            <a:pPr marL="265113" indent="-265113" defTabSz="1422637" fontAlgn="auto">
              <a:lnSpc>
                <a:spcPts val="700"/>
              </a:lnSpc>
              <a:spcBef>
                <a:spcPts val="0"/>
              </a:spcBef>
              <a:spcAft>
                <a:spcPts val="600"/>
              </a:spcAft>
              <a:buFontTx/>
              <a:buAutoNum type="arabicPeriod" startAt="14"/>
              <a:tabLst>
                <a:tab pos="0" algn="l"/>
              </a:tabLst>
            </a:pPr>
            <a:r>
              <a:rPr lang="ru-RU" sz="1100" kern="0" spc="15" dirty="0">
                <a:solidFill>
                  <a:schemeClr val="tx1">
                    <a:lumMod val="75000"/>
                    <a:lumOff val="25000"/>
                  </a:schemeClr>
                </a:solidFill>
                <a:latin typeface="PF Din Text Comp Pro" pitchFamily="2" charset="0"/>
              </a:rPr>
              <a:t>Реконструкция здания Волховской городской гимназии</a:t>
            </a:r>
          </a:p>
          <a:p>
            <a:pPr marL="265113" indent="-265113" defTabSz="1422637" fontAlgn="auto">
              <a:lnSpc>
                <a:spcPts val="700"/>
              </a:lnSpc>
              <a:spcBef>
                <a:spcPts val="0"/>
              </a:spcBef>
              <a:spcAft>
                <a:spcPts val="600"/>
              </a:spcAft>
              <a:buFontTx/>
              <a:buAutoNum type="arabicPeriod" startAt="14"/>
              <a:tabLst>
                <a:tab pos="0" algn="l"/>
              </a:tabLst>
            </a:pPr>
            <a:r>
              <a:rPr lang="ru-RU" sz="1100" kern="0" spc="15" dirty="0">
                <a:solidFill>
                  <a:schemeClr val="tx1">
                    <a:lumMod val="75000"/>
                    <a:lumOff val="25000"/>
                  </a:schemeClr>
                </a:solidFill>
                <a:latin typeface="PF Din Text Comp Pro" pitchFamily="2" charset="0"/>
              </a:rPr>
              <a:t>Строительство молодёжный центра</a:t>
            </a:r>
          </a:p>
          <a:p>
            <a:pPr marL="265113" indent="-265113" defTabSz="1422637" fontAlgn="auto">
              <a:lnSpc>
                <a:spcPts val="700"/>
              </a:lnSpc>
              <a:spcBef>
                <a:spcPts val="0"/>
              </a:spcBef>
              <a:spcAft>
                <a:spcPts val="600"/>
              </a:spcAft>
              <a:buFontTx/>
              <a:buAutoNum type="arabicPeriod" startAt="14"/>
              <a:tabLst>
                <a:tab pos="0" algn="l"/>
              </a:tabLst>
            </a:pPr>
            <a:r>
              <a:rPr lang="ru-RU" sz="1100" kern="0" spc="15" dirty="0">
                <a:solidFill>
                  <a:schemeClr val="tx1">
                    <a:lumMod val="75000"/>
                    <a:lumOff val="25000"/>
                  </a:schemeClr>
                </a:solidFill>
                <a:latin typeface="PF Din Text Comp Pro" pitchFamily="2" charset="0"/>
              </a:rPr>
              <a:t>Организация молодёжного клуба</a:t>
            </a:r>
          </a:p>
          <a:p>
            <a:pPr marL="265113" indent="-265113" defTabSz="1422637" fontAlgn="auto">
              <a:lnSpc>
                <a:spcPts val="700"/>
              </a:lnSpc>
              <a:spcBef>
                <a:spcPts val="0"/>
              </a:spcBef>
              <a:spcAft>
                <a:spcPts val="600"/>
              </a:spcAft>
              <a:buFontTx/>
              <a:buAutoNum type="arabicPeriod" startAt="14"/>
              <a:tabLst>
                <a:tab pos="0" algn="l"/>
              </a:tabLst>
            </a:pPr>
            <a:r>
              <a:rPr lang="ru-RU" sz="1100" kern="0" spc="15" dirty="0">
                <a:solidFill>
                  <a:schemeClr val="tx1">
                    <a:lumMod val="75000"/>
                    <a:lumOff val="25000"/>
                  </a:schemeClr>
                </a:solidFill>
                <a:latin typeface="PF Din Text Comp Pro" pitchFamily="2" charset="0"/>
              </a:rPr>
              <a:t>Строительство комплексной спортивно-игровой площадки</a:t>
            </a:r>
          </a:p>
          <a:p>
            <a:pPr marL="265113" indent="-265113" defTabSz="1422637" fontAlgn="auto">
              <a:lnSpc>
                <a:spcPts val="700"/>
              </a:lnSpc>
              <a:spcBef>
                <a:spcPts val="0"/>
              </a:spcBef>
              <a:spcAft>
                <a:spcPts val="600"/>
              </a:spcAft>
              <a:buFontTx/>
              <a:buAutoNum type="arabicPeriod" startAt="14"/>
              <a:tabLst>
                <a:tab pos="0" algn="l"/>
              </a:tabLst>
            </a:pPr>
            <a:r>
              <a:rPr lang="ru-RU" sz="1100" kern="0" spc="15" dirty="0">
                <a:solidFill>
                  <a:schemeClr val="tx1">
                    <a:lumMod val="75000"/>
                    <a:lumOff val="25000"/>
                  </a:schemeClr>
                </a:solidFill>
                <a:latin typeface="PF Din Text Comp Pro" pitchFamily="2" charset="0"/>
              </a:rPr>
              <a:t>Строительство стадиона</a:t>
            </a:r>
          </a:p>
          <a:p>
            <a:pPr marL="265113" indent="-265113" defTabSz="1422637" fontAlgn="auto">
              <a:lnSpc>
                <a:spcPts val="700"/>
              </a:lnSpc>
              <a:spcBef>
                <a:spcPts val="0"/>
              </a:spcBef>
              <a:spcAft>
                <a:spcPts val="600"/>
              </a:spcAft>
              <a:buFontTx/>
              <a:buAutoNum type="arabicPeriod" startAt="14"/>
              <a:tabLst>
                <a:tab pos="0" algn="l"/>
              </a:tabLst>
            </a:pPr>
            <a:r>
              <a:rPr lang="ru-RU" sz="1100" kern="0" spc="15" dirty="0">
                <a:solidFill>
                  <a:schemeClr val="tx1">
                    <a:lumMod val="75000"/>
                    <a:lumOff val="25000"/>
                  </a:schemeClr>
                </a:solidFill>
                <a:latin typeface="PF Din Text Comp Pro" pitchFamily="2" charset="0"/>
              </a:rPr>
              <a:t>Кап. ремонт ДК Железнодорожник </a:t>
            </a:r>
          </a:p>
          <a:p>
            <a:pPr marL="265113" indent="-265113" defTabSz="1422637" fontAlgn="auto">
              <a:lnSpc>
                <a:spcPts val="700"/>
              </a:lnSpc>
              <a:spcBef>
                <a:spcPts val="0"/>
              </a:spcBef>
              <a:spcAft>
                <a:spcPts val="600"/>
              </a:spcAft>
              <a:buFontTx/>
              <a:buAutoNum type="arabicPeriod" startAt="14"/>
              <a:tabLst>
                <a:tab pos="0" algn="l"/>
              </a:tabLst>
            </a:pPr>
            <a:r>
              <a:rPr lang="ru-RU" sz="1100" kern="0" spc="15" dirty="0">
                <a:solidFill>
                  <a:schemeClr val="tx1">
                    <a:lumMod val="75000"/>
                    <a:lumOff val="25000"/>
                  </a:schemeClr>
                </a:solidFill>
                <a:latin typeface="PF Din Text Comp Pro" pitchFamily="2" charset="0"/>
              </a:rPr>
              <a:t>Строительство ледового дворца с трибунами 1300 мест</a:t>
            </a:r>
          </a:p>
          <a:p>
            <a:pPr marL="265113" indent="-265113" defTabSz="1422637" fontAlgn="auto">
              <a:lnSpc>
                <a:spcPts val="700"/>
              </a:lnSpc>
              <a:spcBef>
                <a:spcPts val="0"/>
              </a:spcBef>
              <a:spcAft>
                <a:spcPts val="600"/>
              </a:spcAft>
              <a:buFontTx/>
              <a:buAutoNum type="arabicPeriod" startAt="14"/>
              <a:tabLst>
                <a:tab pos="0" algn="l"/>
              </a:tabLst>
            </a:pPr>
            <a:r>
              <a:rPr lang="ru-RU" sz="1100" kern="0" spc="15" dirty="0">
                <a:solidFill>
                  <a:schemeClr val="tx1">
                    <a:lumMod val="75000"/>
                    <a:lumOff val="25000"/>
                  </a:schemeClr>
                </a:solidFill>
                <a:latin typeface="PF Din Text Comp Pro" pitchFamily="2" charset="0"/>
              </a:rPr>
              <a:t>Строительство дошкольного учреждения на 80 мест </a:t>
            </a:r>
          </a:p>
          <a:p>
            <a:pPr marL="265113" indent="-265113" defTabSz="1422637" fontAlgn="auto">
              <a:lnSpc>
                <a:spcPts val="700"/>
              </a:lnSpc>
              <a:spcBef>
                <a:spcPts val="0"/>
              </a:spcBef>
              <a:spcAft>
                <a:spcPts val="600"/>
              </a:spcAft>
              <a:tabLst>
                <a:tab pos="0" algn="l"/>
              </a:tabLst>
            </a:pPr>
            <a:r>
              <a:rPr lang="ru-RU" sz="1100" kern="0" spc="15" dirty="0">
                <a:solidFill>
                  <a:schemeClr val="tx1">
                    <a:lumMod val="75000"/>
                    <a:lumOff val="25000"/>
                  </a:schemeClr>
                </a:solidFill>
                <a:latin typeface="PF Din Text Comp Pro" pitchFamily="2" charset="0"/>
              </a:rPr>
              <a:t>23,24,25. Строительство футбольного поля</a:t>
            </a:r>
          </a:p>
          <a:p>
            <a:pPr defTabSz="1422637" fontAlgn="auto">
              <a:lnSpc>
                <a:spcPts val="700"/>
              </a:lnSpc>
              <a:spcBef>
                <a:spcPts val="0"/>
              </a:spcBef>
              <a:spcAft>
                <a:spcPts val="600"/>
              </a:spcAft>
              <a:tabLst>
                <a:tab pos="0" algn="l"/>
              </a:tabLst>
            </a:pPr>
            <a:r>
              <a:rPr lang="ru-RU" sz="1100" kern="0" spc="15" dirty="0">
                <a:solidFill>
                  <a:schemeClr val="tx1">
                    <a:lumMod val="75000"/>
                    <a:lumOff val="25000"/>
                  </a:schemeClr>
                </a:solidFill>
                <a:latin typeface="PF Din Text Comp Pro" pitchFamily="2" charset="0"/>
              </a:rPr>
              <a:t>26, 27. Строительство хоккейной коробки</a:t>
            </a:r>
          </a:p>
          <a:p>
            <a:pPr defTabSz="1422637" fontAlgn="auto">
              <a:lnSpc>
                <a:spcPts val="700"/>
              </a:lnSpc>
              <a:spcBef>
                <a:spcPts val="0"/>
              </a:spcBef>
              <a:spcAft>
                <a:spcPts val="600"/>
              </a:spcAft>
              <a:tabLst>
                <a:tab pos="0" algn="l"/>
              </a:tabLst>
            </a:pPr>
            <a:r>
              <a:rPr lang="ru-RU" sz="1100" kern="0" spc="15" dirty="0">
                <a:solidFill>
                  <a:schemeClr val="tx1">
                    <a:lumMod val="75000"/>
                    <a:lumOff val="25000"/>
                  </a:schemeClr>
                </a:solidFill>
                <a:latin typeface="PF Din Text Comp Pro" pitchFamily="2" charset="0"/>
              </a:rPr>
              <a:t>28, 29, 30, 31. Строительство комплексной спортивно-игровой площадки</a:t>
            </a:r>
          </a:p>
          <a:p>
            <a:pPr marL="228600" indent="-228600" defTabSz="1422637" fontAlgn="auto">
              <a:lnSpc>
                <a:spcPts val="700"/>
              </a:lnSpc>
              <a:spcBef>
                <a:spcPts val="0"/>
              </a:spcBef>
              <a:spcAft>
                <a:spcPts val="600"/>
              </a:spcAft>
              <a:buAutoNum type="arabicPeriod" startAt="32"/>
              <a:tabLst>
                <a:tab pos="0" algn="l"/>
              </a:tabLst>
            </a:pPr>
            <a:r>
              <a:rPr lang="ru-RU" sz="1100" kern="0" spc="15" dirty="0">
                <a:solidFill>
                  <a:schemeClr val="tx1">
                    <a:lumMod val="75000"/>
                    <a:lumOff val="25000"/>
                  </a:schemeClr>
                </a:solidFill>
                <a:latin typeface="PF Din Text Comp Pro" pitchFamily="2" charset="0"/>
              </a:rPr>
              <a:t>Строительство площадки для пейнтбола</a:t>
            </a:r>
          </a:p>
          <a:p>
            <a:pPr marL="228600" indent="-228600" defTabSz="1422637" fontAlgn="auto">
              <a:lnSpc>
                <a:spcPts val="700"/>
              </a:lnSpc>
              <a:spcBef>
                <a:spcPts val="0"/>
              </a:spcBef>
              <a:spcAft>
                <a:spcPts val="600"/>
              </a:spcAft>
              <a:buAutoNum type="arabicPeriod" startAt="32"/>
              <a:tabLst>
                <a:tab pos="0" algn="l"/>
              </a:tabLst>
            </a:pPr>
            <a:r>
              <a:rPr lang="ru-RU" sz="1100" kern="0" spc="15" dirty="0">
                <a:solidFill>
                  <a:schemeClr val="tx1">
                    <a:lumMod val="75000"/>
                    <a:lumOff val="25000"/>
                  </a:schemeClr>
                </a:solidFill>
                <a:latin typeface="PF Din Text Comp Pro" pitchFamily="2" charset="0"/>
              </a:rPr>
              <a:t>Строительство хоккейной коробки</a:t>
            </a:r>
          </a:p>
          <a:p>
            <a:pPr defTabSz="1422637" fontAlgn="auto">
              <a:lnSpc>
                <a:spcPts val="700"/>
              </a:lnSpc>
              <a:spcBef>
                <a:spcPts val="0"/>
              </a:spcBef>
              <a:spcAft>
                <a:spcPts val="600"/>
              </a:spcAft>
              <a:tabLst>
                <a:tab pos="0" algn="l"/>
              </a:tabLst>
            </a:pPr>
            <a:r>
              <a:rPr lang="ru-RU" sz="1100" kern="0" spc="15" dirty="0">
                <a:solidFill>
                  <a:schemeClr val="tx1">
                    <a:lumMod val="75000"/>
                    <a:lumOff val="25000"/>
                  </a:schemeClr>
                </a:solidFill>
                <a:latin typeface="PF Din Text Comp Pro" pitchFamily="2" charset="0"/>
              </a:rPr>
              <a:t>34, 35. Строительство игровой площадки для бадминтона, баскетбола</a:t>
            </a:r>
          </a:p>
          <a:p>
            <a:pPr defTabSz="1422637" fontAlgn="auto">
              <a:lnSpc>
                <a:spcPts val="700"/>
              </a:lnSpc>
              <a:spcBef>
                <a:spcPts val="0"/>
              </a:spcBef>
              <a:spcAft>
                <a:spcPts val="600"/>
              </a:spcAft>
              <a:tabLst>
                <a:tab pos="0" algn="l"/>
              </a:tabLst>
            </a:pPr>
            <a:r>
              <a:rPr lang="ru-RU" sz="1100" kern="0" spc="15" dirty="0">
                <a:solidFill>
                  <a:schemeClr val="tx1">
                    <a:lumMod val="75000"/>
                    <a:lumOff val="25000"/>
                  </a:schemeClr>
                </a:solidFill>
                <a:latin typeface="PF Din Text Comp Pro" pitchFamily="2" charset="0"/>
              </a:rPr>
              <a:t>36. Строительство футбольного поля</a:t>
            </a:r>
          </a:p>
          <a:p>
            <a:pPr defTabSz="1422637" fontAlgn="auto">
              <a:lnSpc>
                <a:spcPts val="600"/>
              </a:lnSpc>
              <a:spcBef>
                <a:spcPts val="0"/>
              </a:spcBef>
              <a:spcAft>
                <a:spcPts val="0"/>
              </a:spcAft>
              <a:tabLst>
                <a:tab pos="0" algn="l"/>
              </a:tabLst>
            </a:pPr>
            <a:r>
              <a:rPr lang="ru-RU" sz="1100" kern="0" spc="15" dirty="0">
                <a:solidFill>
                  <a:schemeClr val="tx1">
                    <a:lumMod val="75000"/>
                    <a:lumOff val="25000"/>
                  </a:schemeClr>
                </a:solidFill>
                <a:latin typeface="PF Din Text Comp Pro" pitchFamily="2" charset="0"/>
              </a:rPr>
              <a:t> </a:t>
            </a:r>
          </a:p>
          <a:p>
            <a:pPr marL="228600" indent="-228600" defTabSz="1422637" fontAlgn="auto">
              <a:lnSpc>
                <a:spcPts val="600"/>
              </a:lnSpc>
              <a:spcBef>
                <a:spcPts val="0"/>
              </a:spcBef>
              <a:spcAft>
                <a:spcPts val="0"/>
              </a:spcAft>
              <a:buFont typeface="+mj-lt"/>
              <a:buAutoNum type="arabicPeriod" startAt="40"/>
              <a:tabLst>
                <a:tab pos="0" algn="l"/>
              </a:tabLst>
            </a:pPr>
            <a:endParaRPr lang="ru-RU" sz="1100" kern="0" spc="15" dirty="0">
              <a:solidFill>
                <a:schemeClr val="tx1">
                  <a:lumMod val="75000"/>
                  <a:lumOff val="25000"/>
                </a:schemeClr>
              </a:solidFill>
              <a:latin typeface="PF Din Text Comp Pro" pitchFamily="2" charset="0"/>
            </a:endParaRPr>
          </a:p>
          <a:p>
            <a:pPr defTabSz="1422637" fontAlgn="auto">
              <a:lnSpc>
                <a:spcPts val="600"/>
              </a:lnSpc>
              <a:spcBef>
                <a:spcPts val="0"/>
              </a:spcBef>
              <a:spcAft>
                <a:spcPts val="0"/>
              </a:spcAft>
              <a:tabLst>
                <a:tab pos="0" algn="l"/>
              </a:tabLst>
            </a:pPr>
            <a:endParaRPr lang="ru-RU" sz="1100" kern="0" spc="15" dirty="0">
              <a:solidFill>
                <a:schemeClr val="tx1">
                  <a:lumMod val="75000"/>
                  <a:lumOff val="25000"/>
                </a:schemeClr>
              </a:solidFill>
              <a:latin typeface="PF Din Text Comp Pro" pitchFamily="2" charset="0"/>
            </a:endParaRPr>
          </a:p>
          <a:p>
            <a:pPr marL="228600" indent="-228600" defTabSz="1422637" fontAlgn="auto">
              <a:lnSpc>
                <a:spcPts val="600"/>
              </a:lnSpc>
              <a:spcBef>
                <a:spcPts val="0"/>
              </a:spcBef>
              <a:spcAft>
                <a:spcPts val="0"/>
              </a:spcAft>
              <a:buFont typeface="+mj-lt"/>
              <a:buAutoNum type="arabicPeriod" startAt="35"/>
            </a:pPr>
            <a:endParaRPr lang="ru-RU" sz="1100" kern="0" spc="15" dirty="0">
              <a:solidFill>
                <a:schemeClr val="tx1">
                  <a:lumMod val="75000"/>
                  <a:lumOff val="25000"/>
                </a:schemeClr>
              </a:solidFill>
              <a:latin typeface="PF Din Text Comp Pro" pitchFamily="2" charset="0"/>
            </a:endParaRPr>
          </a:p>
          <a:p>
            <a:pPr marL="228600" indent="-228600" defTabSz="1422637" fontAlgn="auto">
              <a:lnSpc>
                <a:spcPts val="600"/>
              </a:lnSpc>
              <a:spcBef>
                <a:spcPts val="0"/>
              </a:spcBef>
              <a:spcAft>
                <a:spcPts val="0"/>
              </a:spcAft>
              <a:buFont typeface="+mj-lt"/>
              <a:buAutoNum type="arabicPeriod" startAt="32"/>
            </a:pPr>
            <a:endParaRPr lang="ru-RU" sz="1100" kern="0" spc="15" dirty="0">
              <a:solidFill>
                <a:schemeClr val="tx1">
                  <a:lumMod val="75000"/>
                  <a:lumOff val="25000"/>
                </a:schemeClr>
              </a:solidFill>
              <a:latin typeface="PF Din Text Comp Pro" pitchFamily="2" charset="0"/>
            </a:endParaRPr>
          </a:p>
          <a:p>
            <a:pPr marL="228600" indent="-228600" defTabSz="1422637" fontAlgn="auto">
              <a:lnSpc>
                <a:spcPts val="1000"/>
              </a:lnSpc>
              <a:spcBef>
                <a:spcPts val="0"/>
              </a:spcBef>
              <a:spcAft>
                <a:spcPts val="0"/>
              </a:spcAft>
              <a:buAutoNum type="arabicPeriod" startAt="11"/>
            </a:pPr>
            <a:endParaRPr lang="ru-RU" sz="1100" kern="0" spc="15" dirty="0">
              <a:solidFill>
                <a:schemeClr val="tx1">
                  <a:lumMod val="75000"/>
                  <a:lumOff val="25000"/>
                </a:schemeClr>
              </a:solidFill>
              <a:latin typeface="PF Din Text Comp Pro" pitchFamily="2" charset="0"/>
            </a:endParaRPr>
          </a:p>
          <a:p>
            <a:pPr marL="228600" indent="-228600" defTabSz="1422637" fontAlgn="auto">
              <a:lnSpc>
                <a:spcPts val="1000"/>
              </a:lnSpc>
              <a:spcBef>
                <a:spcPts val="0"/>
              </a:spcBef>
              <a:spcAft>
                <a:spcPts val="0"/>
              </a:spcAft>
              <a:buAutoNum type="arabicPeriod" startAt="11"/>
            </a:pPr>
            <a:endParaRPr lang="ru-RU" sz="1100" kern="0" spc="15" dirty="0">
              <a:solidFill>
                <a:schemeClr val="tx1">
                  <a:lumMod val="75000"/>
                  <a:lumOff val="25000"/>
                </a:schemeClr>
              </a:solidFill>
              <a:latin typeface="PF Din Text Comp Pro" pitchFamily="2" charset="0"/>
            </a:endParaRPr>
          </a:p>
          <a:p>
            <a:pPr marL="228600" indent="-228600" defTabSz="1422637" fontAlgn="auto">
              <a:spcBef>
                <a:spcPts val="0"/>
              </a:spcBef>
              <a:spcAft>
                <a:spcPts val="0"/>
              </a:spcAft>
              <a:buFont typeface="+mj-lt"/>
              <a:buAutoNum type="arabicPeriod" startAt="11"/>
            </a:pPr>
            <a:endParaRPr lang="ru-RU" sz="1100" kern="0" spc="15" dirty="0">
              <a:solidFill>
                <a:schemeClr val="tx1">
                  <a:lumMod val="75000"/>
                  <a:lumOff val="25000"/>
                </a:schemeClr>
              </a:solidFill>
              <a:latin typeface="PF Din Text Comp Pro" pitchFamily="2" charset="0"/>
            </a:endParaRP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ПЛАНИРУЕМЫЕ МЕРОПРИЯТИЯ</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122</a:t>
            </a:fld>
            <a:endParaRPr lang="ru-RU" dirty="0"/>
          </a:p>
        </p:txBody>
      </p:sp>
      <p:sp>
        <p:nvSpPr>
          <p:cNvPr id="15" name="TextBox 14">
            <a:extLst>
              <a:ext uri="{FF2B5EF4-FFF2-40B4-BE49-F238E27FC236}">
                <a16:creationId xmlns="" xmlns:a16="http://schemas.microsoft.com/office/drawing/2014/main" id="{870AAC67-470E-4711-A27E-5A97FF5C0A59}"/>
              </a:ext>
            </a:extLst>
          </p:cNvPr>
          <p:cNvSpPr txBox="1"/>
          <p:nvPr/>
        </p:nvSpPr>
        <p:spPr>
          <a:xfrm>
            <a:off x="4914971" y="6325239"/>
            <a:ext cx="3456384" cy="822140"/>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nSpc>
                <a:spcPct val="150000"/>
              </a:lnSpc>
            </a:pPr>
            <a:r>
              <a:rPr lang="ru-RU" altLang="ru-RU" sz="1100" kern="1200" spc="15" dirty="0">
                <a:solidFill>
                  <a:schemeClr val="tx1">
                    <a:lumMod val="75000"/>
                    <a:lumOff val="25000"/>
                  </a:schemeClr>
                </a:solidFill>
                <a:latin typeface="PF Din Text Comp Pro" pitchFamily="2" charset="0"/>
                <a:cs typeface="Arial" charset="0"/>
              </a:rPr>
              <a:t>Объекты образования</a:t>
            </a:r>
          </a:p>
          <a:p>
            <a:pPr>
              <a:lnSpc>
                <a:spcPct val="150000"/>
              </a:lnSpc>
            </a:pPr>
            <a:r>
              <a:rPr lang="ru-RU" altLang="ru-RU" sz="1100" kern="1200" spc="15" dirty="0">
                <a:solidFill>
                  <a:schemeClr val="tx1">
                    <a:lumMod val="75000"/>
                    <a:lumOff val="25000"/>
                  </a:schemeClr>
                </a:solidFill>
                <a:latin typeface="PF Din Text Comp Pro" pitchFamily="2" charset="0"/>
                <a:cs typeface="Arial" charset="0"/>
              </a:rPr>
              <a:t>Объекты культуры и искусства</a:t>
            </a:r>
          </a:p>
          <a:p>
            <a:pPr>
              <a:lnSpc>
                <a:spcPct val="150000"/>
              </a:lnSpc>
            </a:pPr>
            <a:r>
              <a:rPr lang="ru-RU" altLang="ru-RU" sz="1100" kern="1200" spc="15" dirty="0">
                <a:solidFill>
                  <a:schemeClr val="tx1">
                    <a:lumMod val="75000"/>
                    <a:lumOff val="25000"/>
                  </a:schemeClr>
                </a:solidFill>
                <a:latin typeface="PF Din Text Comp Pro" pitchFamily="2" charset="0"/>
                <a:cs typeface="Arial" charset="0"/>
              </a:rPr>
              <a:t>Объекты спорта</a:t>
            </a:r>
            <a:endParaRPr lang="ru-RU" altLang="ru-RU" sz="1100" kern="1200" dirty="0">
              <a:solidFill>
                <a:schemeClr val="tx1">
                  <a:lumMod val="85000"/>
                  <a:lumOff val="15000"/>
                </a:schemeClr>
              </a:solidFill>
              <a:latin typeface="PF Din Text Comp Pro" panose="02000506020000020004" pitchFamily="2" charset="0"/>
              <a:cs typeface="Arial" charset="0"/>
            </a:endParaRPr>
          </a:p>
        </p:txBody>
      </p:sp>
      <p:sp>
        <p:nvSpPr>
          <p:cNvPr id="9" name="Прямоугольник 8">
            <a:extLst>
              <a:ext uri="{FF2B5EF4-FFF2-40B4-BE49-F238E27FC236}">
                <a16:creationId xmlns="" xmlns:a16="http://schemas.microsoft.com/office/drawing/2014/main" id="{F781519D-6B2A-4D40-9D03-3C9E21E203D5}"/>
              </a:ext>
            </a:extLst>
          </p:cNvPr>
          <p:cNvSpPr/>
          <p:nvPr/>
        </p:nvSpPr>
        <p:spPr>
          <a:xfrm>
            <a:off x="3807449" y="6100616"/>
            <a:ext cx="1208985" cy="294183"/>
          </a:xfrm>
          <a:prstGeom prst="rect">
            <a:avLst/>
          </a:prstGeom>
        </p:spPr>
        <p:txBody>
          <a:bodyPr wrap="none">
            <a:spAutoFit/>
          </a:bodyPr>
          <a:lstStyle/>
          <a:p>
            <a:pPr>
              <a:lnSpc>
                <a:spcPct val="150000"/>
              </a:lnSpc>
            </a:pPr>
            <a:r>
              <a:rPr lang="ru-RU" altLang="ru-RU" sz="1000" spc="15" dirty="0">
                <a:solidFill>
                  <a:schemeClr val="tx1">
                    <a:lumMod val="75000"/>
                    <a:lumOff val="25000"/>
                  </a:schemeClr>
                </a:solidFill>
                <a:latin typeface="PF Din Text Comp Pro" pitchFamily="2" charset="0"/>
              </a:rPr>
              <a:t>Строит.   Рек.   </a:t>
            </a:r>
            <a:r>
              <a:rPr lang="ru-RU" altLang="ru-RU" sz="1000" spc="15" dirty="0" err="1">
                <a:solidFill>
                  <a:schemeClr val="tx1">
                    <a:lumMod val="75000"/>
                    <a:lumOff val="25000"/>
                  </a:schemeClr>
                </a:solidFill>
                <a:latin typeface="PF Din Text Comp Pro" pitchFamily="2" charset="0"/>
              </a:rPr>
              <a:t>Кап.Рем</a:t>
            </a:r>
            <a:r>
              <a:rPr lang="ru-RU" altLang="ru-RU" sz="1000" spc="15" dirty="0">
                <a:solidFill>
                  <a:schemeClr val="tx1">
                    <a:lumMod val="75000"/>
                    <a:lumOff val="25000"/>
                  </a:schemeClr>
                </a:solidFill>
                <a:latin typeface="PF Din Text Comp Pro" pitchFamily="2" charset="0"/>
              </a:rPr>
              <a:t>.</a:t>
            </a:r>
          </a:p>
        </p:txBody>
      </p:sp>
      <p:pic>
        <p:nvPicPr>
          <p:cNvPr id="11" name="Рисунок 10">
            <a:extLst>
              <a:ext uri="{FF2B5EF4-FFF2-40B4-BE49-F238E27FC236}">
                <a16:creationId xmlns="" xmlns:a16="http://schemas.microsoft.com/office/drawing/2014/main" id="{DD58FE51-30ED-4DB7-860A-475A827CE597}"/>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t="18432" r="42247" b="51310"/>
          <a:stretch/>
        </p:blipFill>
        <p:spPr>
          <a:xfrm>
            <a:off x="3906838" y="6369222"/>
            <a:ext cx="895992" cy="213547"/>
          </a:xfrm>
          <a:prstGeom prst="rect">
            <a:avLst/>
          </a:prstGeom>
        </p:spPr>
      </p:pic>
      <p:pic>
        <p:nvPicPr>
          <p:cNvPr id="21" name="Рисунок 20">
            <a:extLst>
              <a:ext uri="{FF2B5EF4-FFF2-40B4-BE49-F238E27FC236}">
                <a16:creationId xmlns="" xmlns:a16="http://schemas.microsoft.com/office/drawing/2014/main" id="{BD09F5FA-0886-47FA-983E-6337D335D3A8}"/>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t="76147" r="45395" b="-6232"/>
          <a:stretch/>
        </p:blipFill>
        <p:spPr>
          <a:xfrm>
            <a:off x="3906838" y="6913721"/>
            <a:ext cx="847155" cy="212327"/>
          </a:xfrm>
          <a:prstGeom prst="rect">
            <a:avLst/>
          </a:prstGeom>
        </p:spPr>
      </p:pic>
      <p:pic>
        <p:nvPicPr>
          <p:cNvPr id="22" name="Рисунок 21">
            <a:extLst>
              <a:ext uri="{FF2B5EF4-FFF2-40B4-BE49-F238E27FC236}">
                <a16:creationId xmlns="" xmlns:a16="http://schemas.microsoft.com/office/drawing/2014/main" id="{92077C7A-CF4B-4FE2-8A90-3B66B3CD6337}"/>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t="45889" r="41299" b="23853"/>
          <a:stretch/>
        </p:blipFill>
        <p:spPr>
          <a:xfrm>
            <a:off x="3906838" y="6645776"/>
            <a:ext cx="910691" cy="213547"/>
          </a:xfrm>
          <a:prstGeom prst="rect">
            <a:avLst/>
          </a:prstGeom>
        </p:spPr>
      </p:pic>
      <p:sp>
        <p:nvSpPr>
          <p:cNvPr id="14" name="Прямоугольник 13">
            <a:extLst>
              <a:ext uri="{FF2B5EF4-FFF2-40B4-BE49-F238E27FC236}">
                <a16:creationId xmlns="" xmlns:a16="http://schemas.microsoft.com/office/drawing/2014/main" id="{632D1591-344C-4C9E-87E8-0B5914B225AA}"/>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16" name="Прямоугольник 15">
            <a:extLst>
              <a:ext uri="{FF2B5EF4-FFF2-40B4-BE49-F238E27FC236}">
                <a16:creationId xmlns="" xmlns:a16="http://schemas.microsoft.com/office/drawing/2014/main" id="{4796C6D0-3015-4454-B928-861D528BE785}"/>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14.3.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3791516515"/>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4918918" cy="647869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Новые технологические достижения и повсеместная цифровизация сделали возможными и необходимыми изменения в том, как мы подходим к преподаванию и обучению. Инвестиции в качественное образование, приносят немедленную отдачу от поколений во всех аспектах устойчивого развития. Различные этапы образования характеризуются разными системами обучения и содержанием образовательных программ, которые школы определяют самостоятельно. Сторонам принимающим решения необходимо уделить достаточное внимание выбору образовательных программ и систем, учитывая пожелания родителей и мнение профессионального сообщества для создания качественной образовательной среды. Так в 2017-2918 годах в России были утверждены и официально применялись в общеобразовательных школах, лицеях и гимназиях 7 образовательных программ: «Перспективная начальная школа»; «Планета знаний»; «Перспектива»; «Школа России»; программа по системе развивающего обучения Д.Б. </a:t>
            </a:r>
            <a:r>
              <a:rPr lang="ru-RU" sz="1100" kern="0" spc="15" dirty="0" err="1">
                <a:solidFill>
                  <a:schemeClr val="tx1">
                    <a:lumMod val="75000"/>
                    <a:lumOff val="25000"/>
                  </a:schemeClr>
                </a:solidFill>
                <a:latin typeface="PF Din Text Comp Pro" pitchFamily="2" charset="0"/>
              </a:rPr>
              <a:t>Эльконина</a:t>
            </a:r>
            <a:r>
              <a:rPr lang="ru-RU" sz="1100" kern="0" spc="15" dirty="0">
                <a:solidFill>
                  <a:schemeClr val="tx1">
                    <a:lumMod val="75000"/>
                    <a:lumOff val="25000"/>
                  </a:schemeClr>
                </a:solidFill>
                <a:latin typeface="PF Din Text Comp Pro" pitchFamily="2" charset="0"/>
              </a:rPr>
              <a:t> — В.В. Давыдова; «Начальная школа 21 век» (система Виноградовой); «Гармония».</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Также существуют разные подходы к системе обучения: традиционный (обучение по схеме «изучаем — закрепляем — проверяем на контрольной — наслаждаемся результатами», используется как в начальной школе, так и последующих классах)</a:t>
            </a:r>
            <a:r>
              <a:rPr lang="en-US" sz="1100" kern="0" spc="15" dirty="0">
                <a:solidFill>
                  <a:schemeClr val="tx1">
                    <a:lumMod val="75000"/>
                    <a:lumOff val="25000"/>
                  </a:schemeClr>
                </a:solidFill>
                <a:latin typeface="PF Din Text Comp Pro" pitchFamily="2" charset="0"/>
              </a:rPr>
              <a:t>;</a:t>
            </a:r>
            <a:r>
              <a:rPr lang="ru-RU" sz="1100" kern="0" spc="15" dirty="0">
                <a:solidFill>
                  <a:schemeClr val="tx1">
                    <a:lumMod val="75000"/>
                    <a:lumOff val="25000"/>
                  </a:schemeClr>
                </a:solidFill>
                <a:latin typeface="PF Din Text Comp Pro" pitchFamily="2" charset="0"/>
              </a:rPr>
              <a:t> развивающий (как правило, направлена исключительно на начальные классы и не используется в средней и старшей школе).</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Помимо разных подходов, существуют другие формы коллаборации и повышения качества образования:</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 настоящее время </a:t>
            </a:r>
            <a:r>
              <a:rPr lang="ru-RU" sz="1100" kern="0" spc="15" dirty="0" err="1">
                <a:solidFill>
                  <a:schemeClr val="tx1">
                    <a:lumMod val="75000"/>
                    <a:lumOff val="25000"/>
                  </a:schemeClr>
                </a:solidFill>
                <a:latin typeface="PF Din Text Comp Pro" pitchFamily="2" charset="0"/>
              </a:rPr>
              <a:t>Минпросвещения</a:t>
            </a:r>
            <a:r>
              <a:rPr lang="ru-RU" sz="1100" kern="0" spc="15" dirty="0">
                <a:solidFill>
                  <a:schemeClr val="tx1">
                    <a:lumMod val="75000"/>
                    <a:lumOff val="25000"/>
                  </a:schemeClr>
                </a:solidFill>
                <a:latin typeface="PF Din Text Comp Pro" pitchFamily="2" charset="0"/>
              </a:rPr>
              <a:t> РФ начал реализацию проекта «Базовые школы РАН», согласно которому для участников проекта предлагаются следующие модели базовых школ РАН: профильная школа; школа с углубленным изучением отдельных предметов, начиная с начальной школы; школа-лаборатория; школа при университете (научной организации); школа – ресурсный (сетевой) центр; смешанная модель, включающая в себя несколько вариантов представленных выше моделей.</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Альтернативой, не развивающейся активно в регионе, является участие в программе </a:t>
            </a:r>
            <a:r>
              <a:rPr lang="ru-RU" sz="1100" kern="0" spc="15" dirty="0" err="1">
                <a:solidFill>
                  <a:schemeClr val="tx1">
                    <a:lumMod val="75000"/>
                    <a:lumOff val="25000"/>
                  </a:schemeClr>
                </a:solidFill>
                <a:latin typeface="PF Din Text Comp Pro" pitchFamily="2" charset="0"/>
              </a:rPr>
              <a:t>Яндекс.Лицей</a:t>
            </a:r>
            <a:r>
              <a:rPr lang="ru-RU" sz="1100" kern="0" spc="15" dirty="0">
                <a:solidFill>
                  <a:schemeClr val="tx1">
                    <a:lumMod val="75000"/>
                    <a:lumOff val="25000"/>
                  </a:schemeClr>
                </a:solidFill>
                <a:latin typeface="PF Din Text Comp Pro" pitchFamily="2" charset="0"/>
              </a:rPr>
              <a:t>, которая рассчитана на учеников 8-9 классов. Яндекс реализует этот проект вместе с региональными партнёрами, как правило, это региональные министерства или департаменты связи, образования и науки (отбор площадок на новый учебный год проходит с января по март). Согласно существующей программе ученики получают дополнительное или основное образование по языку программирования </a:t>
            </a:r>
            <a:r>
              <a:rPr lang="ru-RU" sz="1100" kern="0" spc="15" dirty="0" err="1">
                <a:solidFill>
                  <a:schemeClr val="tx1">
                    <a:lumMod val="75000"/>
                    <a:lumOff val="25000"/>
                  </a:schemeClr>
                </a:solidFill>
                <a:latin typeface="PF Din Text Comp Pro" pitchFamily="2" charset="0"/>
              </a:rPr>
              <a:t>Python</a:t>
            </a:r>
            <a:r>
              <a:rPr lang="ru-RU" sz="1100" kern="0" spc="15" dirty="0">
                <a:solidFill>
                  <a:schemeClr val="tx1">
                    <a:lumMod val="75000"/>
                    <a:lumOff val="25000"/>
                  </a:schemeClr>
                </a:solidFill>
                <a:latin typeface="PF Din Text Comp Pro" pitchFamily="2" charset="0"/>
              </a:rPr>
              <a:t> и промышленному программированию.</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Поиск новых подходов не только к образовательно-педагогической деятельности, но и к среде, которая становится частью обучения является наиболее актуальным вектором развития в последние годы. Существует подход, согласно которому сама среда в которой проходит обучения является не менее важной, чем сами программы обучения, и провоцирует на смену форм мыследеятельности.</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НАПРАВЛЕНИЯ В СФЕРЕ ОБРАЗОВАНИЯ</a:t>
            </a:r>
          </a:p>
        </p:txBody>
      </p:sp>
      <p:sp>
        <p:nvSpPr>
          <p:cNvPr id="14" name="Прямоугольник 13"/>
          <p:cNvSpPr/>
          <p:nvPr/>
        </p:nvSpPr>
        <p:spPr>
          <a:xfrm>
            <a:off x="355774" y="6950841"/>
            <a:ext cx="5855022" cy="215444"/>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a:t>
            </a:r>
            <a:r>
              <a:rPr lang="en-US" sz="800" i="1" dirty="0">
                <a:solidFill>
                  <a:schemeClr val="bg1">
                    <a:lumMod val="65000"/>
                  </a:schemeClr>
                </a:solidFill>
                <a:latin typeface="PF Din Text Comp Pro" panose="02000506020000020004" pitchFamily="2" charset="0"/>
              </a:rPr>
              <a:t> https://</a:t>
            </a:r>
            <a:r>
              <a:rPr lang="ru-RU" sz="800" i="1" dirty="0">
                <a:solidFill>
                  <a:schemeClr val="bg1">
                    <a:lumMod val="65000"/>
                  </a:schemeClr>
                </a:solidFill>
                <a:latin typeface="PF Din Text Comp Pro" panose="02000506020000020004" pitchFamily="2" charset="0"/>
              </a:rPr>
              <a:t>точкабудущего.рф, </a:t>
            </a:r>
            <a:r>
              <a:rPr lang="ru-RU" sz="800" i="1" dirty="0" err="1">
                <a:solidFill>
                  <a:schemeClr val="bg1">
                    <a:lumMod val="65000"/>
                  </a:schemeClr>
                </a:solidFill>
                <a:latin typeface="PF Din Text Comp Pro" panose="02000506020000020004" pitchFamily="2" charset="0"/>
              </a:rPr>
              <a:t>Яндекс.Лицей</a:t>
            </a:r>
            <a:r>
              <a:rPr lang="ru-RU" sz="800" i="1" dirty="0">
                <a:solidFill>
                  <a:schemeClr val="bg1">
                    <a:lumMod val="65000"/>
                  </a:schemeClr>
                </a:solidFill>
                <a:latin typeface="PF Din Text Comp Pro" panose="02000506020000020004" pitchFamily="2" charset="0"/>
              </a:rPr>
              <a:t>,</a:t>
            </a:r>
            <a:r>
              <a:rPr lang="en-US" sz="800" i="1" dirty="0">
                <a:solidFill>
                  <a:schemeClr val="bg1">
                    <a:lumMod val="65000"/>
                  </a:schemeClr>
                </a:solidFill>
                <a:latin typeface="PF Din Text Comp Pro" panose="02000506020000020004" pitchFamily="2" charset="0"/>
              </a:rPr>
              <a:t> https://www.techno548.com/</a:t>
            </a:r>
            <a:r>
              <a:rPr lang="ru-RU" sz="800" i="1" dirty="0">
                <a:solidFill>
                  <a:schemeClr val="bg1">
                    <a:lumMod val="65000"/>
                  </a:schemeClr>
                </a:solidFill>
                <a:latin typeface="PF Din Text Comp Pro" panose="02000506020000020004" pitchFamily="2" charset="0"/>
              </a:rPr>
              <a:t>, </a:t>
            </a:r>
            <a:r>
              <a:rPr lang="en-US" sz="800" i="1" dirty="0">
                <a:solidFill>
                  <a:schemeClr val="bg1">
                    <a:lumMod val="65000"/>
                  </a:schemeClr>
                </a:solidFill>
                <a:latin typeface="PF Din Text Comp Pro" panose="02000506020000020004" pitchFamily="2" charset="0"/>
              </a:rPr>
              <a:t>The Village </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123</a:t>
            </a:fld>
            <a:endParaRPr lang="ru-RU" dirty="0"/>
          </a:p>
        </p:txBody>
      </p:sp>
      <p:pic>
        <p:nvPicPr>
          <p:cNvPr id="2" name="Picture 2" descr="Образовательный комплекс «Точка будущего»"/>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t="22937" b="-1"/>
          <a:stretch/>
        </p:blipFill>
        <p:spPr bwMode="auto">
          <a:xfrm>
            <a:off x="5707063" y="612279"/>
            <a:ext cx="4679950" cy="2402493"/>
          </a:xfrm>
          <a:prstGeom prst="rect">
            <a:avLst/>
          </a:prstGeom>
          <a:noFill/>
          <a:extLst>
            <a:ext uri="{909E8E84-426E-40DD-AFC4-6F175D3DCCD1}">
              <a14:hiddenFill xmlns:a14="http://schemas.microsoft.com/office/drawing/2010/main" xmlns="">
                <a:solidFill>
                  <a:srgbClr val="FFFFFF"/>
                </a:solidFill>
              </a14:hiddenFill>
            </a:ext>
          </a:extLst>
        </p:spPr>
      </p:pic>
      <p:sp>
        <p:nvSpPr>
          <p:cNvPr id="17" name="Прямоугольник 16">
            <a:extLst>
              <a:ext uri="{FF2B5EF4-FFF2-40B4-BE49-F238E27FC236}">
                <a16:creationId xmlns="" xmlns:a16="http://schemas.microsoft.com/office/drawing/2014/main" id="{16F911CA-892E-4099-9CFD-892A2214856A}"/>
              </a:ext>
            </a:extLst>
          </p:cNvPr>
          <p:cNvSpPr/>
          <p:nvPr/>
        </p:nvSpPr>
        <p:spPr>
          <a:xfrm>
            <a:off x="5634732" y="2988543"/>
            <a:ext cx="4824536" cy="1015663"/>
          </a:xfrm>
          <a:prstGeom prst="rect">
            <a:avLst/>
          </a:prstGeom>
        </p:spPr>
        <p:txBody>
          <a:bodyPr wrap="square">
            <a:spAutoFit/>
          </a:bodyPr>
          <a:lstStyle/>
          <a:p>
            <a:pPr algn="just"/>
            <a:r>
              <a:rPr lang="ru-RU" sz="1000" dirty="0">
                <a:solidFill>
                  <a:schemeClr val="tx1">
                    <a:lumMod val="75000"/>
                    <a:lumOff val="25000"/>
                  </a:schemeClr>
                </a:solidFill>
                <a:latin typeface="PF Din Text Comp Pro" panose="02000506020000020004" pitchFamily="2" charset="0"/>
              </a:rPr>
              <a:t>Образовательный комплекс «Точка будущего», Иркутск</a:t>
            </a:r>
          </a:p>
          <a:p>
            <a:pPr algn="just"/>
            <a:r>
              <a:rPr lang="ru-RU" sz="1000" dirty="0">
                <a:solidFill>
                  <a:schemeClr val="tx1">
                    <a:lumMod val="75000"/>
                    <a:lumOff val="25000"/>
                  </a:schemeClr>
                </a:solidFill>
                <a:latin typeface="PF Din Text Comp Pro" panose="02000506020000020004" pitchFamily="2" charset="0"/>
              </a:rPr>
              <a:t>Образовательный комплекс “Точка будущего”, включающий школу, детский сад, объекты для занятий спортом, Центр социальной и психологической поддержки и коттеджный поселок для приемных семей.</a:t>
            </a:r>
          </a:p>
          <a:p>
            <a:pPr algn="just"/>
            <a:r>
              <a:rPr lang="ru-RU" sz="1000" dirty="0">
                <a:solidFill>
                  <a:schemeClr val="tx1">
                    <a:lumMod val="75000"/>
                    <a:lumOff val="25000"/>
                  </a:schemeClr>
                </a:solidFill>
                <a:latin typeface="PF Din Text Comp Pro" panose="02000506020000020004" pitchFamily="2" charset="0"/>
              </a:rPr>
              <a:t>Образовательная программа соединила методики «</a:t>
            </a:r>
            <a:r>
              <a:rPr lang="ru-RU" sz="1000" dirty="0" err="1">
                <a:solidFill>
                  <a:schemeClr val="tx1">
                    <a:lumMod val="75000"/>
                    <a:lumOff val="25000"/>
                  </a:schemeClr>
                </a:solidFill>
                <a:latin typeface="PF Din Text Comp Pro" panose="02000506020000020004" pitchFamily="2" charset="0"/>
              </a:rPr>
              <a:t>деятельностного</a:t>
            </a:r>
            <a:r>
              <a:rPr lang="ru-RU" sz="1000" dirty="0">
                <a:solidFill>
                  <a:schemeClr val="tx1">
                    <a:lumMod val="75000"/>
                    <a:lumOff val="25000"/>
                  </a:schemeClr>
                </a:solidFill>
                <a:latin typeface="PF Din Text Comp Pro" panose="02000506020000020004" pitchFamily="2" charset="0"/>
              </a:rPr>
              <a:t> образования» (дети приходят к знанию в процессе самостоятельной исследовательской деятельности), инклюзии, социальной адаптации, психолого-педагогического сопровождения. </a:t>
            </a:r>
          </a:p>
        </p:txBody>
      </p:sp>
      <p:sp>
        <p:nvSpPr>
          <p:cNvPr id="19" name="Прямоугольник 18">
            <a:extLst>
              <a:ext uri="{FF2B5EF4-FFF2-40B4-BE49-F238E27FC236}">
                <a16:creationId xmlns="" xmlns:a16="http://schemas.microsoft.com/office/drawing/2014/main" id="{16F911CA-892E-4099-9CFD-892A2214856A}"/>
              </a:ext>
            </a:extLst>
          </p:cNvPr>
          <p:cNvSpPr/>
          <p:nvPr/>
        </p:nvSpPr>
        <p:spPr>
          <a:xfrm>
            <a:off x="5634732" y="5625544"/>
            <a:ext cx="4824536" cy="1323439"/>
          </a:xfrm>
          <a:prstGeom prst="rect">
            <a:avLst/>
          </a:prstGeom>
        </p:spPr>
        <p:txBody>
          <a:bodyPr wrap="square">
            <a:spAutoFit/>
          </a:bodyPr>
          <a:lstStyle/>
          <a:p>
            <a:pPr algn="just"/>
            <a:r>
              <a:rPr lang="ru-RU" sz="1000" dirty="0">
                <a:solidFill>
                  <a:schemeClr val="tx1">
                    <a:lumMod val="75000"/>
                    <a:lumOff val="25000"/>
                  </a:schemeClr>
                </a:solidFill>
                <a:latin typeface="PF Din Text Comp Pro" panose="02000506020000020004" pitchFamily="2" charset="0"/>
              </a:rPr>
              <a:t>Инженерный корпус школы №548, совхоз им. Ленина, Москва</a:t>
            </a:r>
          </a:p>
          <a:p>
            <a:pPr algn="just"/>
            <a:r>
              <a:rPr lang="ru-RU" sz="1000" dirty="0">
                <a:solidFill>
                  <a:schemeClr val="tx1">
                    <a:lumMod val="75000"/>
                    <a:lumOff val="25000"/>
                  </a:schemeClr>
                </a:solidFill>
                <a:latin typeface="PF Din Text Comp Pro" panose="02000506020000020004" pitchFamily="2" charset="0"/>
              </a:rPr>
              <a:t>Учебный план Инженерной школы включает и такие дисциплины: 3D-моделирование, Робототехника,  Программирование на разных языках программирования, </a:t>
            </a:r>
            <a:r>
              <a:rPr lang="ru-RU" sz="1000" dirty="0" err="1">
                <a:solidFill>
                  <a:schemeClr val="tx1">
                    <a:lumMod val="75000"/>
                    <a:lumOff val="25000"/>
                  </a:schemeClr>
                </a:solidFill>
                <a:latin typeface="PF Din Text Comp Pro" panose="02000506020000020004" pitchFamily="2" charset="0"/>
              </a:rPr>
              <a:t>Adobe</a:t>
            </a:r>
            <a:r>
              <a:rPr lang="ru-RU" sz="1000" dirty="0">
                <a:solidFill>
                  <a:schemeClr val="tx1">
                    <a:lumMod val="75000"/>
                    <a:lumOff val="25000"/>
                  </a:schemeClr>
                </a:solidFill>
                <a:latin typeface="PF Din Text Comp Pro" panose="02000506020000020004" pitchFamily="2" charset="0"/>
              </a:rPr>
              <a:t> </a:t>
            </a:r>
            <a:r>
              <a:rPr lang="ru-RU" sz="1000" dirty="0" err="1">
                <a:solidFill>
                  <a:schemeClr val="tx1">
                    <a:lumMod val="75000"/>
                    <a:lumOff val="25000"/>
                  </a:schemeClr>
                </a:solidFill>
                <a:latin typeface="PF Din Text Comp Pro" panose="02000506020000020004" pitchFamily="2" charset="0"/>
              </a:rPr>
              <a:t>Photoshop</a:t>
            </a:r>
            <a:r>
              <a:rPr lang="ru-RU" sz="1000" dirty="0">
                <a:solidFill>
                  <a:schemeClr val="tx1">
                    <a:lumMod val="75000"/>
                    <a:lumOff val="25000"/>
                  </a:schemeClr>
                </a:solidFill>
                <a:latin typeface="PF Din Text Comp Pro" panose="02000506020000020004" pitchFamily="2" charset="0"/>
              </a:rPr>
              <a:t>, Электроника, </a:t>
            </a:r>
            <a:r>
              <a:rPr lang="ru-RU" sz="1000" dirty="0" err="1">
                <a:solidFill>
                  <a:schemeClr val="tx1">
                    <a:lumMod val="75000"/>
                    <a:lumOff val="25000"/>
                  </a:schemeClr>
                </a:solidFill>
                <a:latin typeface="PF Din Text Comp Pro" panose="02000506020000020004" pitchFamily="2" charset="0"/>
              </a:rPr>
              <a:t>Ракетомоделирование</a:t>
            </a:r>
            <a:r>
              <a:rPr lang="ru-RU" sz="1000" dirty="0">
                <a:solidFill>
                  <a:schemeClr val="tx1">
                    <a:lumMod val="75000"/>
                    <a:lumOff val="25000"/>
                  </a:schemeClr>
                </a:solidFill>
                <a:latin typeface="PF Din Text Comp Pro" panose="02000506020000020004" pitchFamily="2" charset="0"/>
              </a:rPr>
              <a:t>, </a:t>
            </a:r>
            <a:r>
              <a:rPr lang="ru-RU" sz="1000" dirty="0" err="1">
                <a:solidFill>
                  <a:schemeClr val="tx1">
                    <a:lumMod val="75000"/>
                    <a:lumOff val="25000"/>
                  </a:schemeClr>
                </a:solidFill>
                <a:latin typeface="PF Din Text Comp Pro" panose="02000506020000020004" pitchFamily="2" charset="0"/>
              </a:rPr>
              <a:t>Авиамоделирование</a:t>
            </a:r>
            <a:r>
              <a:rPr lang="ru-RU" sz="1000" dirty="0">
                <a:solidFill>
                  <a:schemeClr val="tx1">
                    <a:lumMod val="75000"/>
                    <a:lumOff val="25000"/>
                  </a:schemeClr>
                </a:solidFill>
                <a:latin typeface="PF Din Text Comp Pro" panose="02000506020000020004" pitchFamily="2" charset="0"/>
              </a:rPr>
              <a:t>, Техническая графика, Архитектура.</a:t>
            </a:r>
          </a:p>
          <a:p>
            <a:pPr algn="just"/>
            <a:r>
              <a:rPr lang="ru-RU" sz="1000" dirty="0">
                <a:solidFill>
                  <a:schemeClr val="tx1">
                    <a:lumMod val="75000"/>
                    <a:lumOff val="25000"/>
                  </a:schemeClr>
                </a:solidFill>
                <a:latin typeface="PF Din Text Comp Pro" panose="02000506020000020004" pitchFamily="2" charset="0"/>
              </a:rPr>
              <a:t>В школе открыта универсальная лаборатория, включающая: 3D-прототипирование (два принтера разной точности и мощности), 3D сканер высокого разрешения, оборудование и ПО для 3D моделирования, лазерный резак, оборудование для механической обработки материалов малых размеров, сборочные комплекты для электронного оборудования, стапели для работы с гидравлическими и пневматическим схемами.</a:t>
            </a:r>
          </a:p>
        </p:txBody>
      </p:sp>
      <p:pic>
        <p:nvPicPr>
          <p:cNvPr id="1026" name="Picture 2" descr="https://sntch.com/uploads/2017/09/jUvTHZ-8RpeMzOUEIuqrtA-wide.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8047037" y="4092026"/>
            <a:ext cx="2339975" cy="1560813"/>
          </a:xfrm>
          <a:prstGeom prst="rect">
            <a:avLst/>
          </a:prstGeom>
          <a:noFill/>
          <a:extLst>
            <a:ext uri="{909E8E84-426E-40DD-AFC4-6F175D3DCCD1}">
              <a14:hiddenFill xmlns:a14="http://schemas.microsoft.com/office/drawing/2010/main" xmlns="">
                <a:solidFill>
                  <a:srgbClr val="FFFFFF"/>
                </a:solidFill>
              </a14:hiddenFill>
            </a:ext>
          </a:extLst>
        </p:spPr>
      </p:pic>
      <p:pic>
        <p:nvPicPr>
          <p:cNvPr id="4" name="Picture 4" descr="http://cdn.the-village.ru/the-village.ru/post_image-image/DNKEHQYZX0BQk59iYZyGSQ.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930876" y="4092026"/>
            <a:ext cx="1039805" cy="1560813"/>
          </a:xfrm>
          <a:prstGeom prst="rect">
            <a:avLst/>
          </a:prstGeom>
          <a:noFill/>
          <a:extLst>
            <a:ext uri="{909E8E84-426E-40DD-AFC4-6F175D3DCCD1}">
              <a14:hiddenFill xmlns:a14="http://schemas.microsoft.com/office/drawing/2010/main" xmlns="">
                <a:solidFill>
                  <a:srgbClr val="FFFFFF"/>
                </a:solidFill>
              </a14:hiddenFill>
            </a:ext>
          </a:extLst>
        </p:spPr>
      </p:pic>
      <p:pic>
        <p:nvPicPr>
          <p:cNvPr id="1030" name="Picture 6" descr="http://cdn.the-village.ru/the-village.ru/post_image-image/7EXuCq-rkufWK45lAItcew.jpg"/>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l="7397" r="42429"/>
          <a:stretch/>
        </p:blipFill>
        <p:spPr bwMode="auto">
          <a:xfrm>
            <a:off x="5706740" y="4092027"/>
            <a:ext cx="1175926" cy="1560812"/>
          </a:xfrm>
          <a:prstGeom prst="rect">
            <a:avLst/>
          </a:prstGeom>
          <a:noFill/>
          <a:extLst>
            <a:ext uri="{909E8E84-426E-40DD-AFC4-6F175D3DCCD1}">
              <a14:hiddenFill xmlns:a14="http://schemas.microsoft.com/office/drawing/2010/main" xmlns="">
                <a:solidFill>
                  <a:srgbClr val="FFFFFF"/>
                </a:solidFill>
              </a14:hiddenFill>
            </a:ext>
          </a:extLst>
        </p:spPr>
      </p:pic>
      <p:sp>
        <p:nvSpPr>
          <p:cNvPr id="15" name="Прямоугольник 14">
            <a:extLst>
              <a:ext uri="{FF2B5EF4-FFF2-40B4-BE49-F238E27FC236}">
                <a16:creationId xmlns="" xmlns:a16="http://schemas.microsoft.com/office/drawing/2014/main" id="{F8A3CD00-B136-45B2-BE7D-D3FC08E2ADE7}"/>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16" name="Прямоугольник 15">
            <a:extLst>
              <a:ext uri="{FF2B5EF4-FFF2-40B4-BE49-F238E27FC236}">
                <a16:creationId xmlns="" xmlns:a16="http://schemas.microsoft.com/office/drawing/2014/main" id="{48C724F8-4A64-434B-9C66-7BD057FD8A71}"/>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14.4.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1475026965"/>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НАПРАВЛЕНИЯ В СФЕРЕ ОБРАЗОВАНИЯ</a:t>
            </a:r>
          </a:p>
        </p:txBody>
      </p:sp>
      <p:sp>
        <p:nvSpPr>
          <p:cNvPr id="14" name="Прямоугольник 13"/>
          <p:cNvSpPr/>
          <p:nvPr/>
        </p:nvSpPr>
        <p:spPr>
          <a:xfrm>
            <a:off x="355774" y="6950841"/>
            <a:ext cx="2398638" cy="215444"/>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Источники: https://asi.ru/future_skills/</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124</a:t>
            </a:fld>
            <a:endParaRPr lang="ru-RU" dirty="0"/>
          </a:p>
        </p:txBody>
      </p:sp>
      <p:sp>
        <p:nvSpPr>
          <p:cNvPr id="12" name="TextBox 11"/>
          <p:cNvSpPr txBox="1"/>
          <p:nvPr/>
        </p:nvSpPr>
        <p:spPr>
          <a:xfrm>
            <a:off x="378147" y="552167"/>
            <a:ext cx="3455665" cy="4970591"/>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НОВЫЕ ПОДХОДЫ К ОБРАЗОВАНИЮ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Образование закладывает фундамент личности и остается одним из ключевых социальных лифтов в России. Многие родители готовы переезжать в районы с более хорошими школами, особенно в период подготовки к ЕГЭ.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Сегодня информация легкодоступна, а мир меняется быстро, заучивание учебников теряет всякий смысл. Вместо этого школьников нужно готовить к образованию в течение всей жизни: учить искать, анализировать и отсеивать информацию, работать в команде, и легко адаптироваться к изменяющимся условиям. На передний план</a:t>
            </a:r>
            <a:r>
              <a:rPr lang="en-US" sz="1100" kern="0" spc="15" dirty="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выходит творческое мышление и решение сложных задач.</a:t>
            </a:r>
            <a:r>
              <a:rPr lang="en-US" sz="1100" kern="0" spc="15" dirty="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Образование следует строить вокруг совместной проектной работы, которая в большей степени готовит детей и подростков к будущей работе. Подобный подход к школьному образованию продвигает Агентство стратегических инициатив (АСИ) в рамках инициативы «Навыки будущего».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Школьникам сегодня нужны новые виды грамотности: финансовая, правовая, цифровая, предпринимательская.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Также с 2020 года реализуется программа «Земский учитель», благодаря которой молодые учителя могут получить финансовую помощь в объеме 1 млн. рублей, если проработают не менее 5 лет в городе с населением меньше 50 тыс. человек, для Волхова, который находится в непосредственной близости к второй агломерации страны, это может стать направлением рекрутинга кадров. Особенно актуально это может быть, в случае если дополнительно к финансовой мотивации дать амбициозным молодым учителям возможность разрабатывать и апробировать передовые методики.</a:t>
            </a:r>
          </a:p>
        </p:txBody>
      </p:sp>
      <p:pic>
        <p:nvPicPr>
          <p:cNvPr id="32" name="Picture 2">
            <a:extLst>
              <a:ext uri="{FF2B5EF4-FFF2-40B4-BE49-F238E27FC236}">
                <a16:creationId xmlns="" xmlns:a16="http://schemas.microsoft.com/office/drawing/2014/main" id="{526EAD8E-8CEF-3E40-8CD5-63AA1C1192D6}"/>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l="19340" t="5355" r="22638"/>
          <a:stretch/>
        </p:blipFill>
        <p:spPr>
          <a:xfrm>
            <a:off x="4671788" y="2687829"/>
            <a:ext cx="3771256" cy="3442961"/>
          </a:xfrm>
          <a:prstGeom prst="rect">
            <a:avLst/>
          </a:prstGeom>
        </p:spPr>
      </p:pic>
      <p:pic>
        <p:nvPicPr>
          <p:cNvPr id="11" name="Picture 5">
            <a:extLst>
              <a:ext uri="{FF2B5EF4-FFF2-40B4-BE49-F238E27FC236}">
                <a16:creationId xmlns="" xmlns:a16="http://schemas.microsoft.com/office/drawing/2014/main" id="{EF4D14A0-4E82-3545-B726-80BE823777C8}"/>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l="1286" t="15958" r="11868" b="13430"/>
          <a:stretch/>
        </p:blipFill>
        <p:spPr>
          <a:xfrm>
            <a:off x="5346700" y="661863"/>
            <a:ext cx="5011180" cy="1664911"/>
          </a:xfrm>
          <a:prstGeom prst="rect">
            <a:avLst/>
          </a:prstGeom>
        </p:spPr>
      </p:pic>
      <p:sp>
        <p:nvSpPr>
          <p:cNvPr id="20" name="TextBox 19">
            <a:extLst>
              <a:ext uri="{FF2B5EF4-FFF2-40B4-BE49-F238E27FC236}">
                <a16:creationId xmlns="" xmlns:a16="http://schemas.microsoft.com/office/drawing/2014/main" id="{7837A7F0-CECC-D74F-A28B-65B8E35219E9}"/>
              </a:ext>
            </a:extLst>
          </p:cNvPr>
          <p:cNvSpPr txBox="1"/>
          <p:nvPr/>
        </p:nvSpPr>
        <p:spPr>
          <a:xfrm>
            <a:off x="7723832" y="5832278"/>
            <a:ext cx="1007418" cy="215444"/>
          </a:xfrm>
          <a:prstGeom prst="rect">
            <a:avLst/>
          </a:prstGeom>
          <a:noFill/>
        </p:spPr>
        <p:txBody>
          <a:bodyPr wrap="square" rtlCol="0">
            <a:spAutoFit/>
          </a:bodyPr>
          <a:lstStyle/>
          <a:p>
            <a:pPr algn="r" defTabSz="1422637" fontAlgn="auto">
              <a:spcBef>
                <a:spcPts val="0"/>
              </a:spcBef>
              <a:spcAft>
                <a:spcPts val="600"/>
              </a:spcAft>
            </a:pPr>
            <a:r>
              <a:rPr lang="ru-RU" sz="800" i="1" kern="0" spc="15" dirty="0">
                <a:solidFill>
                  <a:schemeClr val="tx1">
                    <a:lumMod val="75000"/>
                    <a:lumOff val="25000"/>
                  </a:schemeClr>
                </a:solidFill>
                <a:latin typeface="PF Din Text Comp Pro" pitchFamily="2" charset="0"/>
              </a:rPr>
              <a:t>Инфографика: АСИ</a:t>
            </a:r>
          </a:p>
        </p:txBody>
      </p:sp>
      <p:sp>
        <p:nvSpPr>
          <p:cNvPr id="21" name="TextBox 20"/>
          <p:cNvSpPr txBox="1"/>
          <p:nvPr/>
        </p:nvSpPr>
        <p:spPr>
          <a:xfrm>
            <a:off x="4986660" y="540271"/>
            <a:ext cx="5148138" cy="307768"/>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1400" kern="1200" dirty="0">
                <a:solidFill>
                  <a:schemeClr val="tx1"/>
                </a:solidFill>
                <a:latin typeface="PF Din Text Comp Pro" pitchFamily="2" charset="0"/>
                <a:cs typeface="Arial" charset="0"/>
              </a:rPr>
              <a:t>НОВЫЕ ГРАМОТНОСТИ</a:t>
            </a:r>
          </a:p>
        </p:txBody>
      </p:sp>
      <p:sp>
        <p:nvSpPr>
          <p:cNvPr id="22" name="TextBox 21"/>
          <p:cNvSpPr txBox="1"/>
          <p:nvPr/>
        </p:nvSpPr>
        <p:spPr>
          <a:xfrm>
            <a:off x="4986660" y="2556495"/>
            <a:ext cx="2765408" cy="307768"/>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1400" kern="1200" dirty="0">
                <a:solidFill>
                  <a:schemeClr val="tx1"/>
                </a:solidFill>
                <a:latin typeface="PF Din Text Comp Pro" pitchFamily="2" charset="0"/>
                <a:cs typeface="Arial" charset="0"/>
              </a:rPr>
              <a:t>НАВЫКИ БУДУЩЕГО</a:t>
            </a:r>
          </a:p>
        </p:txBody>
      </p:sp>
      <p:sp>
        <p:nvSpPr>
          <p:cNvPr id="23" name="TextBox 22"/>
          <p:cNvSpPr txBox="1"/>
          <p:nvPr/>
        </p:nvSpPr>
        <p:spPr>
          <a:xfrm rot="16200000">
            <a:off x="4565647" y="1420837"/>
            <a:ext cx="1476299" cy="346241"/>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nSpc>
                <a:spcPct val="75000"/>
              </a:lnSpc>
            </a:pPr>
            <a:r>
              <a:rPr lang="ru-RU" altLang="ru-RU" sz="1100" kern="1200" dirty="0">
                <a:solidFill>
                  <a:schemeClr val="tx1">
                    <a:lumMod val="75000"/>
                    <a:lumOff val="25000"/>
                  </a:schemeClr>
                </a:solidFill>
                <a:latin typeface="PF Din Text Comp Pro" pitchFamily="2" charset="0"/>
                <a:cs typeface="Arial" charset="0"/>
              </a:rPr>
              <a:t>Финансовая</a:t>
            </a:r>
          </a:p>
          <a:p>
            <a:pPr>
              <a:lnSpc>
                <a:spcPct val="75000"/>
              </a:lnSpc>
            </a:pPr>
            <a:r>
              <a:rPr lang="ru-RU" altLang="ru-RU" sz="1100" kern="1200" dirty="0">
                <a:solidFill>
                  <a:schemeClr val="tx1">
                    <a:lumMod val="75000"/>
                    <a:lumOff val="25000"/>
                  </a:schemeClr>
                </a:solidFill>
                <a:latin typeface="PF Din Text Comp Pro" pitchFamily="2" charset="0"/>
                <a:cs typeface="Arial" charset="0"/>
              </a:rPr>
              <a:t>грамотность</a:t>
            </a:r>
          </a:p>
        </p:txBody>
      </p:sp>
      <p:sp>
        <p:nvSpPr>
          <p:cNvPr id="25" name="TextBox 24"/>
          <p:cNvSpPr txBox="1"/>
          <p:nvPr/>
        </p:nvSpPr>
        <p:spPr>
          <a:xfrm rot="16200000">
            <a:off x="5861791" y="1420838"/>
            <a:ext cx="1476299" cy="346241"/>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nSpc>
                <a:spcPct val="75000"/>
              </a:lnSpc>
            </a:pPr>
            <a:r>
              <a:rPr lang="ru-RU" altLang="ru-RU" sz="1100" kern="1200" dirty="0">
                <a:solidFill>
                  <a:schemeClr val="tx1">
                    <a:lumMod val="75000"/>
                    <a:lumOff val="25000"/>
                  </a:schemeClr>
                </a:solidFill>
                <a:latin typeface="PF Din Text Comp Pro" pitchFamily="2" charset="0"/>
                <a:cs typeface="Arial" charset="0"/>
              </a:rPr>
              <a:t>Правовая</a:t>
            </a:r>
          </a:p>
          <a:p>
            <a:pPr>
              <a:lnSpc>
                <a:spcPct val="75000"/>
              </a:lnSpc>
            </a:pPr>
            <a:r>
              <a:rPr lang="ru-RU" altLang="ru-RU" sz="1100" kern="1200" dirty="0">
                <a:solidFill>
                  <a:schemeClr val="tx1">
                    <a:lumMod val="75000"/>
                    <a:lumOff val="25000"/>
                  </a:schemeClr>
                </a:solidFill>
                <a:latin typeface="PF Din Text Comp Pro" pitchFamily="2" charset="0"/>
                <a:cs typeface="Arial" charset="0"/>
              </a:rPr>
              <a:t>грамотность</a:t>
            </a:r>
          </a:p>
        </p:txBody>
      </p:sp>
      <p:sp>
        <p:nvSpPr>
          <p:cNvPr id="26" name="TextBox 25"/>
          <p:cNvSpPr txBox="1"/>
          <p:nvPr/>
        </p:nvSpPr>
        <p:spPr>
          <a:xfrm rot="16200000">
            <a:off x="7243742" y="1395033"/>
            <a:ext cx="1476299" cy="346241"/>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nSpc>
                <a:spcPct val="75000"/>
              </a:lnSpc>
            </a:pPr>
            <a:r>
              <a:rPr lang="ru-RU" altLang="ru-RU" sz="1100" kern="1200" dirty="0">
                <a:solidFill>
                  <a:schemeClr val="tx1">
                    <a:lumMod val="75000"/>
                    <a:lumOff val="25000"/>
                  </a:schemeClr>
                </a:solidFill>
                <a:latin typeface="PF Din Text Comp Pro" pitchFamily="2" charset="0"/>
                <a:cs typeface="Arial" charset="0"/>
              </a:rPr>
              <a:t>Цифровая</a:t>
            </a:r>
          </a:p>
          <a:p>
            <a:pPr>
              <a:lnSpc>
                <a:spcPct val="75000"/>
              </a:lnSpc>
            </a:pPr>
            <a:r>
              <a:rPr lang="ru-RU" altLang="ru-RU" sz="1100" kern="1200" dirty="0">
                <a:solidFill>
                  <a:schemeClr val="tx1">
                    <a:lumMod val="75000"/>
                    <a:lumOff val="25000"/>
                  </a:schemeClr>
                </a:solidFill>
                <a:latin typeface="PF Din Text Comp Pro" pitchFamily="2" charset="0"/>
                <a:cs typeface="Arial" charset="0"/>
              </a:rPr>
              <a:t>грамотность</a:t>
            </a:r>
          </a:p>
        </p:txBody>
      </p:sp>
      <p:sp>
        <p:nvSpPr>
          <p:cNvPr id="27" name="TextBox 26"/>
          <p:cNvSpPr txBox="1"/>
          <p:nvPr/>
        </p:nvSpPr>
        <p:spPr>
          <a:xfrm rot="16200000">
            <a:off x="8539885" y="1393333"/>
            <a:ext cx="1476300" cy="346241"/>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pPr>
              <a:lnSpc>
                <a:spcPct val="75000"/>
              </a:lnSpc>
            </a:pPr>
            <a:r>
              <a:rPr lang="ru-RU" altLang="ru-RU" sz="1100" kern="1200" dirty="0">
                <a:solidFill>
                  <a:schemeClr val="tx1">
                    <a:lumMod val="75000"/>
                    <a:lumOff val="25000"/>
                  </a:schemeClr>
                </a:solidFill>
                <a:latin typeface="PF Din Text Comp Pro" pitchFamily="2" charset="0"/>
                <a:cs typeface="Arial" charset="0"/>
              </a:rPr>
              <a:t>Предпринимательская</a:t>
            </a:r>
          </a:p>
          <a:p>
            <a:pPr>
              <a:lnSpc>
                <a:spcPct val="75000"/>
              </a:lnSpc>
            </a:pPr>
            <a:r>
              <a:rPr lang="ru-RU" altLang="ru-RU" sz="1100" kern="1200" dirty="0">
                <a:solidFill>
                  <a:schemeClr val="tx1">
                    <a:lumMod val="75000"/>
                    <a:lumOff val="25000"/>
                  </a:schemeClr>
                </a:solidFill>
                <a:latin typeface="PF Din Text Comp Pro" pitchFamily="2" charset="0"/>
                <a:cs typeface="Arial" charset="0"/>
              </a:rPr>
              <a:t>грамотность</a:t>
            </a:r>
          </a:p>
        </p:txBody>
      </p:sp>
      <p:sp>
        <p:nvSpPr>
          <p:cNvPr id="17" name="Прямоугольник 16">
            <a:extLst>
              <a:ext uri="{FF2B5EF4-FFF2-40B4-BE49-F238E27FC236}">
                <a16:creationId xmlns="" xmlns:a16="http://schemas.microsoft.com/office/drawing/2014/main" id="{0F0AD278-9650-44A1-8793-B0EA3F9AB94C}"/>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18" name="Прямоугольник 17">
            <a:extLst>
              <a:ext uri="{FF2B5EF4-FFF2-40B4-BE49-F238E27FC236}">
                <a16:creationId xmlns="" xmlns:a16="http://schemas.microsoft.com/office/drawing/2014/main" id="{C3FD2B14-904A-47DC-88F7-B2354E96E09F}"/>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14.4.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1895694736"/>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3520901" cy="6801862"/>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ШКОЛА КАК ОБЩЕСТВЕННЫЙ ЦЕНТР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Сегодня школы не просто предоставляют место для обучения детей – они также могут рассматриваться как общественные пространства, как социальные центры, расширяя функциональный охват территории, предлагая дополнительные услуги населению, создавая комфортную городскую среду на базе уже построенного здания, таким образом, сокращая расходы города.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таком контексте школа может рассматриваться, как место, так и как набор партнерских отношений между школой и другими местными сообществами. Школа становится центром притяжения не только для подрастающего поколения, но и для их родителей, а также ближайшего окружения.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КЕЙС:  ШКОЛА И ОБЩЕСТВЕННЫЙ ЦЕНТР HIUKKAVAARA</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Финляндии в 2017 году в городе </a:t>
            </a:r>
            <a:r>
              <a:rPr lang="ru-RU" sz="1100" kern="0" spc="15" dirty="0" err="1">
                <a:solidFill>
                  <a:schemeClr val="tx1">
                    <a:lumMod val="75000"/>
                    <a:lumOff val="25000"/>
                  </a:schemeClr>
                </a:solidFill>
                <a:latin typeface="PF Din Text Comp Pro" pitchFamily="2" charset="0"/>
              </a:rPr>
              <a:t>Оулу</a:t>
            </a:r>
            <a:r>
              <a:rPr lang="ru-RU" sz="1100" kern="0" spc="15" dirty="0">
                <a:solidFill>
                  <a:schemeClr val="tx1">
                    <a:lumMod val="75000"/>
                    <a:lumOff val="25000"/>
                  </a:schemeClr>
                </a:solidFill>
                <a:latin typeface="PF Din Text Comp Pro" pitchFamily="2" charset="0"/>
              </a:rPr>
              <a:t> была открыта школа, которая не только предоставляет образовательные услуги для детей, но также является общественным центром. Помещение образовательного учреждения рассчитано на 700 человек. Кроме начальной и средней школы на 350 учащихся, там расположился детский сад и дошкольный центр, молодежный центр и школьная библиотека. Жители города не только могут пользоваться помещениями школы, но и принимают участие в социально-просветительских мероприятиях для взрослых, а также занимаются спортом.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a:t>
            </a:r>
            <a:r>
              <a:rPr lang="ru-RU" sz="1100" kern="0" spc="15" dirty="0" err="1">
                <a:solidFill>
                  <a:schemeClr val="tx1">
                    <a:lumMod val="75000"/>
                    <a:lumOff val="25000"/>
                  </a:schemeClr>
                </a:solidFill>
                <a:latin typeface="PF Din Text Comp Pro" pitchFamily="2" charset="0"/>
              </a:rPr>
              <a:t>Hiukkavaara</a:t>
            </a:r>
            <a:r>
              <a:rPr lang="ru-RU" sz="1100" kern="0" spc="15" dirty="0">
                <a:solidFill>
                  <a:schemeClr val="tx1">
                    <a:lumMod val="75000"/>
                    <a:lumOff val="25000"/>
                  </a:schemeClr>
                </a:solidFill>
                <a:latin typeface="PF Din Text Comp Pro" pitchFamily="2" charset="0"/>
              </a:rPr>
              <a:t> нет традиционных классов; вместо этого, учебное пространство строится вокруг открытых учебных ячеек или «гнезд». Пространства могут быть адаптированы и разделены на зоны, если необходимо закрытое пространство, например, с помощью кулис или предметов передвижной мебели.</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Самое большое из таких учебных "гнезд" может вместить до 200 учеников. Работа в больших группах в многофункциональных пространствах требует от учеников и преподавателей адаптивности и способности взаимодействовать друг с другом.</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Такие новые зоны способствуют реализации целей и задач новой учебной программы – участие, взаимодействие и построение общих знаний. Аналогичные проекты существуют и в других городах и странах, например, международная школа </a:t>
            </a:r>
            <a:r>
              <a:rPr lang="en-US" sz="1100" kern="0" spc="15" dirty="0" err="1">
                <a:solidFill>
                  <a:schemeClr val="tx1">
                    <a:lumMod val="75000"/>
                    <a:lumOff val="25000"/>
                  </a:schemeClr>
                </a:solidFill>
                <a:latin typeface="PF Din Text Comp Pro" pitchFamily="2" charset="0"/>
              </a:rPr>
              <a:t>Ikast</a:t>
            </a:r>
            <a:r>
              <a:rPr lang="en-US" sz="1100" kern="0" spc="15" dirty="0">
                <a:solidFill>
                  <a:schemeClr val="tx1">
                    <a:lumMod val="75000"/>
                    <a:lumOff val="25000"/>
                  </a:schemeClr>
                </a:solidFill>
                <a:latin typeface="PF Din Text Comp Pro" pitchFamily="2" charset="0"/>
              </a:rPr>
              <a:t>-Brande</a:t>
            </a:r>
            <a:r>
              <a:rPr lang="ru-RU" sz="1100" kern="0" spc="15" dirty="0">
                <a:solidFill>
                  <a:schemeClr val="tx1">
                    <a:lumMod val="75000"/>
                    <a:lumOff val="25000"/>
                  </a:schemeClr>
                </a:solidFill>
                <a:latin typeface="PF Din Text Comp Pro" pitchFamily="2" charset="0"/>
              </a:rPr>
              <a:t> – Дания.</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ПРИМЕРЫ СОЦИАЛЬНЫХ ОБЪЕКТОВ НОВОГО ТИПА</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125</a:t>
            </a:fld>
            <a:endParaRPr lang="ru-RU" dirty="0"/>
          </a:p>
        </p:txBody>
      </p:sp>
      <p:pic>
        <p:nvPicPr>
          <p:cNvPr id="1026" name="Picture 2">
            <a:extLst>
              <a:ext uri="{FF2B5EF4-FFF2-40B4-BE49-F238E27FC236}">
                <a16:creationId xmlns="" xmlns:a16="http://schemas.microsoft.com/office/drawing/2014/main" id="{FF59E7E2-8A3D-4BF9-A4D5-094A47AB9250}"/>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731250" y="1764407"/>
            <a:ext cx="1655380" cy="1102195"/>
          </a:xfrm>
          <a:prstGeom prst="rect">
            <a:avLst/>
          </a:prstGeom>
          <a:noFill/>
          <a:extLst>
            <a:ext uri="{909E8E84-426E-40DD-AFC4-6F175D3DCCD1}">
              <a14:hiddenFill xmlns:a14="http://schemas.microsoft.com/office/drawing/2010/main" xmlns="">
                <a:solidFill>
                  <a:srgbClr val="FFFFFF"/>
                </a:solidFill>
              </a14:hiddenFill>
            </a:ext>
          </a:extLst>
        </p:spPr>
      </p:pic>
      <p:pic>
        <p:nvPicPr>
          <p:cNvPr id="1030" name="Picture 6">
            <a:extLst>
              <a:ext uri="{FF2B5EF4-FFF2-40B4-BE49-F238E27FC236}">
                <a16:creationId xmlns="" xmlns:a16="http://schemas.microsoft.com/office/drawing/2014/main" id="{D2D115AA-4E53-4FC7-927C-8583A0168F50}"/>
              </a:ext>
            </a:extLst>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8731209" y="616710"/>
            <a:ext cx="1656051" cy="1102195"/>
          </a:xfrm>
          <a:prstGeom prst="rect">
            <a:avLst/>
          </a:prstGeom>
          <a:noFill/>
          <a:extLst>
            <a:ext uri="{909E8E84-426E-40DD-AFC4-6F175D3DCCD1}">
              <a14:hiddenFill xmlns:a14="http://schemas.microsoft.com/office/drawing/2010/main" xmlns="">
                <a:solidFill>
                  <a:srgbClr val="FFFFFF"/>
                </a:solidFill>
              </a14:hiddenFill>
            </a:ext>
          </a:extLst>
        </p:spPr>
      </p:pic>
      <p:pic>
        <p:nvPicPr>
          <p:cNvPr id="1032" name="Picture 8">
            <a:extLst>
              <a:ext uri="{FF2B5EF4-FFF2-40B4-BE49-F238E27FC236}">
                <a16:creationId xmlns="" xmlns:a16="http://schemas.microsoft.com/office/drawing/2014/main" id="{DFD45FF5-F843-4A8B-9069-33180CE4E5AD}"/>
              </a:ext>
            </a:extLst>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8731881" y="2916535"/>
            <a:ext cx="1655379" cy="1101748"/>
          </a:xfrm>
          <a:prstGeom prst="rect">
            <a:avLst/>
          </a:prstGeom>
          <a:noFill/>
          <a:extLst>
            <a:ext uri="{909E8E84-426E-40DD-AFC4-6F175D3DCCD1}">
              <a14:hiddenFill xmlns:a14="http://schemas.microsoft.com/office/drawing/2010/main" xmlns="">
                <a:solidFill>
                  <a:srgbClr val="FFFFFF"/>
                </a:solidFill>
              </a14:hiddenFill>
            </a:ext>
          </a:extLst>
        </p:spPr>
      </p:pic>
      <p:pic>
        <p:nvPicPr>
          <p:cNvPr id="1034" name="Picture 10">
            <a:extLst>
              <a:ext uri="{FF2B5EF4-FFF2-40B4-BE49-F238E27FC236}">
                <a16:creationId xmlns="" xmlns:a16="http://schemas.microsoft.com/office/drawing/2014/main" id="{CC43373D-E79A-4A86-A484-13A4C61F8099}"/>
              </a:ext>
            </a:extLst>
          </p:cNvPr>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4122738" y="616709"/>
            <a:ext cx="4537812" cy="3401574"/>
          </a:xfrm>
          <a:prstGeom prst="rect">
            <a:avLst/>
          </a:prstGeom>
          <a:noFill/>
          <a:extLst>
            <a:ext uri="{909E8E84-426E-40DD-AFC4-6F175D3DCCD1}">
              <a14:hiddenFill xmlns:a14="http://schemas.microsoft.com/office/drawing/2010/main" xmlns="">
                <a:solidFill>
                  <a:srgbClr val="FFFFFF"/>
                </a:solidFill>
              </a14:hiddenFill>
            </a:ext>
          </a:extLst>
        </p:spPr>
      </p:pic>
      <p:pic>
        <p:nvPicPr>
          <p:cNvPr id="1036" name="Picture 12">
            <a:extLst>
              <a:ext uri="{FF2B5EF4-FFF2-40B4-BE49-F238E27FC236}">
                <a16:creationId xmlns="" xmlns:a16="http://schemas.microsoft.com/office/drawing/2014/main" id="{09A9F2F9-7496-4228-8533-8F3260A50614}"/>
              </a:ext>
            </a:extLst>
          </p:cNvPr>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4119979" y="4068663"/>
            <a:ext cx="6266650" cy="2951262"/>
          </a:xfrm>
          <a:prstGeom prst="rect">
            <a:avLst/>
          </a:prstGeom>
          <a:noFill/>
          <a:extLst>
            <a:ext uri="{909E8E84-426E-40DD-AFC4-6F175D3DCCD1}">
              <a14:hiddenFill xmlns:a14="http://schemas.microsoft.com/office/drawing/2010/main" xmlns="">
                <a:solidFill>
                  <a:srgbClr val="FFFFFF"/>
                </a:solidFill>
              </a14:hiddenFill>
            </a:ext>
          </a:extLst>
        </p:spPr>
      </p:pic>
      <p:sp>
        <p:nvSpPr>
          <p:cNvPr id="12" name="Прямоугольник 11">
            <a:extLst>
              <a:ext uri="{FF2B5EF4-FFF2-40B4-BE49-F238E27FC236}">
                <a16:creationId xmlns="" xmlns:a16="http://schemas.microsoft.com/office/drawing/2014/main" id="{6413CEF1-8C36-4689-9888-2E7E604E9694}"/>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13" name="Прямоугольник 12">
            <a:extLst>
              <a:ext uri="{FF2B5EF4-FFF2-40B4-BE49-F238E27FC236}">
                <a16:creationId xmlns="" xmlns:a16="http://schemas.microsoft.com/office/drawing/2014/main" id="{27250E39-5A21-4BAB-9823-BB39CDB7C0F1}"/>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14.5.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3570367303"/>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3406601" cy="555536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Культурный центр «Московский», Казань</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ДК Урицкого стал флагманским проектом модернизации советских домов культуры в Казани. Сейчас бывший ДК полностью трансформировался в Культурный центр «Московский».</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основе концепции центра лежит желание уйти от классической концертной и развлекательной деятельности и начать соответствовать современным запросам и тенденциям. Современный культурный центр, по мнению руководителей проекта реконструкции, должен быть привлекательным как для своей постоянной аудитории — тех, кто занимается в кружках и студиях (как правило, это дошкольники, школьники и люди пенсионного возраста) и приходит на концерты, так и для новой аудитории — людей 17−45 лет, для которых мероприятия в ДК обычно не интересны. А для современных молодых людей дизайн очень важен в самом широком смысле этого слова — это и атмосфера, и эстетическое восприятие, и комфорт.</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итоге получилось многофункциональное, легко трансформирующееся пространство с современными колористическими решениями и конструкциями, мебелью и предметами интерьера.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 первом этаже расположился небольшой </a:t>
            </a:r>
            <a:r>
              <a:rPr lang="ru-RU" sz="1100" kern="0" spc="15" dirty="0" err="1">
                <a:solidFill>
                  <a:schemeClr val="tx1">
                    <a:lumMod val="75000"/>
                    <a:lumOff val="25000"/>
                  </a:schemeClr>
                </a:solidFill>
                <a:latin typeface="PF Din Text Comp Pro" pitchFamily="2" charset="0"/>
              </a:rPr>
              <a:t>коворкинг</a:t>
            </a:r>
            <a:r>
              <a:rPr lang="ru-RU" sz="1100" kern="0" spc="15" dirty="0">
                <a:solidFill>
                  <a:schemeClr val="tx1">
                    <a:lumMod val="75000"/>
                    <a:lumOff val="25000"/>
                  </a:schemeClr>
                </a:solidFill>
                <a:latin typeface="PF Din Text Comp Pro" pitchFamily="2" charset="0"/>
              </a:rPr>
              <a:t> с собственным копи-центром, кафе, организованное Департаментом питания города, а также небольшая кофейня с видом на озеро. Летом во внутреннем дворике культурного центра планируют проводить музыкальные вечеринки в формате известного горожанам «Джаза в усадьбе </a:t>
            </a:r>
            <a:r>
              <a:rPr lang="ru-RU" sz="1100" kern="0" spc="15" dirty="0" err="1">
                <a:solidFill>
                  <a:schemeClr val="tx1">
                    <a:lumMod val="75000"/>
                    <a:lumOff val="25000"/>
                  </a:schemeClr>
                </a:solidFill>
                <a:latin typeface="PF Din Text Comp Pro" pitchFamily="2" charset="0"/>
              </a:rPr>
              <a:t>Сандецкого</a:t>
            </a:r>
            <a:r>
              <a:rPr lang="ru-RU" sz="1100" kern="0" spc="15" dirty="0">
                <a:solidFill>
                  <a:schemeClr val="tx1">
                    <a:lumMod val="75000"/>
                    <a:lumOff val="25000"/>
                  </a:schemeClr>
                </a:solidFill>
                <a:latin typeface="PF Din Text Comp Pro" pitchFamily="2" charset="0"/>
              </a:rPr>
              <a:t>».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Помимо вышеперечисленного, на двух этажах центра расположились бальный зал, концертный зал с посадкой на 440 человек, спортзал, помещения для конференций, лекций, репетиций, гардероб и касса. Общая площадь «Московского» -  4 820 м².</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ПРИМЕРЫ СОЦИАЛЬНЫХ ОБЪЕКТОВ НОВОГО ТИПА</a:t>
            </a:r>
          </a:p>
        </p:txBody>
      </p:sp>
      <p:sp>
        <p:nvSpPr>
          <p:cNvPr id="14" name="Прямоугольник 13"/>
          <p:cNvSpPr/>
          <p:nvPr/>
        </p:nvSpPr>
        <p:spPr>
          <a:xfrm>
            <a:off x="355774" y="6950841"/>
            <a:ext cx="3478758" cy="215444"/>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Источники: </a:t>
            </a:r>
            <a:r>
              <a:rPr lang="en-US" sz="800" i="1" dirty="0">
                <a:solidFill>
                  <a:schemeClr val="bg1">
                    <a:lumMod val="65000"/>
                  </a:schemeClr>
                </a:solidFill>
                <a:latin typeface="PF Din Text Comp Pro" panose="02000506020000020004" pitchFamily="2" charset="0"/>
              </a:rPr>
              <a:t>https://inde.io/article/11865-obnovlennye-mesta-kulturnyy-tsentr-moskovskiy-i-dk-lenina</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126</a:t>
            </a:fld>
            <a:endParaRPr lang="ru-RU" dirty="0"/>
          </a:p>
        </p:txBody>
      </p:sp>
      <p:sp>
        <p:nvSpPr>
          <p:cNvPr id="11" name="TextBox 10">
            <a:extLst>
              <a:ext uri="{FF2B5EF4-FFF2-40B4-BE49-F238E27FC236}">
                <a16:creationId xmlns="" xmlns:a16="http://schemas.microsoft.com/office/drawing/2014/main" id="{2C02B182-ED36-4DA2-925F-7D55AF560B6A}"/>
              </a:ext>
            </a:extLst>
          </p:cNvPr>
          <p:cNvSpPr txBox="1"/>
          <p:nvPr/>
        </p:nvSpPr>
        <p:spPr>
          <a:xfrm>
            <a:off x="355774" y="2378525"/>
            <a:ext cx="3520901" cy="754053"/>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pic>
        <p:nvPicPr>
          <p:cNvPr id="17" name="Picture 2" descr="https://inde.io/i/galleries/33946/xl_fbf19838e0ff765c25e159c720e36cd5.jpg"/>
          <p:cNvPicPr>
            <a:picLocks noChangeAspect="1" noChangeArrowheads="1"/>
          </p:cNvPicPr>
          <p:nvPr/>
        </p:nvPicPr>
        <p:blipFill rotWithShape="1">
          <a:blip r:embed="rId3" cstate="print">
            <a:extLst>
              <a:ext uri="{BEBA8EAE-BF5A-486C-A8C5-ECC9F3942E4B}">
                <a14:imgProps xmlns:a14="http://schemas.microsoft.com/office/drawing/2010/main" xmlns="">
                  <a14:imgLayer r:embed="rId4">
                    <a14:imgEffect>
                      <a14:brightnessContrast bright="20000"/>
                    </a14:imgEffect>
                  </a14:imgLayer>
                </a14:imgProps>
              </a:ext>
              <a:ext uri="{28A0092B-C50C-407E-A947-70E740481C1C}">
                <a14:useLocalDpi xmlns:a14="http://schemas.microsoft.com/office/drawing/2010/main" xmlns="" val="0"/>
              </a:ext>
            </a:extLst>
          </a:blip>
          <a:srcRect t="7438" b="23591"/>
          <a:stretch/>
        </p:blipFill>
        <p:spPr bwMode="auto">
          <a:xfrm>
            <a:off x="3978520" y="4356646"/>
            <a:ext cx="6408739" cy="2736304"/>
          </a:xfrm>
          <a:prstGeom prst="rect">
            <a:avLst/>
          </a:prstGeom>
          <a:noFill/>
          <a:extLst>
            <a:ext uri="{909E8E84-426E-40DD-AFC4-6F175D3DCCD1}">
              <a14:hiddenFill xmlns:a14="http://schemas.microsoft.com/office/drawing/2010/main" xmlns="">
                <a:solidFill>
                  <a:srgbClr val="FFFFFF"/>
                </a:solidFill>
              </a14:hiddenFill>
            </a:ext>
          </a:extLst>
        </p:spPr>
      </p:pic>
      <p:pic>
        <p:nvPicPr>
          <p:cNvPr id="19" name="Picture 4" descr="https://inde.io/i/galleries/33946/xl_126dc96a3b0212e8daab0c1017e953ba.jpg"/>
          <p:cNvPicPr>
            <a:picLocks noChangeAspect="1" noChangeArrowheads="1"/>
          </p:cNvPicPr>
          <p:nvPr/>
        </p:nvPicPr>
        <p:blipFill rotWithShape="1">
          <a:blip r:embed="rId5" cstate="print">
            <a:extLst>
              <a:ext uri="{BEBA8EAE-BF5A-486C-A8C5-ECC9F3942E4B}">
                <a14:imgProps xmlns:a14="http://schemas.microsoft.com/office/drawing/2010/main" xmlns="">
                  <a14:imgLayer r:embed="rId6">
                    <a14:imgEffect>
                      <a14:brightnessContrast bright="20000"/>
                    </a14:imgEffect>
                  </a14:imgLayer>
                </a14:imgProps>
              </a:ext>
              <a:ext uri="{28A0092B-C50C-407E-A947-70E740481C1C}">
                <a14:useLocalDpi xmlns:a14="http://schemas.microsoft.com/office/drawing/2010/main" xmlns="" val="0"/>
              </a:ext>
            </a:extLst>
          </a:blip>
          <a:srcRect t="6059" b="6168"/>
          <a:stretch/>
        </p:blipFill>
        <p:spPr bwMode="auto">
          <a:xfrm>
            <a:off x="3978521" y="612278"/>
            <a:ext cx="3313113" cy="1800201"/>
          </a:xfrm>
          <a:prstGeom prst="rect">
            <a:avLst/>
          </a:prstGeom>
          <a:noFill/>
          <a:extLst>
            <a:ext uri="{909E8E84-426E-40DD-AFC4-6F175D3DCCD1}">
              <a14:hiddenFill xmlns:a14="http://schemas.microsoft.com/office/drawing/2010/main" xmlns="">
                <a:solidFill>
                  <a:srgbClr val="FFFFFF"/>
                </a:solidFill>
              </a14:hiddenFill>
            </a:ext>
          </a:extLst>
        </p:spPr>
      </p:pic>
      <p:pic>
        <p:nvPicPr>
          <p:cNvPr id="22" name="Picture 6" descr="https://inde.io/i/galleries/33952/xl_3dc762a6f00e89e9a0f0c9e0856dcb39.jpg"/>
          <p:cNvPicPr>
            <a:picLocks noChangeAspect="1" noChangeArrowheads="1"/>
          </p:cNvPicPr>
          <p:nvPr/>
        </p:nvPicPr>
        <p:blipFill rotWithShape="1">
          <a:blip r:embed="rId7" cstate="print">
            <a:extLst>
              <a:ext uri="{28A0092B-C50C-407E-A947-70E740481C1C}">
                <a14:useLocalDpi xmlns:a14="http://schemas.microsoft.com/office/drawing/2010/main" xmlns="" val="0"/>
              </a:ext>
            </a:extLst>
          </a:blip>
          <a:srcRect t="4887" b="7452"/>
          <a:stretch/>
        </p:blipFill>
        <p:spPr bwMode="auto">
          <a:xfrm>
            <a:off x="3974290" y="2484486"/>
            <a:ext cx="3317344" cy="1800201"/>
          </a:xfrm>
          <a:prstGeom prst="rect">
            <a:avLst/>
          </a:prstGeom>
          <a:noFill/>
          <a:extLst>
            <a:ext uri="{909E8E84-426E-40DD-AFC4-6F175D3DCCD1}">
              <a14:hiddenFill xmlns:a14="http://schemas.microsoft.com/office/drawing/2010/main" xmlns="">
                <a:solidFill>
                  <a:srgbClr val="FFFFFF"/>
                </a:solidFill>
              </a14:hiddenFill>
            </a:ext>
          </a:extLst>
        </p:spPr>
      </p:pic>
      <p:pic>
        <p:nvPicPr>
          <p:cNvPr id="25" name="Picture 8" descr="https://inde.io/i/galleries/33952/xl_bad8d17339da437f71972f31cb34614e.jpg"/>
          <p:cNvPicPr>
            <a:picLocks noChangeAspect="1" noChangeArrowheads="1"/>
          </p:cNvPicPr>
          <p:nvPr/>
        </p:nvPicPr>
        <p:blipFill rotWithShape="1">
          <a:blip r:embed="rId8" cstate="print">
            <a:extLst>
              <a:ext uri="{28A0092B-C50C-407E-A947-70E740481C1C}">
                <a14:useLocalDpi xmlns:a14="http://schemas.microsoft.com/office/drawing/2010/main" xmlns="" val="0"/>
              </a:ext>
            </a:extLst>
          </a:blip>
          <a:srcRect l="616" b="2864"/>
          <a:stretch/>
        </p:blipFill>
        <p:spPr bwMode="auto">
          <a:xfrm>
            <a:off x="7434211" y="625768"/>
            <a:ext cx="2953047" cy="1786712"/>
          </a:xfrm>
          <a:prstGeom prst="rect">
            <a:avLst/>
          </a:prstGeom>
          <a:noFill/>
          <a:extLst>
            <a:ext uri="{909E8E84-426E-40DD-AFC4-6F175D3DCCD1}">
              <a14:hiddenFill xmlns:a14="http://schemas.microsoft.com/office/drawing/2010/main" xmlns="">
                <a:solidFill>
                  <a:srgbClr val="FFFFFF"/>
                </a:solidFill>
              </a14:hiddenFill>
            </a:ext>
          </a:extLst>
        </p:spPr>
      </p:pic>
      <p:pic>
        <p:nvPicPr>
          <p:cNvPr id="26" name="Picture 12" descr="https://www.kzn.ru/upload/iblock/e01/MMB_1475.jpg"/>
          <p:cNvPicPr>
            <a:picLocks noChangeAspect="1" noChangeArrowheads="1"/>
          </p:cNvPicPr>
          <p:nvPr/>
        </p:nvPicPr>
        <p:blipFill rotWithShape="1">
          <a:blip r:embed="rId9" cstate="print">
            <a:extLst>
              <a:ext uri="{BEBA8EAE-BF5A-486C-A8C5-ECC9F3942E4B}">
                <a14:imgProps xmlns:a14="http://schemas.microsoft.com/office/drawing/2010/main" xmlns="">
                  <a14:imgLayer r:embed="rId10">
                    <a14:imgEffect>
                      <a14:colorTemperature colorTemp="5900"/>
                    </a14:imgEffect>
                  </a14:imgLayer>
                </a14:imgProps>
              </a:ext>
              <a:ext uri="{28A0092B-C50C-407E-A947-70E740481C1C}">
                <a14:useLocalDpi xmlns:a14="http://schemas.microsoft.com/office/drawing/2010/main" xmlns="" val="0"/>
              </a:ext>
            </a:extLst>
          </a:blip>
          <a:srcRect t="8661"/>
          <a:stretch/>
        </p:blipFill>
        <p:spPr bwMode="auto">
          <a:xfrm>
            <a:off x="7434510" y="2484487"/>
            <a:ext cx="2952750" cy="1797548"/>
          </a:xfrm>
          <a:prstGeom prst="rect">
            <a:avLst/>
          </a:prstGeom>
          <a:noFill/>
          <a:extLst>
            <a:ext uri="{909E8E84-426E-40DD-AFC4-6F175D3DCCD1}">
              <a14:hiddenFill xmlns:a14="http://schemas.microsoft.com/office/drawing/2010/main" xmlns="">
                <a:solidFill>
                  <a:srgbClr val="FFFFFF"/>
                </a:solidFill>
              </a14:hiddenFill>
            </a:ext>
          </a:extLst>
        </p:spPr>
      </p:pic>
      <p:sp>
        <p:nvSpPr>
          <p:cNvPr id="15" name="Прямоугольник 14">
            <a:extLst>
              <a:ext uri="{FF2B5EF4-FFF2-40B4-BE49-F238E27FC236}">
                <a16:creationId xmlns="" xmlns:a16="http://schemas.microsoft.com/office/drawing/2014/main" id="{B958988B-77C2-4A75-B617-CFDC4391EE57}"/>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16" name="Прямоугольник 15">
            <a:extLst>
              <a:ext uri="{FF2B5EF4-FFF2-40B4-BE49-F238E27FC236}">
                <a16:creationId xmlns="" xmlns:a16="http://schemas.microsoft.com/office/drawing/2014/main" id="{C5BD9189-1CE0-4250-95E1-6418EFBD08FA}"/>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14.5.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2586328691"/>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5" y="553997"/>
            <a:ext cx="3335164" cy="4801314"/>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Библиотека, г. Березовский, Свердловская область</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Березовском открылась обновлённая «Библиотека семейного чтения», модернизированная в рамках национального проекта «Культура». В обновленной библиотеке появились несколько функциональных зон: современный зал выдачи литературы для посетителей, молодежная зона «Крыло», игровое пространство для самых маленьких гостей, в котором проходят мероприятия творческих мастерских и занятия для молодых родителей.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Организован </a:t>
            </a:r>
            <a:r>
              <a:rPr lang="ru-RU" sz="1100" kern="0" spc="15" dirty="0" err="1">
                <a:solidFill>
                  <a:schemeClr val="tx1">
                    <a:lumMod val="75000"/>
                    <a:lumOff val="25000"/>
                  </a:schemeClr>
                </a:solidFill>
                <a:latin typeface="PF Din Text Comp Pro" pitchFamily="2" charset="0"/>
              </a:rPr>
              <a:t>медиазал</a:t>
            </a:r>
            <a:r>
              <a:rPr lang="ru-RU" sz="1100" kern="0" spc="15" dirty="0">
                <a:solidFill>
                  <a:schemeClr val="tx1">
                    <a:lumMod val="75000"/>
                    <a:lumOff val="25000"/>
                  </a:schemeClr>
                </a:solidFill>
                <a:latin typeface="PF Din Text Comp Pro" pitchFamily="2" charset="0"/>
              </a:rPr>
              <a:t> — площадка для проведения культурно-просветительских и социально-значимых мероприятий: бесед о книгах, встреч с писателями, спортсменами, актерами, предпринимателями, знаменитыми земляками. Он оборудован и экраном, и акустической системой, что позволяет сотрудничать со Свердловской филармонией и присоединиться к проекту «Виртуальный концертный зал».</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Из федерального бюджета на реконструкцию библиотеки было выделено 5 млн рублей. Это позволило обновить книжный фонд (практически на десять процентов), расширить компьютерную зону Центра общественного доступа, где посетители библиотеки могут получить доступ к современным отечественным ресурсам научного и художественного содержания, а также к федеральной государственной системе «Национальная электронная библиотека».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При реконструкции также учитывалась возможность для посещения библиотеки людьми с ограниченными возможностями.</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ПРИМЕРЫ СОЦИАЛЬНЫХ ОБЪЕКТОВ НОВОГО ТИПА</a:t>
            </a:r>
          </a:p>
        </p:txBody>
      </p:sp>
      <p:sp>
        <p:nvSpPr>
          <p:cNvPr id="14" name="Прямоугольник 13"/>
          <p:cNvSpPr/>
          <p:nvPr/>
        </p:nvSpPr>
        <p:spPr>
          <a:xfrm>
            <a:off x="355774" y="6950841"/>
            <a:ext cx="3478758" cy="215444"/>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 </a:t>
            </a:r>
            <a:r>
              <a:rPr lang="en-US" sz="800" i="1" dirty="0">
                <a:solidFill>
                  <a:schemeClr val="bg1">
                    <a:lumMod val="65000"/>
                  </a:schemeClr>
                </a:solidFill>
                <a:latin typeface="PF Din Text Comp Pro" panose="02000506020000020004" pitchFamily="2" charset="0"/>
              </a:rPr>
              <a:t>https://www.oblgazeta.ru/culture/books/102608/</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127</a:t>
            </a:fld>
            <a:endParaRPr lang="ru-RU" dirty="0"/>
          </a:p>
        </p:txBody>
      </p:sp>
      <p:sp>
        <p:nvSpPr>
          <p:cNvPr id="11" name="TextBox 10">
            <a:extLst>
              <a:ext uri="{FF2B5EF4-FFF2-40B4-BE49-F238E27FC236}">
                <a16:creationId xmlns="" xmlns:a16="http://schemas.microsoft.com/office/drawing/2014/main" id="{2C02B182-ED36-4DA2-925F-7D55AF560B6A}"/>
              </a:ext>
            </a:extLst>
          </p:cNvPr>
          <p:cNvSpPr txBox="1"/>
          <p:nvPr/>
        </p:nvSpPr>
        <p:spPr>
          <a:xfrm>
            <a:off x="355774" y="2378525"/>
            <a:ext cx="3520901" cy="754053"/>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pic>
        <p:nvPicPr>
          <p:cNvPr id="21" name="Picture 2" descr="Обновлённая «Библиотека семейного чтения» со 2 декабря открыла свои двери для читателей. Фото: Департамент информационной политики СО"/>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830727" y="614610"/>
            <a:ext cx="3311525" cy="2255340"/>
          </a:xfrm>
          <a:prstGeom prst="rect">
            <a:avLst/>
          </a:prstGeom>
          <a:noFill/>
          <a:extLst>
            <a:ext uri="{909E8E84-426E-40DD-AFC4-6F175D3DCCD1}">
              <a14:hiddenFill xmlns:a14="http://schemas.microsoft.com/office/drawing/2010/main" xmlns="">
                <a:solidFill>
                  <a:srgbClr val="FFFFFF"/>
                </a:solidFill>
              </a14:hiddenFill>
            </a:ext>
          </a:extLst>
        </p:spPr>
      </p:pic>
      <p:pic>
        <p:nvPicPr>
          <p:cNvPr id="23" name="Picture 4" descr="https://www.oblgazeta.ru/media/filer_public_thumbnails/filer_public/2019/12/03/7f83e6d7-dcc9-4322-bb38-008da807da62-4-2019-12-02_11.20.53.png__1024x683_q85_subsampling-2.jpg"/>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l="9152"/>
          <a:stretch/>
        </p:blipFill>
        <p:spPr bwMode="auto">
          <a:xfrm>
            <a:off x="7286418" y="2573455"/>
            <a:ext cx="3095923" cy="2272978"/>
          </a:xfrm>
          <a:prstGeom prst="rect">
            <a:avLst/>
          </a:prstGeom>
          <a:noFill/>
          <a:extLst>
            <a:ext uri="{909E8E84-426E-40DD-AFC4-6F175D3DCCD1}">
              <a14:hiddenFill xmlns:a14="http://schemas.microsoft.com/office/drawing/2010/main" xmlns="">
                <a:solidFill>
                  <a:srgbClr val="FFFFFF"/>
                </a:solidFill>
              </a14:hiddenFill>
            </a:ext>
          </a:extLst>
        </p:spPr>
      </p:pic>
      <p:pic>
        <p:nvPicPr>
          <p:cNvPr id="27" name="Picture 6" descr="https://www.oblgazeta.ru/media/filer_public_thumbnails/filer_public/2019/12/03/30b480fb-4abf-4c2d-8b64-8a185d97edd3-4-2019-12-02_11.17.30.png__1024x683_q85_subsampling-2.jpg"/>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l="24407" r="22130"/>
          <a:stretch/>
        </p:blipFill>
        <p:spPr bwMode="auto">
          <a:xfrm>
            <a:off x="3830034" y="2960434"/>
            <a:ext cx="3312368" cy="4132515"/>
          </a:xfrm>
          <a:prstGeom prst="rect">
            <a:avLst/>
          </a:prstGeom>
          <a:noFill/>
          <a:extLst>
            <a:ext uri="{909E8E84-426E-40DD-AFC4-6F175D3DCCD1}">
              <a14:hiddenFill xmlns:a14="http://schemas.microsoft.com/office/drawing/2010/main" xmlns="">
                <a:solidFill>
                  <a:srgbClr val="FFFFFF"/>
                </a:solidFill>
              </a14:hiddenFill>
            </a:ext>
          </a:extLst>
        </p:spPr>
      </p:pic>
      <p:pic>
        <p:nvPicPr>
          <p:cNvPr id="28" name="Picture 8" descr="https://www.oblgazeta.ru/media/filer_public_thumbnails/filer_public/2019/12/03/eac6e99f-5698-4a13-b5e7-39723958313a-4-2019-12-02_11.35.08.png__1024x683_q85_subsampling-2.jpg"/>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l="6776" t="2199"/>
          <a:stretch/>
        </p:blipFill>
        <p:spPr bwMode="auto">
          <a:xfrm>
            <a:off x="7286418" y="4932758"/>
            <a:ext cx="3100842" cy="2160191"/>
          </a:xfrm>
          <a:prstGeom prst="rect">
            <a:avLst/>
          </a:prstGeom>
          <a:noFill/>
          <a:extLst>
            <a:ext uri="{909E8E84-426E-40DD-AFC4-6F175D3DCCD1}">
              <a14:hiddenFill xmlns:a14="http://schemas.microsoft.com/office/drawing/2010/main" xmlns="">
                <a:solidFill>
                  <a:srgbClr val="FFFFFF"/>
                </a:solidFill>
              </a14:hiddenFill>
            </a:ext>
          </a:extLst>
        </p:spPr>
      </p:pic>
      <p:pic>
        <p:nvPicPr>
          <p:cNvPr id="29" name="Picture 10" descr="https://www.zg66.ru/images/_news/48/yNr0-UGj_pQ.jpg"/>
          <p:cNvPicPr>
            <a:picLocks noChangeAspect="1" noChangeArrowheads="1"/>
          </p:cNvPicPr>
          <p:nvPr/>
        </p:nvPicPr>
        <p:blipFill rotWithShape="1">
          <a:blip r:embed="rId7" cstate="print">
            <a:extLst>
              <a:ext uri="{28A0092B-C50C-407E-A947-70E740481C1C}">
                <a14:useLocalDpi xmlns:a14="http://schemas.microsoft.com/office/drawing/2010/main" xmlns="" val="0"/>
              </a:ext>
            </a:extLst>
          </a:blip>
          <a:srcRect l="1987" r="4531"/>
          <a:stretch/>
        </p:blipFill>
        <p:spPr bwMode="auto">
          <a:xfrm>
            <a:off x="7286418" y="614610"/>
            <a:ext cx="3096344" cy="1863123"/>
          </a:xfrm>
          <a:prstGeom prst="rect">
            <a:avLst/>
          </a:prstGeom>
          <a:noFill/>
          <a:extLst>
            <a:ext uri="{909E8E84-426E-40DD-AFC4-6F175D3DCCD1}">
              <a14:hiddenFill xmlns:a14="http://schemas.microsoft.com/office/drawing/2010/main" xmlns="">
                <a:solidFill>
                  <a:srgbClr val="FFFFFF"/>
                </a:solidFill>
              </a14:hiddenFill>
            </a:ext>
          </a:extLst>
        </p:spPr>
      </p:pic>
      <p:sp>
        <p:nvSpPr>
          <p:cNvPr id="15" name="Прямоугольник 14">
            <a:extLst>
              <a:ext uri="{FF2B5EF4-FFF2-40B4-BE49-F238E27FC236}">
                <a16:creationId xmlns="" xmlns:a16="http://schemas.microsoft.com/office/drawing/2014/main" id="{9F85CC75-0F81-4C7C-A23B-6DAD808493DD}"/>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16" name="Прямоугольник 15">
            <a:extLst>
              <a:ext uri="{FF2B5EF4-FFF2-40B4-BE49-F238E27FC236}">
                <a16:creationId xmlns="" xmlns:a16="http://schemas.microsoft.com/office/drawing/2014/main" id="{DCAAAE71-1518-4CB6-906A-8226458E78DD}"/>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14.5.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2525643220"/>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ПРИМЕРЫ СОЦИАЛЬНЫХ ОБЪЕКТОВ НОВОГО ТИПА</a:t>
            </a:r>
          </a:p>
        </p:txBody>
      </p:sp>
      <p:sp>
        <p:nvSpPr>
          <p:cNvPr id="14" name="Прямоугольник 13"/>
          <p:cNvSpPr/>
          <p:nvPr/>
        </p:nvSpPr>
        <p:spPr>
          <a:xfrm>
            <a:off x="469060" y="6937249"/>
            <a:ext cx="4877640" cy="215444"/>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Источники: ВОЗ, РБК, Varlamov.ru, </a:t>
            </a:r>
            <a:r>
              <a:rPr lang="ru-RU" sz="800" i="1" dirty="0" err="1">
                <a:solidFill>
                  <a:schemeClr val="bg1">
                    <a:lumMod val="65000"/>
                  </a:schemeClr>
                </a:solidFill>
                <a:latin typeface="PF Din Text Comp Pro" panose="02000506020000020004" pitchFamily="2" charset="0"/>
              </a:rPr>
              <a:t>Прес</a:t>
            </a:r>
            <a:r>
              <a:rPr lang="ru-RU" sz="800" i="1" dirty="0">
                <a:solidFill>
                  <a:schemeClr val="bg1">
                    <a:lumMod val="65000"/>
                  </a:schemeClr>
                </a:solidFill>
                <a:latin typeface="PF Din Text Comp Pro" panose="02000506020000020004" pitchFamily="2" charset="0"/>
              </a:rPr>
              <a:t>-служба Министерства спорта РФ</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128</a:t>
            </a:fld>
            <a:endParaRPr lang="ru-RU" dirty="0"/>
          </a:p>
        </p:txBody>
      </p:sp>
      <p:sp>
        <p:nvSpPr>
          <p:cNvPr id="11" name="TextBox 10">
            <a:extLst>
              <a:ext uri="{FF2B5EF4-FFF2-40B4-BE49-F238E27FC236}">
                <a16:creationId xmlns="" xmlns:a16="http://schemas.microsoft.com/office/drawing/2014/main" id="{2C02B182-ED36-4DA2-925F-7D55AF560B6A}"/>
              </a:ext>
            </a:extLst>
          </p:cNvPr>
          <p:cNvSpPr txBox="1"/>
          <p:nvPr/>
        </p:nvSpPr>
        <p:spPr>
          <a:xfrm>
            <a:off x="355774" y="2378525"/>
            <a:ext cx="3520901" cy="754053"/>
          </a:xfrm>
          <a:prstGeom prst="rect">
            <a:avLst/>
          </a:prstGeom>
          <a:noFill/>
        </p:spPr>
        <p:txBody>
          <a:bodyPr wrap="square" rtlCol="0">
            <a:spAutoFit/>
          </a:bodyPr>
          <a:lstStyle/>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15" name="TextBox 14"/>
          <p:cNvSpPr txBox="1"/>
          <p:nvPr/>
        </p:nvSpPr>
        <p:spPr>
          <a:xfrm>
            <a:off x="378148" y="540271"/>
            <a:ext cx="4392488" cy="6232475"/>
          </a:xfrm>
          <a:prstGeom prst="rect">
            <a:avLst/>
          </a:prstGeom>
          <a:noFill/>
        </p:spPr>
        <p:txBody>
          <a:bodyPr wrap="square" rtlCol="0">
            <a:spAutoFit/>
          </a:bodyPr>
          <a:lstStyle/>
          <a:p>
            <a:pPr algn="just">
              <a:spcAft>
                <a:spcPts val="600"/>
              </a:spcAft>
            </a:pPr>
            <a:r>
              <a:rPr lang="ru-RU" sz="1100" dirty="0">
                <a:solidFill>
                  <a:schemeClr val="tx1">
                    <a:lumMod val="75000"/>
                    <a:lumOff val="25000"/>
                  </a:schemeClr>
                </a:solidFill>
                <a:latin typeface="PF Din Text Comp Pro" panose="02000506020000020004" pitchFamily="2" charset="0"/>
              </a:rPr>
              <a:t>СПОРТИВНАЯ ИНФРАСТРУКТУРА</a:t>
            </a:r>
          </a:p>
          <a:p>
            <a:pPr algn="just">
              <a:spcAft>
                <a:spcPts val="600"/>
              </a:spcAft>
            </a:pPr>
            <a:r>
              <a:rPr lang="ru-RU" sz="1100" dirty="0">
                <a:solidFill>
                  <a:schemeClr val="tx1">
                    <a:lumMod val="75000"/>
                    <a:lumOff val="25000"/>
                  </a:schemeClr>
                </a:solidFill>
                <a:latin typeface="PF Din Text Comp Pro" panose="02000506020000020004" pitchFamily="2" charset="0"/>
              </a:rPr>
              <a:t>По данным Всемирной организации здравоохранения (ВОЗ), физическая инертность – один из основных факторов риска смерти. Недостаток физической активности увеличивает риск развития </a:t>
            </a:r>
            <a:r>
              <a:rPr lang="ru-RU" sz="1100" dirty="0" err="1">
                <a:solidFill>
                  <a:schemeClr val="tx1">
                    <a:lumMod val="75000"/>
                    <a:lumOff val="25000"/>
                  </a:schemeClr>
                </a:solidFill>
                <a:latin typeface="PF Din Text Comp Pro" panose="02000506020000020004" pitchFamily="2" charset="0"/>
              </a:rPr>
              <a:t>неифекционных</a:t>
            </a:r>
            <a:r>
              <a:rPr lang="ru-RU" sz="1100" dirty="0">
                <a:solidFill>
                  <a:schemeClr val="tx1">
                    <a:lumMod val="75000"/>
                    <a:lumOff val="25000"/>
                  </a:schemeClr>
                </a:solidFill>
                <a:latin typeface="PF Din Text Comp Pro" panose="02000506020000020004" pitchFamily="2" charset="0"/>
              </a:rPr>
              <a:t> заболеваний, таких как сердечно-сосудистые заболевания (причиной 30% ишемической болезни сердца является недостаточная физическая активность), рак (21-25% случаев рака молочной железы и толстой кишки вызвано нехваткой активности) и диабет (27% случаев), от которых в России по данным за 2017 год умирают не менее 60% населения. ВОЗ сообщает, что каждый четвертый взрослый человек в мире недостаточно активен, а среди подростков таких более 80%. Кроме того, подвижность важна еще и для психологического здоровья и жизненного баланса.</a:t>
            </a:r>
          </a:p>
          <a:p>
            <a:pPr algn="just">
              <a:spcAft>
                <a:spcPts val="600"/>
              </a:spcAft>
            </a:pPr>
            <a:r>
              <a:rPr lang="ru-RU" sz="1100" dirty="0">
                <a:solidFill>
                  <a:schemeClr val="tx1">
                    <a:lumMod val="75000"/>
                    <a:lumOff val="25000"/>
                  </a:schemeClr>
                </a:solidFill>
                <a:latin typeface="PF Din Text Comp Pro" panose="02000506020000020004" pitchFamily="2" charset="0"/>
              </a:rPr>
              <a:t>Улучшению здоровья способствует как умеренная, так и интенсивная физическая активность. Это не обязательно должен быть именно спорт или физические упражнения, полезны также различные виды активных телодвижения, совершаемых во время работы, игры, активного передвижения (ходьбы или езды на велосипеде), домашней работы, развлечений и отдыха. Для детей и подростков ВОЗ рекомендует активность умеренной-высокой интенсивности не менее 60 минут в день, для взрослых и пожилых людей – 150 минут в неделю активности высокой интенсивности и 75 средней-высокой.  </a:t>
            </a:r>
          </a:p>
          <a:p>
            <a:pPr algn="just">
              <a:spcAft>
                <a:spcPts val="600"/>
              </a:spcAft>
            </a:pPr>
            <a:r>
              <a:rPr lang="ru-RU" sz="1100" dirty="0">
                <a:solidFill>
                  <a:schemeClr val="tx1">
                    <a:lumMod val="75000"/>
                    <a:lumOff val="25000"/>
                  </a:schemeClr>
                </a:solidFill>
                <a:latin typeface="PF Din Text Comp Pro" panose="02000506020000020004" pitchFamily="2" charset="0"/>
              </a:rPr>
              <a:t>В этой связи планируемые мероприятия в части развития спортивной расширяют досуговые возможности горожан. И также согласно данным Министерства спорта России за 2018 год самыми популярными видами спорта являются футбол, волейбол, плавание, легкая атлетика, баскетбол, фитнес-аэробика, лыжные гонки, настольный теннис, шахматы и хоккей. </a:t>
            </a:r>
          </a:p>
          <a:p>
            <a:pPr algn="just">
              <a:spcAft>
                <a:spcPts val="600"/>
              </a:spcAft>
            </a:pPr>
            <a:r>
              <a:rPr lang="ru-RU" sz="1100" dirty="0">
                <a:solidFill>
                  <a:schemeClr val="tx1">
                    <a:lumMod val="75000"/>
                    <a:lumOff val="25000"/>
                  </a:schemeClr>
                </a:solidFill>
                <a:latin typeface="PF Din Text Comp Pro" panose="02000506020000020004" pitchFamily="2" charset="0"/>
              </a:rPr>
              <a:t>Также можно значительно повысить возможности для активного отдыха не только капитальными вложениями в спортивную инфраструктуру, но и расширением доступа к существующей: школьным залам и спортивным школам. Аренда школьной спортивной инфраструктуры в вечернее время для жителей позволит школам получать дополнительные средства для обновления инвентаря и поддержания инфраструктуры. В странах северной Европы, например, Норвегии, Дании, Финляндии школьное уличное оборудование доступно для жителей по умолчанию. </a:t>
            </a:r>
          </a:p>
          <a:p>
            <a:pPr algn="just">
              <a:spcAft>
                <a:spcPts val="600"/>
              </a:spcAft>
            </a:pPr>
            <a:r>
              <a:rPr lang="ru-RU" sz="1100" dirty="0">
                <a:solidFill>
                  <a:schemeClr val="tx1">
                    <a:lumMod val="75000"/>
                    <a:lumOff val="25000"/>
                  </a:schemeClr>
                </a:solidFill>
                <a:latin typeface="PF Din Text Comp Pro" panose="02000506020000020004" pitchFamily="2" charset="0"/>
              </a:rPr>
              <a:t>Для стимулирования пешеходного движения должна быть организована соответствующая качественная, безопасная и удобная инфраструктура. Стимулирование велосипедного движения в теплое время года также может одновременно повысить доступность городской инфраструктуры и уровень здоровья жителей, в дальнейшем оно может . </a:t>
            </a:r>
          </a:p>
        </p:txBody>
      </p:sp>
      <p:pic>
        <p:nvPicPr>
          <p:cNvPr id="17" name="Picture 10">
            <a:extLst>
              <a:ext uri="{FF2B5EF4-FFF2-40B4-BE49-F238E27FC236}">
                <a16:creationId xmlns="" xmlns:a16="http://schemas.microsoft.com/office/drawing/2014/main" id="{55EB5D4B-85DA-A74E-99A1-1A3048928FFF}"/>
              </a:ext>
            </a:extLst>
          </p:cNvPr>
          <p:cNvPicPr>
            <a:picLocks noChangeAspect="1"/>
          </p:cNvPicPr>
          <p:nvPr/>
        </p:nvPicPr>
        <p:blipFill rotWithShape="1">
          <a:blip r:embed="rId3" cstate="print"/>
          <a:srcRect t="15629" r="1820" b="11875"/>
          <a:stretch/>
        </p:blipFill>
        <p:spPr>
          <a:xfrm>
            <a:off x="4986660" y="612279"/>
            <a:ext cx="5400600" cy="2653718"/>
          </a:xfrm>
          <a:prstGeom prst="rect">
            <a:avLst/>
          </a:prstGeom>
        </p:spPr>
      </p:pic>
      <p:sp>
        <p:nvSpPr>
          <p:cNvPr id="18" name="TextBox 17">
            <a:extLst>
              <a:ext uri="{FF2B5EF4-FFF2-40B4-BE49-F238E27FC236}">
                <a16:creationId xmlns="" xmlns:a16="http://schemas.microsoft.com/office/drawing/2014/main" id="{9DE1B007-F159-F244-B8B7-228226EEF74B}"/>
              </a:ext>
            </a:extLst>
          </p:cNvPr>
          <p:cNvSpPr txBox="1"/>
          <p:nvPr/>
        </p:nvSpPr>
        <p:spPr>
          <a:xfrm>
            <a:off x="7373167" y="3204567"/>
            <a:ext cx="3086101" cy="246221"/>
          </a:xfrm>
          <a:prstGeom prst="rect">
            <a:avLst/>
          </a:prstGeom>
          <a:noFill/>
        </p:spPr>
        <p:txBody>
          <a:bodyPr wrap="square" rtlCol="0">
            <a:spAutoFit/>
          </a:bodyPr>
          <a:lstStyle/>
          <a:p>
            <a:pPr algn="r" defTabSz="1422637" fontAlgn="auto">
              <a:spcBef>
                <a:spcPts val="0"/>
              </a:spcBef>
              <a:spcAft>
                <a:spcPts val="600"/>
              </a:spcAft>
            </a:pPr>
            <a:r>
              <a:rPr lang="ru-RU" sz="1000" kern="0" spc="15" dirty="0">
                <a:solidFill>
                  <a:schemeClr val="tx1">
                    <a:lumMod val="75000"/>
                    <a:lumOff val="25000"/>
                  </a:schemeClr>
                </a:solidFill>
                <a:latin typeface="PF Din Text Comp Pro" pitchFamily="2" charset="0"/>
              </a:rPr>
              <a:t>Доступная для жителей школьная площадка в Норвегии</a:t>
            </a:r>
          </a:p>
        </p:txBody>
      </p:sp>
      <p:sp>
        <p:nvSpPr>
          <p:cNvPr id="22" name="TextBox 21">
            <a:extLst>
              <a:ext uri="{FF2B5EF4-FFF2-40B4-BE49-F238E27FC236}">
                <a16:creationId xmlns="" xmlns:a16="http://schemas.microsoft.com/office/drawing/2014/main" id="{89C9F2B0-6E0F-9948-B291-BF09612BDCCD}"/>
              </a:ext>
            </a:extLst>
          </p:cNvPr>
          <p:cNvSpPr txBox="1"/>
          <p:nvPr/>
        </p:nvSpPr>
        <p:spPr>
          <a:xfrm>
            <a:off x="7686960" y="6086628"/>
            <a:ext cx="2772308" cy="646331"/>
          </a:xfrm>
          <a:prstGeom prst="rect">
            <a:avLst/>
          </a:prstGeom>
          <a:noFill/>
        </p:spPr>
        <p:txBody>
          <a:bodyPr wrap="square" rtlCol="0">
            <a:spAutoFit/>
          </a:bodyPr>
          <a:lstStyle/>
          <a:p>
            <a:pPr algn="just" defTabSz="1422637" fontAlgn="auto">
              <a:spcBef>
                <a:spcPts val="0"/>
              </a:spcBef>
              <a:spcAft>
                <a:spcPts val="600"/>
              </a:spcAft>
            </a:pPr>
            <a:r>
              <a:rPr lang="ru-RU" sz="900" kern="0" spc="15" dirty="0">
                <a:solidFill>
                  <a:schemeClr val="tx1">
                    <a:lumMod val="75000"/>
                    <a:lumOff val="25000"/>
                  </a:schemeClr>
                </a:solidFill>
                <a:latin typeface="PF Din Text Comp Pro" pitchFamily="2" charset="0"/>
              </a:rPr>
              <a:t>В </a:t>
            </a:r>
            <a:r>
              <a:rPr lang="ru-RU" sz="900" kern="0" spc="15" dirty="0" err="1">
                <a:solidFill>
                  <a:schemeClr val="tx1">
                    <a:lumMod val="75000"/>
                    <a:lumOff val="25000"/>
                  </a:schemeClr>
                </a:solidFill>
                <a:latin typeface="PF Din Text Comp Pro" pitchFamily="2" charset="0"/>
              </a:rPr>
              <a:t>Оулу</a:t>
            </a:r>
            <a:r>
              <a:rPr lang="ru-RU" sz="900" kern="0" spc="15" dirty="0">
                <a:solidFill>
                  <a:schemeClr val="tx1">
                    <a:lumMod val="75000"/>
                    <a:lumOff val="25000"/>
                  </a:schemeClr>
                </a:solidFill>
                <a:latin typeface="PF Din Text Comp Pro" pitchFamily="2" charset="0"/>
              </a:rPr>
              <a:t> (Финляндия) простыми и недорогими методами была создана безопасная дорожная среда в целом, что повлияло на развитие велосипедного движения даже зимой без специальных вложений в </a:t>
            </a:r>
            <a:r>
              <a:rPr lang="ru-RU" sz="900" kern="0" spc="15" dirty="0" err="1">
                <a:solidFill>
                  <a:schemeClr val="tx1">
                    <a:lumMod val="75000"/>
                    <a:lumOff val="25000"/>
                  </a:schemeClr>
                </a:solidFill>
                <a:latin typeface="PF Din Text Comp Pro" pitchFamily="2" charset="0"/>
              </a:rPr>
              <a:t>велоинфраструктуру</a:t>
            </a:r>
            <a:r>
              <a:rPr lang="ru-RU" sz="900" kern="0" spc="15" dirty="0">
                <a:solidFill>
                  <a:schemeClr val="tx1">
                    <a:lumMod val="75000"/>
                    <a:lumOff val="25000"/>
                  </a:schemeClr>
                </a:solidFill>
                <a:latin typeface="PF Din Text Comp Pro" pitchFamily="2" charset="0"/>
              </a:rPr>
              <a:t>.</a:t>
            </a:r>
          </a:p>
        </p:txBody>
      </p:sp>
      <p:pic>
        <p:nvPicPr>
          <p:cNvPr id="25" name="Picture 2" descr="https://alairhomesuploads.s3.amazonaws.com/2013/05/building-a-basketball-court-for-a-custom-home-in-edmonton.jpg"/>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l="24045" r="2725"/>
          <a:stretch/>
        </p:blipFill>
        <p:spPr bwMode="auto">
          <a:xfrm>
            <a:off x="4986660" y="3630832"/>
            <a:ext cx="2592288" cy="2445779"/>
          </a:xfrm>
          <a:prstGeom prst="rect">
            <a:avLst/>
          </a:prstGeom>
          <a:noFill/>
          <a:extLst>
            <a:ext uri="{909E8E84-426E-40DD-AFC4-6F175D3DCCD1}">
              <a14:hiddenFill xmlns:a14="http://schemas.microsoft.com/office/drawing/2010/main" xmlns="">
                <a:solidFill>
                  <a:srgbClr val="FFFFFF"/>
                </a:solidFill>
              </a14:hiddenFill>
            </a:ext>
          </a:extLst>
        </p:spPr>
      </p:pic>
      <p:sp>
        <p:nvSpPr>
          <p:cNvPr id="26" name="TextBox 25">
            <a:extLst>
              <a:ext uri="{FF2B5EF4-FFF2-40B4-BE49-F238E27FC236}">
                <a16:creationId xmlns="" xmlns:a16="http://schemas.microsoft.com/office/drawing/2014/main" id="{9DE1B007-F159-F244-B8B7-228226EEF74B}"/>
              </a:ext>
            </a:extLst>
          </p:cNvPr>
          <p:cNvSpPr txBox="1"/>
          <p:nvPr/>
        </p:nvSpPr>
        <p:spPr>
          <a:xfrm>
            <a:off x="5246576" y="6086628"/>
            <a:ext cx="2404380" cy="230832"/>
          </a:xfrm>
          <a:prstGeom prst="rect">
            <a:avLst/>
          </a:prstGeom>
          <a:noFill/>
        </p:spPr>
        <p:txBody>
          <a:bodyPr wrap="square" rtlCol="0">
            <a:spAutoFit/>
          </a:bodyPr>
          <a:lstStyle/>
          <a:p>
            <a:pPr algn="r" defTabSz="1422637" fontAlgn="auto">
              <a:spcBef>
                <a:spcPts val="0"/>
              </a:spcBef>
              <a:spcAft>
                <a:spcPts val="600"/>
              </a:spcAft>
            </a:pPr>
            <a:r>
              <a:rPr lang="ru-RU" sz="900" kern="0" spc="15" dirty="0">
                <a:solidFill>
                  <a:schemeClr val="tx1">
                    <a:lumMod val="75000"/>
                    <a:lumOff val="25000"/>
                  </a:schemeClr>
                </a:solidFill>
                <a:latin typeface="PF Din Text Comp Pro" pitchFamily="2" charset="0"/>
              </a:rPr>
              <a:t>Уличная спортивная площадка, Эдмонтон, Канада</a:t>
            </a:r>
          </a:p>
        </p:txBody>
      </p:sp>
      <p:pic>
        <p:nvPicPr>
          <p:cNvPr id="31" name="Picture 4" descr="Картинки по запросу лыжная трасса йоэнсу"/>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t="5641"/>
          <a:stretch/>
        </p:blipFill>
        <p:spPr bwMode="auto">
          <a:xfrm>
            <a:off x="14008265" y="2378525"/>
            <a:ext cx="2413289" cy="1512168"/>
          </a:xfrm>
          <a:prstGeom prst="rect">
            <a:avLst/>
          </a:prstGeom>
          <a:noFill/>
          <a:extLst>
            <a:ext uri="{909E8E84-426E-40DD-AFC4-6F175D3DCCD1}">
              <a14:hiddenFill xmlns:a14="http://schemas.microsoft.com/office/drawing/2010/main" xmlns="">
                <a:solidFill>
                  <a:srgbClr val="FFFFFF"/>
                </a:solidFill>
              </a14:hiddenFill>
            </a:ext>
          </a:extLst>
        </p:spPr>
      </p:pic>
      <p:sp>
        <p:nvSpPr>
          <p:cNvPr id="32" name="TextBox 31">
            <a:extLst>
              <a:ext uri="{FF2B5EF4-FFF2-40B4-BE49-F238E27FC236}">
                <a16:creationId xmlns="" xmlns:a16="http://schemas.microsoft.com/office/drawing/2014/main" id="{9DE1B007-F159-F244-B8B7-228226EEF74B}"/>
              </a:ext>
            </a:extLst>
          </p:cNvPr>
          <p:cNvSpPr txBox="1"/>
          <p:nvPr/>
        </p:nvSpPr>
        <p:spPr>
          <a:xfrm>
            <a:off x="13901275" y="3875884"/>
            <a:ext cx="2404380" cy="230832"/>
          </a:xfrm>
          <a:prstGeom prst="rect">
            <a:avLst/>
          </a:prstGeom>
          <a:noFill/>
        </p:spPr>
        <p:txBody>
          <a:bodyPr wrap="square" rtlCol="0">
            <a:spAutoFit/>
          </a:bodyPr>
          <a:lstStyle/>
          <a:p>
            <a:pPr defTabSz="1422637" fontAlgn="auto">
              <a:spcBef>
                <a:spcPts val="0"/>
              </a:spcBef>
              <a:spcAft>
                <a:spcPts val="600"/>
              </a:spcAft>
            </a:pPr>
            <a:r>
              <a:rPr lang="ru-RU" sz="900" kern="0" spc="15" dirty="0">
                <a:solidFill>
                  <a:schemeClr val="tx1">
                    <a:lumMod val="75000"/>
                    <a:lumOff val="25000"/>
                  </a:schemeClr>
                </a:solidFill>
                <a:latin typeface="PF Din Text Comp Pro" pitchFamily="2" charset="0"/>
              </a:rPr>
              <a:t>Лыжная трасса, </a:t>
            </a:r>
            <a:r>
              <a:rPr lang="ru-RU" sz="900" kern="0" spc="15" dirty="0" err="1">
                <a:solidFill>
                  <a:schemeClr val="tx1">
                    <a:lumMod val="75000"/>
                    <a:lumOff val="25000"/>
                  </a:schemeClr>
                </a:solidFill>
                <a:latin typeface="PF Din Text Comp Pro" pitchFamily="2" charset="0"/>
              </a:rPr>
              <a:t>Маарианваара</a:t>
            </a:r>
            <a:r>
              <a:rPr lang="ru-RU" sz="900" kern="0" spc="15" dirty="0">
                <a:solidFill>
                  <a:schemeClr val="tx1">
                    <a:lumMod val="75000"/>
                    <a:lumOff val="25000"/>
                  </a:schemeClr>
                </a:solidFill>
                <a:latin typeface="PF Din Text Comp Pro" pitchFamily="2" charset="0"/>
              </a:rPr>
              <a:t>, </a:t>
            </a:r>
            <a:r>
              <a:rPr lang="ru-RU" sz="900" kern="0" spc="15" dirty="0" err="1">
                <a:solidFill>
                  <a:schemeClr val="tx1">
                    <a:lumMod val="75000"/>
                    <a:lumOff val="25000"/>
                  </a:schemeClr>
                </a:solidFill>
                <a:latin typeface="PF Din Text Comp Pro" pitchFamily="2" charset="0"/>
              </a:rPr>
              <a:t>Каави</a:t>
            </a:r>
            <a:r>
              <a:rPr lang="ru-RU" sz="900" kern="0" spc="15" dirty="0">
                <a:solidFill>
                  <a:schemeClr val="tx1">
                    <a:lumMod val="75000"/>
                    <a:lumOff val="25000"/>
                  </a:schemeClr>
                </a:solidFill>
                <a:latin typeface="PF Din Text Comp Pro" pitchFamily="2" charset="0"/>
              </a:rPr>
              <a:t>, Финляндия</a:t>
            </a:r>
          </a:p>
        </p:txBody>
      </p:sp>
      <p:pic>
        <p:nvPicPr>
          <p:cNvPr id="33" name="Picture 29">
            <a:extLst>
              <a:ext uri="{FF2B5EF4-FFF2-40B4-BE49-F238E27FC236}">
                <a16:creationId xmlns="" xmlns:a16="http://schemas.microsoft.com/office/drawing/2014/main" id="{C130BC16-9636-E04E-9B27-6905A74F78E4}"/>
              </a:ext>
            </a:extLst>
          </p:cNvPr>
          <p:cNvPicPr>
            <a:picLocks noChangeAspect="1"/>
          </p:cNvPicPr>
          <p:nvPr/>
        </p:nvPicPr>
        <p:blipFill rotWithShape="1">
          <a:blip r:embed="rId6" cstate="print">
            <a:extLst>
              <a:ext uri="{28A0092B-C50C-407E-A947-70E740481C1C}">
                <a14:useLocalDpi xmlns:a14="http://schemas.microsoft.com/office/drawing/2010/main" xmlns="" val="0"/>
              </a:ext>
            </a:extLst>
          </a:blip>
          <a:srcRect t="7819" b="1606"/>
          <a:stretch/>
        </p:blipFill>
        <p:spPr>
          <a:xfrm>
            <a:off x="7686961" y="3630834"/>
            <a:ext cx="2700300" cy="2445778"/>
          </a:xfrm>
          <a:prstGeom prst="rect">
            <a:avLst/>
          </a:prstGeom>
        </p:spPr>
      </p:pic>
      <p:sp>
        <p:nvSpPr>
          <p:cNvPr id="19" name="Прямоугольник 18">
            <a:extLst>
              <a:ext uri="{FF2B5EF4-FFF2-40B4-BE49-F238E27FC236}">
                <a16:creationId xmlns="" xmlns:a16="http://schemas.microsoft.com/office/drawing/2014/main" id="{285664A5-D6D4-4973-8225-C55648A79776}"/>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20" name="Прямоугольник 19">
            <a:extLst>
              <a:ext uri="{FF2B5EF4-FFF2-40B4-BE49-F238E27FC236}">
                <a16:creationId xmlns="" xmlns:a16="http://schemas.microsoft.com/office/drawing/2014/main" id="{BBE797CB-B58E-42E8-BCD1-FF843E791AB6}"/>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14.5.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778417422"/>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6215062" cy="630942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Сегодня меняются федеральные приоритеты в области здравоохранения, а государственные политика играет решающую роль в том, чтобы сформировать здоровое поколение жителей. Необходимо отметить, что сегодня здравоохранение выходит за пределы своего базового понимания. В заботу о здоровье включает также проекты, которые оказывают косвенные или прямое влияние на здоровье человека – например это инициативы связанные с улучшением экологического положения в городе, направленные на повышение качества питания человека и формирование здорового образа жизни.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Если раньше население обращалось за медицинской помощью в случае возникновения проблем со здоровьем, что в некоторых случаях приводит к слишком поздней реакции на возникшее заболевание и как следствие более тяжелому и затратному процессу его лечения. То сегодня ранняя диагностика призвана упростить процесс лечения, сделав его более быстрым и безопасным для человека, а также сократить расходы государства на неотложную медицинскую помощь.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Процесс мониторинга здоровья населения и оптимизация процесса оказания медицинских услуг (бережливое здравоохранение) переходит на новый уровень благодаря внедрению новых технологий. Диспансеризация должна обеспечить мониторинг здоровья, однако, по мнению экспертов она остается по-прежнему непопулярной среди россиян – они, как правило, обращаются к медикам, когда уже заболели, а не для диагностики. Поэтому одной из целей региональных проектов, реализуемых Комитетом по здравоохранению Ленинградской области в рамках национального проекта "Здравоохранение« является охват всех граждан профилактическими медосмотрами не реже 1 раза в год.</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Регионы активно реализуют пилотные проекты в сфере здравоохранения, которые призваны формировать новое качество услуг:</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 2015 году в поликлинике № 64 в г. Москва, реализуется пилотный проект «Идеальная поликлиника».  Программа нацелена на повышение качества и эффективности работы медицинского учреждения и включает в себя следующие элементы</a:t>
            </a:r>
            <a:r>
              <a:rPr lang="en-US" sz="1100" kern="0" spc="15" dirty="0">
                <a:solidFill>
                  <a:schemeClr val="tx1">
                    <a:lumMod val="75000"/>
                    <a:lumOff val="25000"/>
                  </a:schemeClr>
                </a:solidFill>
                <a:latin typeface="PF Din Text Comp Pro" pitchFamily="2" charset="0"/>
              </a:rPr>
              <a:t>:</a:t>
            </a:r>
            <a:r>
              <a:rPr lang="ru-RU" sz="1100" kern="0" spc="15" dirty="0">
                <a:solidFill>
                  <a:schemeClr val="tx1">
                    <a:lumMod val="75000"/>
                    <a:lumOff val="25000"/>
                  </a:schemeClr>
                </a:solidFill>
                <a:latin typeface="PF Din Text Comp Pro" pitchFamily="2" charset="0"/>
              </a:rPr>
              <a:t> улучшение работы регистратуры (упорядочить работу, сократить очереди); создано отделение по выезду на дом, что позитивно повлияло на время реагирования на вызов и качество работы участковых терапевтов; выписка льготных рецептов передана фельдшерам. </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В 2016 году в Ярославле, Калининграде и Севастополе был запущен пилотный проект «Бережливая поликлиника». Проект реализовывался совместно с ГК «</a:t>
            </a:r>
            <a:r>
              <a:rPr lang="ru-RU" sz="1100" kern="0" spc="15" dirty="0" err="1">
                <a:solidFill>
                  <a:schemeClr val="tx1">
                    <a:lumMod val="75000"/>
                    <a:lumOff val="25000"/>
                  </a:schemeClr>
                </a:solidFill>
                <a:latin typeface="PF Din Text Comp Pro" pitchFamily="2" charset="0"/>
              </a:rPr>
              <a:t>Ростатом</a:t>
            </a:r>
            <a:r>
              <a:rPr lang="ru-RU" sz="1100" kern="0" spc="15" dirty="0">
                <a:solidFill>
                  <a:schemeClr val="tx1">
                    <a:lumMod val="75000"/>
                    <a:lumOff val="25000"/>
                  </a:schemeClr>
                </a:solidFill>
                <a:latin typeface="PF Din Text Comp Pro" pitchFamily="2" charset="0"/>
              </a:rPr>
              <a:t>» и ставил цель в оптимизации работы всех структурных подразделений поликлиники. Деятельность учреждения была проанализирована специалистами, которые выявили основные проблемы и совместно с сотрудниками учреждения предложили меры для их решения. Была введена новая логика приема и распределения посетителей, работы врачей и лабораторий, больные и здоровые пациенты — разведены по разным коридорам. "Бережливые поликлиники« были приняты за стандарт лучших практик, в 2021 году на новые стандарты будут переведены все детские поликлиники.</a:t>
            </a:r>
          </a:p>
          <a:p>
            <a:pPr marL="171450" indent="-171450" algn="just" defTabSz="1422637" fontAlgn="auto">
              <a:spcBef>
                <a:spcPts val="0"/>
              </a:spcBef>
              <a:spcAft>
                <a:spcPts val="600"/>
              </a:spcAft>
              <a:buFont typeface="Wingdings" panose="05000000000000000000" pitchFamily="2" charset="2"/>
              <a:buChar char="§"/>
            </a:pPr>
            <a:r>
              <a:rPr lang="ru-RU" sz="1100" kern="0" spc="15" dirty="0">
                <a:solidFill>
                  <a:schemeClr val="tx1">
                    <a:lumMod val="75000"/>
                    <a:lumOff val="25000"/>
                  </a:schemeClr>
                </a:solidFill>
                <a:latin typeface="PF Din Text Comp Pro" pitchFamily="2" charset="0"/>
              </a:rPr>
              <a:t>Проект ЕМИАС был запущен в 2013 году, он разработан и реализуется Департаментом информационных технологий и Департаментом здравоохранения Правительства Москвы в рамках программы «Информационный город». Он направлен на повышение качества и доступности медицинской помощи, оказываемой населению города Москвы, а также повышение эффективности управления системой здравоохранения в городе с использованием информационно-телекоммуникационных технологий.</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БЕРЕЖЛИВОЕ ЗДРАВООХРАНЕНИЕ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129</a:t>
            </a:fld>
            <a:endParaRPr lang="ru-RU" dirty="0"/>
          </a:p>
        </p:txBody>
      </p:sp>
      <p:pic>
        <p:nvPicPr>
          <p:cNvPr id="2" name="Picture 2" descr="Регистратура в &quot;Бережливых поликлиниках&quot; больше похожа на службу размещения в отеле ГАУЗ &quot;Городская поликлиника №2&quot;">
            <a:extLst>
              <a:ext uri="{FF2B5EF4-FFF2-40B4-BE49-F238E27FC236}">
                <a16:creationId xmlns="" xmlns:a16="http://schemas.microsoft.com/office/drawing/2014/main" id="{B97BE192-1145-459A-8668-7A8DC0720587}"/>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962308" y="612279"/>
            <a:ext cx="3208928" cy="2318608"/>
          </a:xfrm>
          <a:prstGeom prst="rect">
            <a:avLst/>
          </a:prstGeom>
          <a:noFill/>
          <a:extLst>
            <a:ext uri="{909E8E84-426E-40DD-AFC4-6F175D3DCCD1}">
              <a14:hiddenFill xmlns:a14="http://schemas.microsoft.com/office/drawing/2010/main" xmlns="">
                <a:solidFill>
                  <a:srgbClr val="FFFFFF"/>
                </a:solidFill>
              </a14:hiddenFill>
            </a:ext>
          </a:extLst>
        </p:spPr>
      </p:pic>
      <p:sp>
        <p:nvSpPr>
          <p:cNvPr id="13" name="Прямоугольник 12">
            <a:extLst>
              <a:ext uri="{FF2B5EF4-FFF2-40B4-BE49-F238E27FC236}">
                <a16:creationId xmlns="" xmlns:a16="http://schemas.microsoft.com/office/drawing/2014/main" id="{61BF1828-E136-432F-A987-4070A2726BFF}"/>
              </a:ext>
            </a:extLst>
          </p:cNvPr>
          <p:cNvSpPr/>
          <p:nvPr/>
        </p:nvSpPr>
        <p:spPr>
          <a:xfrm>
            <a:off x="6880451" y="2983578"/>
            <a:ext cx="3362793" cy="553998"/>
          </a:xfrm>
          <a:prstGeom prst="rect">
            <a:avLst/>
          </a:prstGeom>
        </p:spPr>
        <p:txBody>
          <a:bodyPr wrap="square">
            <a:spAutoFit/>
          </a:bodyPr>
          <a:lstStyle/>
          <a:p>
            <a:pPr algn="just"/>
            <a:r>
              <a:rPr lang="ru-RU" sz="1000" dirty="0">
                <a:solidFill>
                  <a:schemeClr val="tx1">
                    <a:lumMod val="75000"/>
                    <a:lumOff val="25000"/>
                  </a:schemeClr>
                </a:solidFill>
                <a:latin typeface="PF Din Text Comp Pro" panose="02000506020000020004" pitchFamily="2" charset="0"/>
              </a:rPr>
              <a:t>Регистратура в "Бережливых поликлиниках" выполнена без застекленных кабинок, что улучшает процесс коммуникации между сотрудниками и посетителями. ГАУЗ "Городская поликлиника №2"</a:t>
            </a:r>
          </a:p>
        </p:txBody>
      </p:sp>
      <p:sp>
        <p:nvSpPr>
          <p:cNvPr id="16" name="Прямоугольник 15">
            <a:extLst>
              <a:ext uri="{FF2B5EF4-FFF2-40B4-BE49-F238E27FC236}">
                <a16:creationId xmlns="" xmlns:a16="http://schemas.microsoft.com/office/drawing/2014/main" id="{41BADFD7-D349-4707-BAE1-FD513B5F0D36}"/>
              </a:ext>
            </a:extLst>
          </p:cNvPr>
          <p:cNvSpPr/>
          <p:nvPr/>
        </p:nvSpPr>
        <p:spPr>
          <a:xfrm>
            <a:off x="6880450" y="5975311"/>
            <a:ext cx="3362793" cy="553998"/>
          </a:xfrm>
          <a:prstGeom prst="rect">
            <a:avLst/>
          </a:prstGeom>
        </p:spPr>
        <p:txBody>
          <a:bodyPr wrap="square">
            <a:spAutoFit/>
          </a:bodyPr>
          <a:lstStyle/>
          <a:p>
            <a:pPr algn="just"/>
            <a:r>
              <a:rPr lang="ru-RU" sz="1000" dirty="0">
                <a:solidFill>
                  <a:schemeClr val="tx1">
                    <a:lumMod val="75000"/>
                    <a:lumOff val="25000"/>
                  </a:schemeClr>
                </a:solidFill>
                <a:latin typeface="PF Din Text Comp Pro" panose="02000506020000020004" pitchFamily="2" charset="0"/>
              </a:rPr>
              <a:t>Пользователи сервиса ЕМИАС могут ознакомиться с протоколами осмотров, результатами лабораторных исследований, выписками из стационаров, а также записаться на прием к врачу. </a:t>
            </a:r>
          </a:p>
        </p:txBody>
      </p:sp>
      <p:pic>
        <p:nvPicPr>
          <p:cNvPr id="3076" name="Picture 4">
            <a:extLst>
              <a:ext uri="{FF2B5EF4-FFF2-40B4-BE49-F238E27FC236}">
                <a16:creationId xmlns="" xmlns:a16="http://schemas.microsoft.com/office/drawing/2014/main" id="{8319E723-807D-40A8-8851-E9EB71E78C23}"/>
              </a:ext>
            </a:extLst>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952459" y="3632909"/>
            <a:ext cx="3218777" cy="2349584"/>
          </a:xfrm>
          <a:prstGeom prst="rect">
            <a:avLst/>
          </a:prstGeom>
          <a:noFill/>
          <a:extLst>
            <a:ext uri="{909E8E84-426E-40DD-AFC4-6F175D3DCCD1}">
              <a14:hiddenFill xmlns:a14="http://schemas.microsoft.com/office/drawing/2010/main" xmlns="">
                <a:solidFill>
                  <a:srgbClr val="FFFFFF"/>
                </a:solidFill>
              </a14:hiddenFill>
            </a:ext>
          </a:extLst>
        </p:spPr>
      </p:pic>
      <p:sp>
        <p:nvSpPr>
          <p:cNvPr id="11" name="Прямоугольник 10">
            <a:extLst>
              <a:ext uri="{FF2B5EF4-FFF2-40B4-BE49-F238E27FC236}">
                <a16:creationId xmlns="" xmlns:a16="http://schemas.microsoft.com/office/drawing/2014/main" id="{FAC4D85A-3064-441B-9216-6B7340DC299F}"/>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12" name="Прямоугольник 11">
            <a:extLst>
              <a:ext uri="{FF2B5EF4-FFF2-40B4-BE49-F238E27FC236}">
                <a16:creationId xmlns="" xmlns:a16="http://schemas.microsoft.com/office/drawing/2014/main" id="{FF27384C-453A-4542-B876-46E23ACD94BD}"/>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14.6.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2554309956"/>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3838798" cy="5463034"/>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По сути своей социальная инфраструктура - это совокупность отраслей экономики и видов деятельности, функциональное назначение которых выражается в производстве и оказании услуг и духовных благ для населения.</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Социальное неравенство в большой степени выражается в различиях потребительских расходов у разных групп населения: объем и структура потребления зависят от позиции домохозяйства в социальной иерархии. Это касается как продовольственных и непродовольственных товаров, так и платных услуг.</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Достаточно распространенными являются платные социальные услуги в части подведомственной социальной защите населения, и более монетизированными и фактически формирующими рынок - оказание дополнительных платных услуг в части образования и здравоохранения.</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Также Аналитический центр при Правительстве РФ отмечает рост объема платных услуг в первые два месяца 2020 года (+1,5% в годовом выражении) в основном был достигнут за счет роста услуг в сфере физической культуры и спорта (+8,8% в годовом выражении), туристских (+7,5%), а также культурных (+6,0%) и бытовых (+5,1%) услуг.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Рынок платных медицинских услуг являлся растущим до 2020 года, который только усилил это движение. Так по статистике на 2019-й года рынок платных медицинских услуг в общей системе здравоохранения РФ достиг отметки 0,846 трлн. рублей.</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Согласно данным Аналитического центра при Правительстве РФ, цены на услуги системы образования в 2019 году продемонстрировали рост на 5,6%. Общий объем рынка образования продолжает расти. Российский сегмент закончил 2019 год на отметке в 50 миллиардов рублей, аналитики предполагали, что к концу 2020 года российский рынок вырос до 60 миллиардов рублей.</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СОЦИАЛЬНЫЕ СЕРВИСЫ КАК РЫНОЧНАЯ УСЛУГА</a:t>
            </a:r>
          </a:p>
        </p:txBody>
      </p:sp>
      <p:sp>
        <p:nvSpPr>
          <p:cNvPr id="14" name="Прямоугольник 13"/>
          <p:cNvSpPr/>
          <p:nvPr/>
        </p:nvSpPr>
        <p:spPr>
          <a:xfrm>
            <a:off x="355774" y="6950841"/>
            <a:ext cx="7871246" cy="215444"/>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a:t>
            </a:r>
            <a:r>
              <a:rPr lang="en-US" sz="800" i="1" dirty="0">
                <a:solidFill>
                  <a:schemeClr val="bg1">
                    <a:lumMod val="65000"/>
                  </a:schemeClr>
                </a:solidFill>
                <a:latin typeface="PF Din Text Comp Pro" panose="02000506020000020004" pitchFamily="2" charset="0"/>
              </a:rPr>
              <a:t> Improvement of social infrastructure as a way to ensure a comfortable urban environment</a:t>
            </a:r>
            <a:r>
              <a:rPr lang="ru-RU" sz="800" i="1" dirty="0">
                <a:solidFill>
                  <a:schemeClr val="bg1">
                    <a:lumMod val="65000"/>
                  </a:schemeClr>
                </a:solidFill>
                <a:latin typeface="PF Din Text Comp Pro" panose="02000506020000020004" pitchFamily="2" charset="0"/>
              </a:rPr>
              <a:t>, </a:t>
            </a:r>
            <a:r>
              <a:rPr lang="en-US" sz="800" i="1" dirty="0" err="1">
                <a:solidFill>
                  <a:schemeClr val="bg1">
                    <a:lumMod val="65000"/>
                  </a:schemeClr>
                </a:solidFill>
                <a:latin typeface="PF Din Text Comp Pro" panose="02000506020000020004" pitchFamily="2" charset="0"/>
              </a:rPr>
              <a:t>EdTechXGlobal</a:t>
            </a:r>
            <a:r>
              <a:rPr lang="en-US" sz="800" i="1" dirty="0">
                <a:solidFill>
                  <a:schemeClr val="bg1">
                    <a:lumMod val="65000"/>
                  </a:schemeClr>
                </a:solidFill>
                <a:latin typeface="PF Din Text Comp Pro" panose="02000506020000020004" pitchFamily="2" charset="0"/>
              </a:rPr>
              <a:t>, Global Market Insights</a:t>
            </a:r>
            <a:r>
              <a:rPr lang="ru-RU" sz="800" i="1" dirty="0">
                <a:solidFill>
                  <a:schemeClr val="bg1">
                    <a:lumMod val="65000"/>
                  </a:schemeClr>
                </a:solidFill>
                <a:latin typeface="PF Din Text Comp Pro" panose="02000506020000020004" pitchFamily="2" charset="0"/>
              </a:rPr>
              <a:t>, Агентство инноваций города Москвы</a:t>
            </a:r>
            <a:endParaRPr lang="en-US" sz="800" i="1" dirty="0">
              <a:solidFill>
                <a:schemeClr val="bg1">
                  <a:lumMod val="65000"/>
                </a:schemeClr>
              </a:solidFill>
              <a:latin typeface="PF Din Text Comp Pro" panose="02000506020000020004" pitchFamily="2" charset="0"/>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130</a:t>
            </a:fld>
            <a:endParaRPr lang="ru-RU" dirty="0"/>
          </a:p>
        </p:txBody>
      </p:sp>
      <p:grpSp>
        <p:nvGrpSpPr>
          <p:cNvPr id="7" name="Группа 6"/>
          <p:cNvGrpSpPr/>
          <p:nvPr/>
        </p:nvGrpSpPr>
        <p:grpSpPr>
          <a:xfrm>
            <a:off x="4483010" y="4572719"/>
            <a:ext cx="6155732" cy="2462372"/>
            <a:chOff x="4483010" y="540271"/>
            <a:chExt cx="6155732" cy="2462372"/>
          </a:xfrm>
        </p:grpSpPr>
        <p:pic>
          <p:nvPicPr>
            <p:cNvPr id="15"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483010" y="972319"/>
              <a:ext cx="3455978" cy="188227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17" name="Прямоугольник 16"/>
            <p:cNvSpPr/>
            <p:nvPr/>
          </p:nvSpPr>
          <p:spPr>
            <a:xfrm>
              <a:off x="4554537" y="540271"/>
              <a:ext cx="3216561" cy="400110"/>
            </a:xfrm>
            <a:prstGeom prst="rect">
              <a:avLst/>
            </a:prstGeom>
          </p:spPr>
          <p:txBody>
            <a:bodyPr wrap="square">
              <a:spAutoFit/>
            </a:bodyPr>
            <a:lstStyle/>
            <a:p>
              <a:pPr algn="just" defTabSz="1422637" fontAlgn="auto">
                <a:spcBef>
                  <a:spcPts val="0"/>
                </a:spcBef>
                <a:spcAft>
                  <a:spcPts val="600"/>
                </a:spcAft>
              </a:pPr>
              <a:r>
                <a:rPr lang="ru-RU" sz="1000" kern="0" spc="15" dirty="0">
                  <a:solidFill>
                    <a:schemeClr val="tx1">
                      <a:lumMod val="75000"/>
                      <a:lumOff val="25000"/>
                    </a:schemeClr>
                  </a:solidFill>
                  <a:latin typeface="PF Din Text Comp Pro" pitchFamily="2" charset="0"/>
                </a:rPr>
                <a:t>Динамика объема рынка платных медицинских услуг в России, 2006-2019 гг., ₽ млрд в сопоставимых ценах 2019 г., %</a:t>
              </a:r>
            </a:p>
          </p:txBody>
        </p:sp>
        <p:pic>
          <p:nvPicPr>
            <p:cNvPr id="18" name="Picture 3"/>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t="10334"/>
            <a:stretch/>
          </p:blipFill>
          <p:spPr bwMode="auto">
            <a:xfrm>
              <a:off x="8010526" y="828303"/>
              <a:ext cx="2628216" cy="205122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21" name="Прямоугольник 20"/>
            <p:cNvSpPr/>
            <p:nvPr/>
          </p:nvSpPr>
          <p:spPr>
            <a:xfrm>
              <a:off x="5418138" y="2756422"/>
              <a:ext cx="2279936" cy="246221"/>
            </a:xfrm>
            <a:prstGeom prst="rect">
              <a:avLst/>
            </a:prstGeom>
          </p:spPr>
          <p:txBody>
            <a:bodyPr wrap="square">
              <a:spAutoFit/>
            </a:bodyPr>
            <a:lstStyle/>
            <a:p>
              <a:pPr algn="r"/>
              <a:r>
                <a:rPr lang="ru-RU" sz="1000" kern="0" spc="15" dirty="0">
                  <a:solidFill>
                    <a:schemeClr val="tx1">
                      <a:lumMod val="75000"/>
                      <a:lumOff val="25000"/>
                    </a:schemeClr>
                  </a:solidFill>
                  <a:latin typeface="PF Din Text Comp Pro" pitchFamily="2" charset="0"/>
                </a:rPr>
                <a:t>Источник: rbc.ru</a:t>
              </a:r>
            </a:p>
          </p:txBody>
        </p:sp>
        <p:sp>
          <p:nvSpPr>
            <p:cNvPr id="26" name="Прямоугольник 25"/>
            <p:cNvSpPr/>
            <p:nvPr/>
          </p:nvSpPr>
          <p:spPr>
            <a:xfrm>
              <a:off x="8010525" y="540271"/>
              <a:ext cx="2448743" cy="246221"/>
            </a:xfrm>
            <a:prstGeom prst="rect">
              <a:avLst/>
            </a:prstGeom>
          </p:spPr>
          <p:txBody>
            <a:bodyPr wrap="square">
              <a:spAutoFit/>
            </a:bodyPr>
            <a:lstStyle/>
            <a:p>
              <a:pPr algn="just" defTabSz="1422637" fontAlgn="auto">
                <a:spcBef>
                  <a:spcPts val="0"/>
                </a:spcBef>
                <a:spcAft>
                  <a:spcPts val="600"/>
                </a:spcAft>
              </a:pPr>
              <a:r>
                <a:rPr lang="ru-RU" sz="1000" kern="0" spc="15" dirty="0">
                  <a:solidFill>
                    <a:schemeClr val="tx1">
                      <a:lumMod val="75000"/>
                      <a:lumOff val="25000"/>
                    </a:schemeClr>
                  </a:solidFill>
                  <a:latin typeface="PF Din Text Comp Pro" pitchFamily="2" charset="0"/>
                </a:rPr>
                <a:t>Структура платных медицинских услуг, 2018 г.</a:t>
              </a:r>
            </a:p>
          </p:txBody>
        </p:sp>
        <p:sp>
          <p:nvSpPr>
            <p:cNvPr id="27" name="Прямоугольник 26"/>
            <p:cNvSpPr/>
            <p:nvPr/>
          </p:nvSpPr>
          <p:spPr>
            <a:xfrm>
              <a:off x="8179332" y="2742322"/>
              <a:ext cx="2279936" cy="246221"/>
            </a:xfrm>
            <a:prstGeom prst="rect">
              <a:avLst/>
            </a:prstGeom>
          </p:spPr>
          <p:txBody>
            <a:bodyPr wrap="square">
              <a:spAutoFit/>
            </a:bodyPr>
            <a:lstStyle/>
            <a:p>
              <a:pPr algn="r"/>
              <a:r>
                <a:rPr lang="ru-RU" sz="1000" kern="0" spc="15" dirty="0">
                  <a:solidFill>
                    <a:schemeClr val="tx1">
                      <a:lumMod val="75000"/>
                      <a:lumOff val="25000"/>
                    </a:schemeClr>
                  </a:solidFill>
                  <a:latin typeface="PF Din Text Comp Pro" pitchFamily="2" charset="0"/>
                </a:rPr>
                <a:t>Источник: rbc.ru</a:t>
              </a:r>
            </a:p>
          </p:txBody>
        </p:sp>
      </p:grpSp>
      <p:sp>
        <p:nvSpPr>
          <p:cNvPr id="4" name="Прямоугольник 3"/>
          <p:cNvSpPr/>
          <p:nvPr/>
        </p:nvSpPr>
        <p:spPr>
          <a:xfrm>
            <a:off x="4554538" y="540271"/>
            <a:ext cx="5275172" cy="246221"/>
          </a:xfrm>
          <a:prstGeom prst="rect">
            <a:avLst/>
          </a:prstGeom>
        </p:spPr>
        <p:txBody>
          <a:bodyPr wrap="square">
            <a:spAutoFit/>
          </a:bodyPr>
          <a:lstStyle/>
          <a:p>
            <a:pPr algn="just" defTabSz="1422637" fontAlgn="auto">
              <a:spcBef>
                <a:spcPts val="0"/>
              </a:spcBef>
              <a:spcAft>
                <a:spcPts val="600"/>
              </a:spcAft>
            </a:pPr>
            <a:r>
              <a:rPr lang="ru-RU" sz="1000" kern="0" spc="15" dirty="0">
                <a:solidFill>
                  <a:schemeClr val="tx1">
                    <a:lumMod val="75000"/>
                    <a:lumOff val="25000"/>
                  </a:schemeClr>
                </a:solidFill>
                <a:latin typeface="PF Din Text Comp Pro" pitchFamily="2" charset="0"/>
              </a:rPr>
              <a:t>Статистика по финансированию системы образования</a:t>
            </a:r>
          </a:p>
        </p:txBody>
      </p:sp>
      <p:pic>
        <p:nvPicPr>
          <p:cNvPr id="28" name="Рисунок 27"/>
          <p:cNvPicPr>
            <a:picLocks noChangeAspect="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4554613" y="819364"/>
            <a:ext cx="2807214" cy="1838219"/>
          </a:xfrm>
          <a:prstGeom prst="rect">
            <a:avLst/>
          </a:prstGeom>
          <a:noFill/>
        </p:spPr>
      </p:pic>
      <p:pic>
        <p:nvPicPr>
          <p:cNvPr id="29" name="Рисунок 28"/>
          <p:cNvPicPr>
            <a:picLocks noChangeAspect="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7413730" y="786493"/>
            <a:ext cx="2973283" cy="1871090"/>
          </a:xfrm>
          <a:prstGeom prst="rect">
            <a:avLst/>
          </a:prstGeom>
          <a:noFill/>
        </p:spPr>
      </p:pic>
      <p:sp>
        <p:nvSpPr>
          <p:cNvPr id="6" name="Прямоугольник 5"/>
          <p:cNvSpPr/>
          <p:nvPr/>
        </p:nvSpPr>
        <p:spPr>
          <a:xfrm>
            <a:off x="4914652" y="768261"/>
            <a:ext cx="360040" cy="12311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1" name="Прямоугольник 30"/>
          <p:cNvSpPr/>
          <p:nvPr/>
        </p:nvSpPr>
        <p:spPr>
          <a:xfrm>
            <a:off x="7413730" y="768261"/>
            <a:ext cx="381242" cy="12311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pic>
        <p:nvPicPr>
          <p:cNvPr id="32" name="Рисунок 31"/>
          <p:cNvPicPr>
            <a:picLocks noChangeAspect="1"/>
          </p:cNvPicPr>
          <p:nvPr/>
        </p:nvPicPr>
        <p:blipFill rotWithShape="1">
          <a:blip r:embed="rId7" cstate="print">
            <a:extLst>
              <a:ext uri="{28A0092B-C50C-407E-A947-70E740481C1C}">
                <a14:useLocalDpi xmlns:a14="http://schemas.microsoft.com/office/drawing/2010/main" xmlns="" val="0"/>
              </a:ext>
            </a:extLst>
          </a:blip>
          <a:srcRect t="24833"/>
          <a:stretch/>
        </p:blipFill>
        <p:spPr bwMode="auto">
          <a:xfrm>
            <a:off x="4554614" y="2850339"/>
            <a:ext cx="5932164" cy="1570703"/>
          </a:xfrm>
          <a:prstGeom prst="rect">
            <a:avLst/>
          </a:prstGeom>
          <a:noFill/>
        </p:spPr>
      </p:pic>
      <p:sp>
        <p:nvSpPr>
          <p:cNvPr id="33" name="Прямоугольник 32"/>
          <p:cNvSpPr/>
          <p:nvPr/>
        </p:nvSpPr>
        <p:spPr>
          <a:xfrm>
            <a:off x="4554614" y="2657583"/>
            <a:ext cx="5203568" cy="246221"/>
          </a:xfrm>
          <a:prstGeom prst="rect">
            <a:avLst/>
          </a:prstGeom>
        </p:spPr>
        <p:txBody>
          <a:bodyPr wrap="square">
            <a:spAutoFit/>
          </a:bodyPr>
          <a:lstStyle/>
          <a:p>
            <a:pPr algn="just" defTabSz="1422637" fontAlgn="auto">
              <a:spcBef>
                <a:spcPts val="0"/>
              </a:spcBef>
              <a:spcAft>
                <a:spcPts val="600"/>
              </a:spcAft>
            </a:pPr>
            <a:r>
              <a:rPr lang="ru-RU" sz="1000" kern="0" spc="15" dirty="0">
                <a:solidFill>
                  <a:schemeClr val="tx1">
                    <a:lumMod val="75000"/>
                    <a:lumOff val="25000"/>
                  </a:schemeClr>
                </a:solidFill>
                <a:latin typeface="PF Din Text Comp Pro" pitchFamily="2" charset="0"/>
              </a:rPr>
              <a:t>Объем рынка образования детей в России</a:t>
            </a:r>
          </a:p>
        </p:txBody>
      </p:sp>
      <p:sp>
        <p:nvSpPr>
          <p:cNvPr id="22" name="Прямоугольник 21">
            <a:extLst>
              <a:ext uri="{FF2B5EF4-FFF2-40B4-BE49-F238E27FC236}">
                <a16:creationId xmlns="" xmlns:a16="http://schemas.microsoft.com/office/drawing/2014/main" id="{CB6E6B55-3E38-45A7-B679-D8EBDB7ED455}"/>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23" name="Прямоугольник 22">
            <a:extLst>
              <a:ext uri="{FF2B5EF4-FFF2-40B4-BE49-F238E27FC236}">
                <a16:creationId xmlns="" xmlns:a16="http://schemas.microsoft.com/office/drawing/2014/main" id="{684DFCFB-6131-4797-BBF0-2F04A918B30C}"/>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14.7.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3244835044"/>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3" y="553997"/>
            <a:ext cx="5711651" cy="5463034"/>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Глобальный сдвиг парадигмы в численности населения, быстрый рост урбанизации, повсеместное увеличение продолжительности жизни и общее старение населения настоятельно требуют изменений в городском дизайне в сторону создания без барьерной среды, а также развитие инструментов социальной защиты населения.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Таким образом «</a:t>
            </a:r>
            <a:r>
              <a:rPr lang="ru-RU" sz="1100" kern="0" spc="15" dirty="0" err="1">
                <a:solidFill>
                  <a:schemeClr val="tx1">
                    <a:lumMod val="75000"/>
                    <a:lumOff val="25000"/>
                  </a:schemeClr>
                </a:solidFill>
                <a:latin typeface="PF Din Text Comp Pro" pitchFamily="2" charset="0"/>
              </a:rPr>
              <a:t>безбарьерная</a:t>
            </a:r>
            <a:r>
              <a:rPr lang="ru-RU" sz="1100" kern="0" spc="15" dirty="0">
                <a:solidFill>
                  <a:schemeClr val="tx1">
                    <a:lumMod val="75000"/>
                    <a:lumOff val="25000"/>
                  </a:schemeClr>
                </a:solidFill>
                <a:latin typeface="PF Din Text Comp Pro" pitchFamily="2" charset="0"/>
              </a:rPr>
              <a:t> среда» относится к цели обеспечения доступа для всех групп населения. Она также подразумевает, что инвалиды могут без посторонней помощи добраться, войти, пройти туда и обратно и воспользоваться всеми удобствами без того, чтобы чувствовать себя объектом требующим постоянной помощи для передвижения. Другими словами, доступность – это базовая концепция дизайна, которая приносит пользу всем, но имеет особую ценность для некоторых групп</a:t>
            </a:r>
            <a:r>
              <a:rPr lang="en-US" sz="1100" kern="0" spc="15" dirty="0">
                <a:solidFill>
                  <a:schemeClr val="tx1">
                    <a:lumMod val="75000"/>
                    <a:lumOff val="25000"/>
                  </a:schemeClr>
                </a:solidFill>
                <a:latin typeface="PF Din Text Comp Pro" pitchFamily="2" charset="0"/>
              </a:rPr>
              <a:t>:</a:t>
            </a:r>
            <a:r>
              <a:rPr lang="ru-RU" sz="1100" kern="0" spc="15" dirty="0">
                <a:solidFill>
                  <a:schemeClr val="tx1">
                    <a:lumMod val="75000"/>
                    <a:lumOff val="25000"/>
                  </a:schemeClr>
                </a:solidFill>
                <a:latin typeface="PF Din Text Comp Pro" pitchFamily="2" charset="0"/>
              </a:rPr>
              <a:t> люди с ограниченными возможностями, пожилые люди, дети, родители с маленькими детьми.</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 2010 года в Европейском Союзе существует премия, которая награждает города с наиболее доступной и безбарьерной средой. В конкурсе учувствуют все поселения Евросоюза с населением более 50 тысяч человек. Эта награда призвана поощрять городские администрации, активные сообщества и любые другие заинтересованные стороны к более активному развитию доступной городской среды.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Город Бреда в Нидерландах является лауреатом премии «</a:t>
            </a:r>
            <a:r>
              <a:rPr lang="ru-RU" sz="1100" kern="0" spc="15" dirty="0" err="1">
                <a:solidFill>
                  <a:schemeClr val="tx1">
                    <a:lumMod val="75000"/>
                    <a:lumOff val="25000"/>
                  </a:schemeClr>
                </a:solidFill>
                <a:latin typeface="PF Din Text Comp Pro" pitchFamily="2" charset="0"/>
              </a:rPr>
              <a:t>Access</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City</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Award</a:t>
            </a:r>
            <a:r>
              <a:rPr lang="ru-RU" sz="1100" kern="0" spc="15" dirty="0">
                <a:solidFill>
                  <a:schemeClr val="tx1">
                    <a:lumMod val="75000"/>
                    <a:lumOff val="25000"/>
                  </a:schemeClr>
                </a:solidFill>
                <a:latin typeface="PF Din Text Comp Pro" pitchFamily="2" charset="0"/>
              </a:rPr>
              <a:t>» в 2019 году. Бреда имеет четырехлетний план (2018-2021) по созданию среды, в которой доступность является нормой. В городе существует организация «Бреда для всех», которая объединяет представителей городских властей, туристических представителей, представителей бизнеса, образования, а также организации, представляющие интересы инвалидов.</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Город </a:t>
            </a:r>
            <a:r>
              <a:rPr lang="ru-RU" sz="1100" kern="0" spc="15" dirty="0" err="1">
                <a:solidFill>
                  <a:schemeClr val="tx1">
                    <a:lumMod val="75000"/>
                    <a:lumOff val="25000"/>
                  </a:schemeClr>
                </a:solidFill>
                <a:latin typeface="PF Din Text Comp Pro" pitchFamily="2" charset="0"/>
              </a:rPr>
              <a:t>Эвре</a:t>
            </a:r>
            <a:r>
              <a:rPr lang="ru-RU" sz="1100" kern="0" spc="15" dirty="0">
                <a:solidFill>
                  <a:schemeClr val="tx1">
                    <a:lumMod val="75000"/>
                    <a:lumOff val="25000"/>
                  </a:schemeClr>
                </a:solidFill>
                <a:latin typeface="PF Din Text Comp Pro" pitchFamily="2" charset="0"/>
              </a:rPr>
              <a:t>̈ во Франции занял второе место. С 2014 года доступность находится в центре внимания городских властей и общественности. Город стремится к всеобщей доступности и инклюзивному обществу. Это отражается в генеральных планах города, организации работ и мероприятий по благоустройству. В основе всех этих инициатив лежит «</a:t>
            </a:r>
            <a:r>
              <a:rPr lang="ru-RU" sz="1100" kern="0" spc="15" dirty="0" err="1">
                <a:solidFill>
                  <a:schemeClr val="tx1">
                    <a:lumMod val="75000"/>
                    <a:lumOff val="25000"/>
                  </a:schemeClr>
                </a:solidFill>
                <a:latin typeface="PF Din Text Comp Pro" pitchFamily="2" charset="0"/>
              </a:rPr>
              <a:t>Гренель</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дю</a:t>
            </a:r>
            <a:r>
              <a:rPr lang="ru-RU" sz="1100" kern="0" spc="15" dirty="0">
                <a:solidFill>
                  <a:schemeClr val="tx1">
                    <a:lumMod val="75000"/>
                    <a:lumOff val="25000"/>
                  </a:schemeClr>
                </a:solidFill>
                <a:latin typeface="PF Din Text Comp Pro" pitchFamily="2" charset="0"/>
              </a:rPr>
              <a:t> Гандикап», или собрания инвалидов. Эти собрания гарантируют, что город услышит голоса людей с ограниченными возможностями и других заинтересованных сторон.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Город Гдыня̈ в Польше занял третье место. С 1999 года Гдыня является пионером социально инклюзивной политики, ориентированной на удовлетворение потребностей всех своих граждан. В 2013 году приняты стандарты доступности. Основываясь на принципах универсального дизайна, они находят отражение в проектировании общественных пространств, учитывая потребности инвалидов и пожилых людей. Благодаря программе «</a:t>
            </a:r>
            <a:r>
              <a:rPr lang="ru-RU" sz="1100" kern="0" spc="15" dirty="0" err="1">
                <a:solidFill>
                  <a:schemeClr val="tx1">
                    <a:lumMod val="75000"/>
                    <a:lumOff val="25000"/>
                  </a:schemeClr>
                </a:solidFill>
                <a:latin typeface="PF Din Text Comp Pro" pitchFamily="2" charset="0"/>
              </a:rPr>
              <a:t>Безбарьерная</a:t>
            </a:r>
            <a:r>
              <a:rPr lang="ru-RU" sz="1100" kern="0" spc="15" dirty="0">
                <a:solidFill>
                  <a:schemeClr val="tx1">
                    <a:lumMod val="75000"/>
                    <a:lumOff val="25000"/>
                  </a:schemeClr>
                </a:solidFill>
                <a:latin typeface="PF Din Text Comp Pro" pitchFamily="2" charset="0"/>
              </a:rPr>
              <a:t> Гдыня», которая устанавливает приоритеты до 2023 года, город взял на себя долгосрочные обязательства постоянно совершенствоваться.</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БЕЗБАРЬЕРНАЯ СРЕДА В ГОРОДЕ</a:t>
            </a:r>
          </a:p>
        </p:txBody>
      </p:sp>
      <p:sp>
        <p:nvSpPr>
          <p:cNvPr id="14" name="Прямоугольник 13"/>
          <p:cNvSpPr/>
          <p:nvPr/>
        </p:nvSpPr>
        <p:spPr>
          <a:xfrm>
            <a:off x="355774" y="6950841"/>
            <a:ext cx="3342104" cy="213547"/>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a:t>
            </a:r>
            <a:r>
              <a:rPr lang="en-US" sz="800" i="1" dirty="0">
                <a:solidFill>
                  <a:schemeClr val="bg1">
                    <a:lumMod val="65000"/>
                  </a:schemeClr>
                </a:solidFill>
                <a:latin typeface="PF Din Text Comp Pro" panose="02000506020000020004" pitchFamily="2" charset="0"/>
              </a:rPr>
              <a:t> Access City Award 2019 - European Commission</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131</a:t>
            </a:fld>
            <a:endParaRPr lang="ru-RU" dirty="0"/>
          </a:p>
        </p:txBody>
      </p:sp>
      <p:pic>
        <p:nvPicPr>
          <p:cNvPr id="5122" name="Picture 2">
            <a:extLst>
              <a:ext uri="{FF2B5EF4-FFF2-40B4-BE49-F238E27FC236}">
                <a16:creationId xmlns="" xmlns:a16="http://schemas.microsoft.com/office/drawing/2014/main" id="{D33DB26E-1254-49B3-852C-28DFCA14BF1C}"/>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779785" y="612279"/>
            <a:ext cx="3607178" cy="1777349"/>
          </a:xfrm>
          <a:prstGeom prst="rect">
            <a:avLst/>
          </a:prstGeom>
          <a:noFill/>
          <a:extLst>
            <a:ext uri="{909E8E84-426E-40DD-AFC4-6F175D3DCCD1}">
              <a14:hiddenFill xmlns:a14="http://schemas.microsoft.com/office/drawing/2010/main" xmlns="">
                <a:solidFill>
                  <a:srgbClr val="FFFFFF"/>
                </a:solidFill>
              </a14:hiddenFill>
            </a:ext>
          </a:extLst>
        </p:spPr>
      </p:pic>
      <p:sp>
        <p:nvSpPr>
          <p:cNvPr id="16" name="TextBox 15">
            <a:extLst>
              <a:ext uri="{FF2B5EF4-FFF2-40B4-BE49-F238E27FC236}">
                <a16:creationId xmlns="" xmlns:a16="http://schemas.microsoft.com/office/drawing/2014/main" id="{E70E3157-7E36-47B3-A2F8-A7F04EAE1B9D}"/>
              </a:ext>
            </a:extLst>
          </p:cNvPr>
          <p:cNvSpPr txBox="1"/>
          <p:nvPr/>
        </p:nvSpPr>
        <p:spPr>
          <a:xfrm>
            <a:off x="6709715" y="2390510"/>
            <a:ext cx="3965577" cy="26161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Соревнования по баскетболу для людей с ограниченными возможностями.</a:t>
            </a:r>
          </a:p>
        </p:txBody>
      </p:sp>
      <p:sp>
        <p:nvSpPr>
          <p:cNvPr id="17" name="TextBox 16">
            <a:extLst>
              <a:ext uri="{FF2B5EF4-FFF2-40B4-BE49-F238E27FC236}">
                <a16:creationId xmlns="" xmlns:a16="http://schemas.microsoft.com/office/drawing/2014/main" id="{9B70B4F3-89A5-4575-8C8B-CC1CB705FF3F}"/>
              </a:ext>
            </a:extLst>
          </p:cNvPr>
          <p:cNvSpPr txBox="1"/>
          <p:nvPr/>
        </p:nvSpPr>
        <p:spPr>
          <a:xfrm>
            <a:off x="6709716" y="4470830"/>
            <a:ext cx="3675268" cy="43088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Новая игровая площадка, спроектированная при участии ассоциации детей с аутизмом</a:t>
            </a:r>
          </a:p>
        </p:txBody>
      </p:sp>
      <p:pic>
        <p:nvPicPr>
          <p:cNvPr id="4" name="Рисунок 3">
            <a:extLst>
              <a:ext uri="{FF2B5EF4-FFF2-40B4-BE49-F238E27FC236}">
                <a16:creationId xmlns="" xmlns:a16="http://schemas.microsoft.com/office/drawing/2014/main" id="{26069CE0-983B-4883-8710-67F94DB44A4C}"/>
              </a:ext>
            </a:extLst>
          </p:cNvPr>
          <p:cNvPicPr>
            <a:picLocks noChangeAspect="1"/>
          </p:cNvPicPr>
          <p:nvPr/>
        </p:nvPicPr>
        <p:blipFill rotWithShape="1">
          <a:blip r:embed="rId4" cstate="print"/>
          <a:srcRect b="4580"/>
          <a:stretch/>
        </p:blipFill>
        <p:spPr>
          <a:xfrm>
            <a:off x="6753042" y="2710231"/>
            <a:ext cx="3631942" cy="1777349"/>
          </a:xfrm>
          <a:prstGeom prst="rect">
            <a:avLst/>
          </a:prstGeom>
        </p:spPr>
      </p:pic>
      <p:pic>
        <p:nvPicPr>
          <p:cNvPr id="7" name="Рисунок 6">
            <a:extLst>
              <a:ext uri="{FF2B5EF4-FFF2-40B4-BE49-F238E27FC236}">
                <a16:creationId xmlns="" xmlns:a16="http://schemas.microsoft.com/office/drawing/2014/main" id="{8C317D9C-00EE-46BA-8B52-92F8C85CB9CF}"/>
              </a:ext>
            </a:extLst>
          </p:cNvPr>
          <p:cNvPicPr>
            <a:picLocks noChangeAspect="1"/>
          </p:cNvPicPr>
          <p:nvPr/>
        </p:nvPicPr>
        <p:blipFill rotWithShape="1">
          <a:blip r:embed="rId5" cstate="print"/>
          <a:srcRect t="16118" b="6092"/>
          <a:stretch/>
        </p:blipFill>
        <p:spPr>
          <a:xfrm>
            <a:off x="6745390" y="4894963"/>
            <a:ext cx="3639593" cy="1777349"/>
          </a:xfrm>
          <a:prstGeom prst="rect">
            <a:avLst/>
          </a:prstGeom>
        </p:spPr>
      </p:pic>
      <p:sp>
        <p:nvSpPr>
          <p:cNvPr id="22" name="TextBox 21">
            <a:extLst>
              <a:ext uri="{FF2B5EF4-FFF2-40B4-BE49-F238E27FC236}">
                <a16:creationId xmlns="" xmlns:a16="http://schemas.microsoft.com/office/drawing/2014/main" id="{F71119EB-C012-4D7F-9012-1AEBCED35C85}"/>
              </a:ext>
            </a:extLst>
          </p:cNvPr>
          <p:cNvSpPr txBox="1"/>
          <p:nvPr/>
        </p:nvSpPr>
        <p:spPr>
          <a:xfrm>
            <a:off x="6709715" y="6662316"/>
            <a:ext cx="3965577" cy="26161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Организованный </a:t>
            </a:r>
            <a:r>
              <a:rPr lang="ru-RU" sz="1100" kern="0" spc="15" dirty="0" err="1">
                <a:solidFill>
                  <a:schemeClr val="tx1">
                    <a:lumMod val="75000"/>
                    <a:lumOff val="25000"/>
                  </a:schemeClr>
                </a:solidFill>
                <a:latin typeface="PF Din Text Comp Pro" pitchFamily="2" charset="0"/>
              </a:rPr>
              <a:t>безбарьерный</a:t>
            </a:r>
            <a:r>
              <a:rPr lang="ru-RU" sz="1100" kern="0" spc="15" dirty="0">
                <a:solidFill>
                  <a:schemeClr val="tx1">
                    <a:lumMod val="75000"/>
                    <a:lumOff val="25000"/>
                  </a:schemeClr>
                </a:solidFill>
                <a:latin typeface="PF Din Text Comp Pro" pitchFamily="2" charset="0"/>
              </a:rPr>
              <a:t> доступ к пляжу в Гдыне</a:t>
            </a:r>
          </a:p>
        </p:txBody>
      </p:sp>
      <p:sp>
        <p:nvSpPr>
          <p:cNvPr id="15" name="Прямоугольник 14">
            <a:extLst>
              <a:ext uri="{FF2B5EF4-FFF2-40B4-BE49-F238E27FC236}">
                <a16:creationId xmlns="" xmlns:a16="http://schemas.microsoft.com/office/drawing/2014/main" id="{6D4A7FE6-A29F-4957-B595-D4AB8FA31EE6}"/>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18" name="Прямоугольник 17">
            <a:extLst>
              <a:ext uri="{FF2B5EF4-FFF2-40B4-BE49-F238E27FC236}">
                <a16:creationId xmlns="" xmlns:a16="http://schemas.microsoft.com/office/drawing/2014/main" id="{3E57AAFD-3D25-4C03-A08E-3524EE419537}"/>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14.8.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3810317213"/>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5774" y="553997"/>
            <a:ext cx="3406750" cy="4555093"/>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Вовлечение горожан в жизнь города позволит улучшить качество жизни всех его жителей. Кому, если не горожанам лучше всех знакомы первоочередные проблемы города и возможно, некоторые из них могут предложить необычное решение проблемы, которое было недоступно для администрации города.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Более того, вовлечение горожан позволит быстрее реагировать на сформировавшиеся запросы и тем самым направлять свои действия на их удовлетворение. Существующая сегодня система представляет себя одностороннюю коммуникацию, когда город единолично формирует пул необходимых инициатив в разных направлениях и информирует об этом жителей. В то же время вовлечения горожан в этот процесс позволит коммуникации стать двухсторонней, тем самым жители смогут корректировать городские проекты в ходе совместных обсуждений, а также направлять собственные инициативы на рассмотрение городских властей.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Существование механизмов вовлечения и участия представляется предварительным и необходимым условием достижения целей совместных обсуждений и удовлетворения общественных потребностей, формировании консенсуса и общественного доверия. Участие в процессе принятия решений ведет к лучшему пониманию и удовлетворению общественных потребностей, а также к формированию консенсуса в отношении целей, приоритетов и ожиданий в отношении результатов деятельности городских властей.</a:t>
            </a:r>
          </a:p>
          <a:p>
            <a:pPr algn="just" defTabSz="1422637" fontAlgn="auto">
              <a:spcBef>
                <a:spcPts val="0"/>
              </a:spcBef>
              <a:spcAft>
                <a:spcPts val="600"/>
              </a:spcAft>
            </a:pPr>
            <a:endParaRPr lang="ru-RU" sz="1100" kern="0" spc="15" dirty="0">
              <a:solidFill>
                <a:schemeClr val="tx1">
                  <a:lumMod val="75000"/>
                  <a:lumOff val="25000"/>
                </a:schemeClr>
              </a:solidFill>
              <a:latin typeface="PF Din Text Comp Pro" pitchFamily="2" charset="0"/>
            </a:endParaRP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ВОВЛЕЧЕНИЕ ГОРОЖАН В ЖИЗНЬ ГОРОДА</a:t>
            </a:r>
          </a:p>
        </p:txBody>
      </p:sp>
      <p:sp>
        <p:nvSpPr>
          <p:cNvPr id="14" name="Прямоугольник 13"/>
          <p:cNvSpPr/>
          <p:nvPr/>
        </p:nvSpPr>
        <p:spPr>
          <a:xfrm>
            <a:off x="355774" y="6950841"/>
            <a:ext cx="3342104" cy="213547"/>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a:t>
            </a:r>
            <a:r>
              <a:rPr lang="en-US" sz="800" i="1" dirty="0">
                <a:solidFill>
                  <a:schemeClr val="bg1">
                    <a:lumMod val="65000"/>
                  </a:schemeClr>
                </a:solidFill>
                <a:latin typeface="PF Din Text Comp Pro" panose="02000506020000020004" pitchFamily="2" charset="0"/>
              </a:rPr>
              <a:t> </a:t>
            </a:r>
            <a:r>
              <a:rPr lang="ru-RU" sz="800" i="1" dirty="0">
                <a:solidFill>
                  <a:schemeClr val="bg1">
                    <a:lumMod val="65000"/>
                  </a:schemeClr>
                </a:solidFill>
                <a:latin typeface="PF Din Text Comp Pro" panose="02000506020000020004" pitchFamily="2" charset="0"/>
              </a:rPr>
              <a:t>Текст</a:t>
            </a:r>
            <a:endParaRPr lang="en-US" sz="800" i="1" dirty="0">
              <a:solidFill>
                <a:schemeClr val="bg1">
                  <a:lumMod val="65000"/>
                </a:schemeClr>
              </a:solidFill>
              <a:latin typeface="PF Din Text Comp Pro" panose="02000506020000020004" pitchFamily="2" charset="0"/>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132</a:t>
            </a:fld>
            <a:endParaRPr lang="ru-RU" dirty="0"/>
          </a:p>
        </p:txBody>
      </p:sp>
      <p:pic>
        <p:nvPicPr>
          <p:cNvPr id="21" name="Picture 2">
            <a:extLst>
              <a:ext uri="{FF2B5EF4-FFF2-40B4-BE49-F238E27FC236}">
                <a16:creationId xmlns="" xmlns:a16="http://schemas.microsoft.com/office/drawing/2014/main" id="{393EE3A5-2A19-44C2-A7EE-6E07470BB047}"/>
              </a:ext>
            </a:extLst>
          </p:cNvPr>
          <p:cNvPicPr>
            <a:picLocks noChangeAspect="1" noChangeArrowheads="1"/>
          </p:cNvPicPr>
          <p:nvPr/>
        </p:nvPicPr>
        <p:blipFill>
          <a:blip r:embed="rId3" cstate="print">
            <a:duotone>
              <a:schemeClr val="accent5">
                <a:shade val="45000"/>
                <a:satMod val="135000"/>
              </a:schemeClr>
              <a:prstClr val="white"/>
            </a:duotone>
            <a:extLst>
              <a:ext uri="{28A0092B-C50C-407E-A947-70E740481C1C}">
                <a14:useLocalDpi xmlns:a14="http://schemas.microsoft.com/office/drawing/2010/main" xmlns="" val="0"/>
              </a:ext>
            </a:extLst>
          </a:blip>
          <a:srcRect/>
          <a:stretch>
            <a:fillRect/>
          </a:stretch>
        </p:blipFill>
        <p:spPr bwMode="auto">
          <a:xfrm>
            <a:off x="5143185" y="582673"/>
            <a:ext cx="607415" cy="599734"/>
          </a:xfrm>
          <a:prstGeom prst="rect">
            <a:avLst/>
          </a:prstGeom>
          <a:noFill/>
          <a:ln>
            <a:noFill/>
          </a:ln>
          <a:extLst>
            <a:ext uri="{909E8E84-426E-40DD-AFC4-6F175D3DCCD1}">
              <a14:hiddenFill xmlns:a14="http://schemas.microsoft.com/office/drawing/2010/main" xmlns="">
                <a:solidFill>
                  <a:srgbClr val="FFFFFF"/>
                </a:solidFill>
              </a14:hiddenFill>
            </a:ext>
          </a:extLst>
        </p:spPr>
      </p:pic>
      <p:sp>
        <p:nvSpPr>
          <p:cNvPr id="22" name="TextBox 21">
            <a:extLst>
              <a:ext uri="{FF2B5EF4-FFF2-40B4-BE49-F238E27FC236}">
                <a16:creationId xmlns="" xmlns:a16="http://schemas.microsoft.com/office/drawing/2014/main" id="{4DF3F922-7120-4989-89B3-0958CEB8BADB}"/>
              </a:ext>
            </a:extLst>
          </p:cNvPr>
          <p:cNvSpPr txBox="1"/>
          <p:nvPr/>
        </p:nvSpPr>
        <p:spPr>
          <a:xfrm>
            <a:off x="5204480" y="1209112"/>
            <a:ext cx="1368152" cy="230832"/>
          </a:xfrm>
          <a:prstGeom prst="rect">
            <a:avLst/>
          </a:prstGeom>
          <a:noFill/>
          <a:ln>
            <a:noFill/>
          </a:ln>
        </p:spPr>
        <p:txBody>
          <a:bodyPr wrap="square" rtlCol="0">
            <a:spAutoFit/>
          </a:bodyPr>
          <a:lstStyle/>
          <a:p>
            <a:pPr algn="just" defTabSz="1422637" fontAlgn="auto">
              <a:spcBef>
                <a:spcPts val="0"/>
              </a:spcBef>
              <a:spcAft>
                <a:spcPts val="600"/>
              </a:spcAft>
            </a:pPr>
            <a:r>
              <a:rPr lang="ru-RU" sz="900" kern="0" spc="15" dirty="0">
                <a:solidFill>
                  <a:schemeClr val="tx1">
                    <a:lumMod val="75000"/>
                    <a:lumOff val="25000"/>
                  </a:schemeClr>
                </a:solidFill>
                <a:latin typeface="PF Din Text Comp Pro" panose="02000506020000020004" pitchFamily="2" charset="0"/>
              </a:rPr>
              <a:t>Жители</a:t>
            </a:r>
          </a:p>
        </p:txBody>
      </p:sp>
      <p:pic>
        <p:nvPicPr>
          <p:cNvPr id="23" name="Picture 4">
            <a:extLst>
              <a:ext uri="{FF2B5EF4-FFF2-40B4-BE49-F238E27FC236}">
                <a16:creationId xmlns="" xmlns:a16="http://schemas.microsoft.com/office/drawing/2014/main" id="{49153791-FE60-41E7-B0FB-18709E23668E}"/>
              </a:ext>
            </a:extLst>
          </p:cNvPr>
          <p:cNvPicPr>
            <a:picLocks noChangeAspect="1" noChangeArrowheads="1"/>
          </p:cNvPicPr>
          <p:nvPr/>
        </p:nvPicPr>
        <p:blipFill>
          <a:blip r:embed="rId4" cstate="print">
            <a:duotone>
              <a:schemeClr val="accent5">
                <a:shade val="45000"/>
                <a:satMod val="135000"/>
              </a:schemeClr>
              <a:prstClr val="white"/>
            </a:duotone>
            <a:extLst>
              <a:ext uri="{28A0092B-C50C-407E-A947-70E740481C1C}">
                <a14:useLocalDpi xmlns:a14="http://schemas.microsoft.com/office/drawing/2010/main" xmlns="" val="0"/>
              </a:ext>
            </a:extLst>
          </a:blip>
          <a:srcRect/>
          <a:stretch>
            <a:fillRect/>
          </a:stretch>
        </p:blipFill>
        <p:spPr bwMode="auto">
          <a:xfrm>
            <a:off x="5097566" y="2980197"/>
            <a:ext cx="613073" cy="613073"/>
          </a:xfrm>
          <a:prstGeom prst="rect">
            <a:avLst/>
          </a:prstGeom>
          <a:noFill/>
          <a:ln>
            <a:noFill/>
          </a:ln>
          <a:extLst>
            <a:ext uri="{909E8E84-426E-40DD-AFC4-6F175D3DCCD1}">
              <a14:hiddenFill xmlns:a14="http://schemas.microsoft.com/office/drawing/2010/main" xmlns="">
                <a:solidFill>
                  <a:srgbClr val="FFFFFF"/>
                </a:solidFill>
              </a14:hiddenFill>
            </a:ext>
          </a:extLst>
        </p:spPr>
      </p:pic>
      <p:sp>
        <p:nvSpPr>
          <p:cNvPr id="25" name="TextBox 24">
            <a:extLst>
              <a:ext uri="{FF2B5EF4-FFF2-40B4-BE49-F238E27FC236}">
                <a16:creationId xmlns="" xmlns:a16="http://schemas.microsoft.com/office/drawing/2014/main" id="{F020142B-FFB8-4705-9542-2F0E58412879}"/>
              </a:ext>
            </a:extLst>
          </p:cNvPr>
          <p:cNvSpPr txBox="1"/>
          <p:nvPr/>
        </p:nvSpPr>
        <p:spPr>
          <a:xfrm>
            <a:off x="5001018" y="3546471"/>
            <a:ext cx="1368152" cy="230832"/>
          </a:xfrm>
          <a:prstGeom prst="rect">
            <a:avLst/>
          </a:prstGeom>
          <a:noFill/>
          <a:ln>
            <a:noFill/>
          </a:ln>
        </p:spPr>
        <p:txBody>
          <a:bodyPr wrap="square" rtlCol="0">
            <a:spAutoFit/>
          </a:bodyPr>
          <a:lstStyle/>
          <a:p>
            <a:pPr algn="just" defTabSz="1422637" fontAlgn="auto">
              <a:spcBef>
                <a:spcPts val="0"/>
              </a:spcBef>
              <a:spcAft>
                <a:spcPts val="600"/>
              </a:spcAft>
            </a:pPr>
            <a:r>
              <a:rPr lang="ru-RU" sz="900" kern="0" spc="15" dirty="0">
                <a:solidFill>
                  <a:schemeClr val="tx1">
                    <a:lumMod val="75000"/>
                    <a:lumOff val="25000"/>
                  </a:schemeClr>
                </a:solidFill>
                <a:latin typeface="PF Din Text Comp Pro" panose="02000506020000020004" pitchFamily="2" charset="0"/>
              </a:rPr>
              <a:t>Городские власти</a:t>
            </a:r>
          </a:p>
        </p:txBody>
      </p:sp>
      <p:sp>
        <p:nvSpPr>
          <p:cNvPr id="26" name="TextBox 25">
            <a:extLst>
              <a:ext uri="{FF2B5EF4-FFF2-40B4-BE49-F238E27FC236}">
                <a16:creationId xmlns="" xmlns:a16="http://schemas.microsoft.com/office/drawing/2014/main" id="{5071AEF7-C429-4BAC-B1E7-446E65FF80AE}"/>
              </a:ext>
            </a:extLst>
          </p:cNvPr>
          <p:cNvSpPr txBox="1"/>
          <p:nvPr/>
        </p:nvSpPr>
        <p:spPr>
          <a:xfrm>
            <a:off x="5001018" y="1898447"/>
            <a:ext cx="877923" cy="507831"/>
          </a:xfrm>
          <a:prstGeom prst="rect">
            <a:avLst/>
          </a:prstGeom>
          <a:noFill/>
          <a:ln>
            <a:solidFill>
              <a:schemeClr val="accent1"/>
            </a:solidFill>
          </a:ln>
        </p:spPr>
        <p:txBody>
          <a:bodyPr wrap="square" rtlCol="0">
            <a:spAutoFit/>
          </a:bodyPr>
          <a:lstStyle/>
          <a:p>
            <a:pPr algn="ctr" defTabSz="1422637" fontAlgn="auto">
              <a:spcBef>
                <a:spcPts val="0"/>
              </a:spcBef>
              <a:spcAft>
                <a:spcPts val="600"/>
              </a:spcAft>
            </a:pPr>
            <a:r>
              <a:rPr lang="ru-RU" sz="900" kern="0" spc="15" dirty="0">
                <a:solidFill>
                  <a:schemeClr val="tx1">
                    <a:lumMod val="75000"/>
                    <a:lumOff val="25000"/>
                  </a:schemeClr>
                </a:solidFill>
                <a:latin typeface="PF Din Text Comp Pro" panose="02000506020000020004" pitchFamily="2" charset="0"/>
              </a:rPr>
              <a:t>Информирование о планируемых действиях </a:t>
            </a:r>
          </a:p>
        </p:txBody>
      </p:sp>
      <p:cxnSp>
        <p:nvCxnSpPr>
          <p:cNvPr id="27" name="Прямая со стрелкой 26">
            <a:extLst>
              <a:ext uri="{FF2B5EF4-FFF2-40B4-BE49-F238E27FC236}">
                <a16:creationId xmlns="" xmlns:a16="http://schemas.microsoft.com/office/drawing/2014/main" id="{DA283F91-21EF-46AA-8629-95F5C35F32A2}"/>
              </a:ext>
            </a:extLst>
          </p:cNvPr>
          <p:cNvCxnSpPr/>
          <p:nvPr/>
        </p:nvCxnSpPr>
        <p:spPr>
          <a:xfrm flipV="1">
            <a:off x="5446893" y="2466351"/>
            <a:ext cx="0" cy="360040"/>
          </a:xfrm>
          <a:prstGeom prst="straightConnector1">
            <a:avLst/>
          </a:prstGeom>
          <a:ln>
            <a:solidFill>
              <a:schemeClr val="accent1"/>
            </a:solidFill>
            <a:tailEnd type="triangle"/>
          </a:ln>
        </p:spPr>
        <p:style>
          <a:lnRef idx="1">
            <a:schemeClr val="dk1"/>
          </a:lnRef>
          <a:fillRef idx="0">
            <a:schemeClr val="dk1"/>
          </a:fillRef>
          <a:effectRef idx="0">
            <a:schemeClr val="dk1"/>
          </a:effectRef>
          <a:fontRef idx="minor">
            <a:schemeClr val="tx1"/>
          </a:fontRef>
        </p:style>
      </p:cxnSp>
      <p:cxnSp>
        <p:nvCxnSpPr>
          <p:cNvPr id="28" name="Прямая со стрелкой 27">
            <a:extLst>
              <a:ext uri="{FF2B5EF4-FFF2-40B4-BE49-F238E27FC236}">
                <a16:creationId xmlns="" xmlns:a16="http://schemas.microsoft.com/office/drawing/2014/main" id="{C6C96E6F-A2E6-4B69-89A5-BA3B5998B01B}"/>
              </a:ext>
            </a:extLst>
          </p:cNvPr>
          <p:cNvCxnSpPr/>
          <p:nvPr/>
        </p:nvCxnSpPr>
        <p:spPr>
          <a:xfrm flipV="1">
            <a:off x="5446893" y="1439944"/>
            <a:ext cx="0" cy="360040"/>
          </a:xfrm>
          <a:prstGeom prst="straightConnector1">
            <a:avLst/>
          </a:prstGeom>
          <a:ln>
            <a:solidFill>
              <a:schemeClr val="accent1"/>
            </a:solidFill>
            <a:tailEnd type="triangle"/>
          </a:ln>
        </p:spPr>
        <p:style>
          <a:lnRef idx="1">
            <a:schemeClr val="dk1"/>
          </a:lnRef>
          <a:fillRef idx="0">
            <a:schemeClr val="dk1"/>
          </a:fillRef>
          <a:effectRef idx="0">
            <a:schemeClr val="dk1"/>
          </a:effectRef>
          <a:fontRef idx="minor">
            <a:schemeClr val="tx1"/>
          </a:fontRef>
        </p:style>
      </p:cxnSp>
      <p:sp>
        <p:nvSpPr>
          <p:cNvPr id="29" name="TextBox 28">
            <a:extLst>
              <a:ext uri="{FF2B5EF4-FFF2-40B4-BE49-F238E27FC236}">
                <a16:creationId xmlns="" xmlns:a16="http://schemas.microsoft.com/office/drawing/2014/main" id="{5AB8D5AD-BCB3-490D-A714-D69EFE888312}"/>
              </a:ext>
            </a:extLst>
          </p:cNvPr>
          <p:cNvSpPr txBox="1"/>
          <p:nvPr/>
        </p:nvSpPr>
        <p:spPr>
          <a:xfrm>
            <a:off x="6028559" y="1714514"/>
            <a:ext cx="877923" cy="369332"/>
          </a:xfrm>
          <a:prstGeom prst="rect">
            <a:avLst/>
          </a:prstGeom>
          <a:noFill/>
          <a:ln>
            <a:solidFill>
              <a:schemeClr val="accent1"/>
            </a:solidFill>
          </a:ln>
        </p:spPr>
        <p:txBody>
          <a:bodyPr wrap="square" rtlCol="0">
            <a:spAutoFit/>
          </a:bodyPr>
          <a:lstStyle/>
          <a:p>
            <a:pPr algn="ctr" defTabSz="1422637" fontAlgn="auto">
              <a:spcBef>
                <a:spcPts val="0"/>
              </a:spcBef>
              <a:spcAft>
                <a:spcPts val="600"/>
              </a:spcAft>
            </a:pPr>
            <a:r>
              <a:rPr lang="ru-RU" sz="900" kern="0" spc="15" dirty="0">
                <a:solidFill>
                  <a:schemeClr val="tx1">
                    <a:lumMod val="75000"/>
                    <a:lumOff val="25000"/>
                  </a:schemeClr>
                </a:solidFill>
                <a:latin typeface="PF Din Text Comp Pro" panose="02000506020000020004" pitchFamily="2" charset="0"/>
              </a:rPr>
              <a:t>Обсуждения</a:t>
            </a:r>
            <a:br>
              <a:rPr lang="ru-RU" sz="900" kern="0" spc="15" dirty="0">
                <a:solidFill>
                  <a:schemeClr val="tx1">
                    <a:lumMod val="75000"/>
                    <a:lumOff val="25000"/>
                  </a:schemeClr>
                </a:solidFill>
                <a:latin typeface="PF Din Text Comp Pro" panose="02000506020000020004" pitchFamily="2" charset="0"/>
              </a:rPr>
            </a:br>
            <a:endParaRPr lang="ru-RU" sz="900" kern="0" spc="15" dirty="0">
              <a:solidFill>
                <a:schemeClr val="tx1">
                  <a:lumMod val="75000"/>
                  <a:lumOff val="25000"/>
                </a:schemeClr>
              </a:solidFill>
              <a:latin typeface="PF Din Text Comp Pro" panose="02000506020000020004" pitchFamily="2" charset="0"/>
            </a:endParaRPr>
          </a:p>
        </p:txBody>
      </p:sp>
      <p:sp>
        <p:nvSpPr>
          <p:cNvPr id="32" name="TextBox 31">
            <a:extLst>
              <a:ext uri="{FF2B5EF4-FFF2-40B4-BE49-F238E27FC236}">
                <a16:creationId xmlns="" xmlns:a16="http://schemas.microsoft.com/office/drawing/2014/main" id="{319189A8-640D-451F-98CF-F5A60A20892B}"/>
              </a:ext>
            </a:extLst>
          </p:cNvPr>
          <p:cNvSpPr txBox="1"/>
          <p:nvPr/>
        </p:nvSpPr>
        <p:spPr>
          <a:xfrm>
            <a:off x="6028559" y="2210805"/>
            <a:ext cx="877923" cy="369332"/>
          </a:xfrm>
          <a:prstGeom prst="rect">
            <a:avLst/>
          </a:prstGeom>
          <a:noFill/>
          <a:ln>
            <a:solidFill>
              <a:schemeClr val="accent1"/>
            </a:solidFill>
          </a:ln>
        </p:spPr>
        <p:txBody>
          <a:bodyPr wrap="square" rtlCol="0">
            <a:spAutoFit/>
          </a:bodyPr>
          <a:lstStyle/>
          <a:p>
            <a:pPr algn="ctr" defTabSz="1422637" fontAlgn="auto">
              <a:spcBef>
                <a:spcPts val="0"/>
              </a:spcBef>
              <a:spcAft>
                <a:spcPts val="600"/>
              </a:spcAft>
            </a:pPr>
            <a:r>
              <a:rPr lang="ru-RU" sz="900" kern="0" spc="15" dirty="0">
                <a:solidFill>
                  <a:schemeClr val="tx1">
                    <a:lumMod val="75000"/>
                    <a:lumOff val="25000"/>
                  </a:schemeClr>
                </a:solidFill>
                <a:latin typeface="PF Din Text Comp Pro" panose="02000506020000020004" pitchFamily="2" charset="0"/>
              </a:rPr>
              <a:t>Корректировки, дополнения</a:t>
            </a:r>
          </a:p>
        </p:txBody>
      </p:sp>
      <p:cxnSp>
        <p:nvCxnSpPr>
          <p:cNvPr id="31" name="Соединитель: уступ 30">
            <a:extLst>
              <a:ext uri="{FF2B5EF4-FFF2-40B4-BE49-F238E27FC236}">
                <a16:creationId xmlns="" xmlns:a16="http://schemas.microsoft.com/office/drawing/2014/main" id="{9419C9CA-EF83-4BFE-8D07-0A21DEA82121}"/>
              </a:ext>
            </a:extLst>
          </p:cNvPr>
          <p:cNvCxnSpPr>
            <a:stCxn id="21" idx="3"/>
          </p:cNvCxnSpPr>
          <p:nvPr/>
        </p:nvCxnSpPr>
        <p:spPr>
          <a:xfrm>
            <a:off x="5750600" y="882540"/>
            <a:ext cx="706330" cy="791723"/>
          </a:xfrm>
          <a:prstGeom prst="bentConnector2">
            <a:avLst/>
          </a:prstGeom>
          <a:ln>
            <a:solidFill>
              <a:schemeClr val="accent1"/>
            </a:solidFill>
            <a:tailEnd type="triangle"/>
          </a:ln>
        </p:spPr>
        <p:style>
          <a:lnRef idx="1">
            <a:schemeClr val="dk1"/>
          </a:lnRef>
          <a:fillRef idx="0">
            <a:schemeClr val="dk1"/>
          </a:fillRef>
          <a:effectRef idx="0">
            <a:schemeClr val="dk1"/>
          </a:effectRef>
          <a:fontRef idx="minor">
            <a:schemeClr val="tx1"/>
          </a:fontRef>
        </p:style>
      </p:cxnSp>
      <p:cxnSp>
        <p:nvCxnSpPr>
          <p:cNvPr id="34" name="Прямая со стрелкой 33">
            <a:extLst>
              <a:ext uri="{FF2B5EF4-FFF2-40B4-BE49-F238E27FC236}">
                <a16:creationId xmlns="" xmlns:a16="http://schemas.microsoft.com/office/drawing/2014/main" id="{4D2FC490-DEA1-4014-88C1-A175F113D2D6}"/>
              </a:ext>
            </a:extLst>
          </p:cNvPr>
          <p:cNvCxnSpPr>
            <a:stCxn id="29" idx="2"/>
            <a:endCxn id="32" idx="0"/>
          </p:cNvCxnSpPr>
          <p:nvPr/>
        </p:nvCxnSpPr>
        <p:spPr>
          <a:xfrm>
            <a:off x="6467521" y="2083846"/>
            <a:ext cx="0" cy="126959"/>
          </a:xfrm>
          <a:prstGeom prst="straightConnector1">
            <a:avLst/>
          </a:prstGeom>
          <a:ln>
            <a:solidFill>
              <a:schemeClr val="accent1"/>
            </a:solidFill>
            <a:tailEnd type="triangle"/>
          </a:ln>
        </p:spPr>
        <p:style>
          <a:lnRef idx="1">
            <a:schemeClr val="dk1"/>
          </a:lnRef>
          <a:fillRef idx="0">
            <a:schemeClr val="dk1"/>
          </a:fillRef>
          <a:effectRef idx="0">
            <a:schemeClr val="dk1"/>
          </a:effectRef>
          <a:fontRef idx="minor">
            <a:schemeClr val="tx1"/>
          </a:fontRef>
        </p:style>
      </p:cxnSp>
      <p:cxnSp>
        <p:nvCxnSpPr>
          <p:cNvPr id="36" name="Соединитель: уступ 35">
            <a:extLst>
              <a:ext uri="{FF2B5EF4-FFF2-40B4-BE49-F238E27FC236}">
                <a16:creationId xmlns="" xmlns:a16="http://schemas.microsoft.com/office/drawing/2014/main" id="{F23A881A-ECFE-4298-BFF3-3EE6B36AC9B0}"/>
              </a:ext>
            </a:extLst>
          </p:cNvPr>
          <p:cNvCxnSpPr>
            <a:stCxn id="32" idx="2"/>
            <a:endCxn id="23" idx="3"/>
          </p:cNvCxnSpPr>
          <p:nvPr/>
        </p:nvCxnSpPr>
        <p:spPr>
          <a:xfrm rot="5400000">
            <a:off x="5735782" y="2554994"/>
            <a:ext cx="706597" cy="756882"/>
          </a:xfrm>
          <a:prstGeom prst="bentConnector2">
            <a:avLst/>
          </a:prstGeom>
          <a:ln>
            <a:solidFill>
              <a:schemeClr val="accent1"/>
            </a:solidFill>
            <a:tailEnd type="triangle"/>
          </a:ln>
        </p:spPr>
        <p:style>
          <a:lnRef idx="1">
            <a:schemeClr val="dk1"/>
          </a:lnRef>
          <a:fillRef idx="0">
            <a:schemeClr val="dk1"/>
          </a:fillRef>
          <a:effectRef idx="0">
            <a:schemeClr val="dk1"/>
          </a:effectRef>
          <a:fontRef idx="minor">
            <a:schemeClr val="tx1"/>
          </a:fontRef>
        </p:style>
      </p:cxnSp>
      <p:sp>
        <p:nvSpPr>
          <p:cNvPr id="40" name="TextBox 39">
            <a:extLst>
              <a:ext uri="{FF2B5EF4-FFF2-40B4-BE49-F238E27FC236}">
                <a16:creationId xmlns="" xmlns:a16="http://schemas.microsoft.com/office/drawing/2014/main" id="{5ACE8ABD-9652-4230-9E70-5BBC2605C21D}"/>
              </a:ext>
            </a:extLst>
          </p:cNvPr>
          <p:cNvSpPr txBox="1"/>
          <p:nvPr/>
        </p:nvSpPr>
        <p:spPr>
          <a:xfrm>
            <a:off x="3828805" y="1893409"/>
            <a:ext cx="877923" cy="507831"/>
          </a:xfrm>
          <a:prstGeom prst="rect">
            <a:avLst/>
          </a:prstGeom>
          <a:noFill/>
          <a:ln>
            <a:solidFill>
              <a:schemeClr val="accent1"/>
            </a:solidFill>
          </a:ln>
        </p:spPr>
        <p:txBody>
          <a:bodyPr wrap="square" rtlCol="0">
            <a:spAutoFit/>
          </a:bodyPr>
          <a:lstStyle/>
          <a:p>
            <a:pPr algn="ctr" defTabSz="1422637" fontAlgn="auto">
              <a:spcBef>
                <a:spcPts val="0"/>
              </a:spcBef>
              <a:spcAft>
                <a:spcPts val="600"/>
              </a:spcAft>
            </a:pPr>
            <a:r>
              <a:rPr lang="ru-RU" sz="900" kern="0" spc="15" dirty="0">
                <a:solidFill>
                  <a:schemeClr val="tx1">
                    <a:lumMod val="75000"/>
                    <a:lumOff val="25000"/>
                  </a:schemeClr>
                </a:solidFill>
                <a:latin typeface="PF Din Text Comp Pro" panose="02000506020000020004" pitchFamily="2" charset="0"/>
              </a:rPr>
              <a:t>Собственные инициативы</a:t>
            </a:r>
            <a:br>
              <a:rPr lang="ru-RU" sz="900" kern="0" spc="15" dirty="0">
                <a:solidFill>
                  <a:schemeClr val="tx1">
                    <a:lumMod val="75000"/>
                    <a:lumOff val="25000"/>
                  </a:schemeClr>
                </a:solidFill>
                <a:latin typeface="PF Din Text Comp Pro" panose="02000506020000020004" pitchFamily="2" charset="0"/>
              </a:rPr>
            </a:br>
            <a:endParaRPr lang="ru-RU" sz="900" kern="0" spc="15" dirty="0">
              <a:solidFill>
                <a:schemeClr val="tx1">
                  <a:lumMod val="75000"/>
                  <a:lumOff val="25000"/>
                </a:schemeClr>
              </a:solidFill>
              <a:latin typeface="PF Din Text Comp Pro" panose="02000506020000020004" pitchFamily="2" charset="0"/>
            </a:endParaRPr>
          </a:p>
        </p:txBody>
      </p:sp>
      <p:cxnSp>
        <p:nvCxnSpPr>
          <p:cNvPr id="39" name="Соединитель: уступ 38">
            <a:extLst>
              <a:ext uri="{FF2B5EF4-FFF2-40B4-BE49-F238E27FC236}">
                <a16:creationId xmlns="" xmlns:a16="http://schemas.microsoft.com/office/drawing/2014/main" id="{3B215D3D-43C7-470B-AF8C-088BCADE40AF}"/>
              </a:ext>
            </a:extLst>
          </p:cNvPr>
          <p:cNvCxnSpPr>
            <a:stCxn id="21" idx="1"/>
            <a:endCxn id="40" idx="0"/>
          </p:cNvCxnSpPr>
          <p:nvPr/>
        </p:nvCxnSpPr>
        <p:spPr>
          <a:xfrm rot="10800000" flipV="1">
            <a:off x="4267767" y="882539"/>
            <a:ext cx="875418" cy="1010869"/>
          </a:xfrm>
          <a:prstGeom prst="bentConnector2">
            <a:avLst/>
          </a:prstGeom>
          <a:ln>
            <a:solidFill>
              <a:schemeClr val="accent1"/>
            </a:solidFill>
            <a:tailEnd type="triangle"/>
          </a:ln>
        </p:spPr>
        <p:style>
          <a:lnRef idx="1">
            <a:schemeClr val="dk1"/>
          </a:lnRef>
          <a:fillRef idx="0">
            <a:schemeClr val="dk1"/>
          </a:fillRef>
          <a:effectRef idx="0">
            <a:schemeClr val="dk1"/>
          </a:effectRef>
          <a:fontRef idx="minor">
            <a:schemeClr val="tx1"/>
          </a:fontRef>
        </p:style>
      </p:cxnSp>
      <p:cxnSp>
        <p:nvCxnSpPr>
          <p:cNvPr id="42" name="Соединитель: уступ 41">
            <a:extLst>
              <a:ext uri="{FF2B5EF4-FFF2-40B4-BE49-F238E27FC236}">
                <a16:creationId xmlns="" xmlns:a16="http://schemas.microsoft.com/office/drawing/2014/main" id="{ABDF3F24-9BB3-45F6-B825-560404656937}"/>
              </a:ext>
            </a:extLst>
          </p:cNvPr>
          <p:cNvCxnSpPr>
            <a:stCxn id="40" idx="2"/>
            <a:endCxn id="23" idx="1"/>
          </p:cNvCxnSpPr>
          <p:nvPr/>
        </p:nvCxnSpPr>
        <p:spPr>
          <a:xfrm rot="16200000" flipH="1">
            <a:off x="4239919" y="2429087"/>
            <a:ext cx="885494" cy="829799"/>
          </a:xfrm>
          <a:prstGeom prst="bentConnector2">
            <a:avLst/>
          </a:prstGeom>
          <a:ln>
            <a:solidFill>
              <a:schemeClr val="accent1"/>
            </a:solidFill>
            <a:tailEnd type="triangle"/>
          </a:ln>
        </p:spPr>
        <p:style>
          <a:lnRef idx="1">
            <a:schemeClr val="dk1"/>
          </a:lnRef>
          <a:fillRef idx="0">
            <a:schemeClr val="dk1"/>
          </a:fillRef>
          <a:effectRef idx="0">
            <a:schemeClr val="dk1"/>
          </a:effectRef>
          <a:fontRef idx="minor">
            <a:schemeClr val="tx1"/>
          </a:fontRef>
        </p:style>
      </p:cxnSp>
      <p:sp>
        <p:nvSpPr>
          <p:cNvPr id="33" name="TextBox 32">
            <a:extLst>
              <a:ext uri="{FF2B5EF4-FFF2-40B4-BE49-F238E27FC236}">
                <a16:creationId xmlns="" xmlns:a16="http://schemas.microsoft.com/office/drawing/2014/main" id="{FA9B023C-ACC4-4DD9-B6BE-188C2FDD0700}"/>
              </a:ext>
            </a:extLst>
          </p:cNvPr>
          <p:cNvSpPr txBox="1"/>
          <p:nvPr/>
        </p:nvSpPr>
        <p:spPr>
          <a:xfrm>
            <a:off x="7320717" y="2477662"/>
            <a:ext cx="2822980" cy="161582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«Активный гражданин» это система электронных опросов, запущенная по инициативе Правительства Москвы в 2014 году. Среди главных задач проекта это получение мнения горожан по актуальным вопросам, касающимся развития Москвы. Опросы «Активного гражданина» делятся на три категории: общегородские, отраслевые и районные. На конец 2020 года в приложении 4 835 517 участников, 4 856 голосований,  реализовано более 3400 решений. </a:t>
            </a:r>
          </a:p>
        </p:txBody>
      </p:sp>
      <p:pic>
        <p:nvPicPr>
          <p:cNvPr id="6148" name="Picture 4">
            <a:extLst>
              <a:ext uri="{FF2B5EF4-FFF2-40B4-BE49-F238E27FC236}">
                <a16:creationId xmlns="" xmlns:a16="http://schemas.microsoft.com/office/drawing/2014/main" id="{0FA2F0C0-2EC0-4271-8D49-8F5851C80CFA}"/>
              </a:ext>
            </a:extLst>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7320717" y="582673"/>
            <a:ext cx="2822980" cy="1879193"/>
          </a:xfrm>
          <a:prstGeom prst="rect">
            <a:avLst/>
          </a:prstGeom>
          <a:noFill/>
          <a:extLst>
            <a:ext uri="{909E8E84-426E-40DD-AFC4-6F175D3DCCD1}">
              <a14:hiddenFill xmlns:a14="http://schemas.microsoft.com/office/drawing/2010/main" xmlns="">
                <a:solidFill>
                  <a:srgbClr val="FFFFFF"/>
                </a:solidFill>
              </a14:hiddenFill>
            </a:ext>
          </a:extLst>
        </p:spPr>
      </p:pic>
      <p:sp>
        <p:nvSpPr>
          <p:cNvPr id="37" name="Прямоугольник 36">
            <a:extLst>
              <a:ext uri="{FF2B5EF4-FFF2-40B4-BE49-F238E27FC236}">
                <a16:creationId xmlns="" xmlns:a16="http://schemas.microsoft.com/office/drawing/2014/main" id="{ABCD53EC-9AD7-4693-BA07-E7D5E202FAD7}"/>
              </a:ext>
            </a:extLst>
          </p:cNvPr>
          <p:cNvSpPr/>
          <p:nvPr/>
        </p:nvSpPr>
        <p:spPr>
          <a:xfrm>
            <a:off x="4188701" y="3826762"/>
            <a:ext cx="2516381" cy="230832"/>
          </a:xfrm>
          <a:prstGeom prst="rect">
            <a:avLst/>
          </a:prstGeom>
          <a:solidFill>
            <a:schemeClr val="accent2"/>
          </a:solidFill>
        </p:spPr>
        <p:txBody>
          <a:bodyPr wrap="square">
            <a:spAutoFit/>
          </a:bodyPr>
          <a:lstStyle/>
          <a:p>
            <a:r>
              <a:rPr lang="ru-RU" sz="900" dirty="0">
                <a:solidFill>
                  <a:schemeClr val="bg1"/>
                </a:solidFill>
                <a:latin typeface="PF Din Text Comp Pro" panose="02000506020000020004" pitchFamily="2" charset="0"/>
              </a:rPr>
              <a:t>Система, включающая горожан (двухсторонняя коммуникация)</a:t>
            </a:r>
          </a:p>
        </p:txBody>
      </p:sp>
      <p:sp>
        <p:nvSpPr>
          <p:cNvPr id="38" name="TextBox 37">
            <a:extLst>
              <a:ext uri="{FF2B5EF4-FFF2-40B4-BE49-F238E27FC236}">
                <a16:creationId xmlns="" xmlns:a16="http://schemas.microsoft.com/office/drawing/2014/main" id="{FE5EA77C-D42C-41B6-B328-16098837E339}"/>
              </a:ext>
            </a:extLst>
          </p:cNvPr>
          <p:cNvSpPr txBox="1"/>
          <p:nvPr/>
        </p:nvSpPr>
        <p:spPr>
          <a:xfrm>
            <a:off x="3830316" y="6089235"/>
            <a:ext cx="3228824" cy="769441"/>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«Красивый Петербург» – сайт создан волонтёрами для горожан с целью исправления нарушений благоустройства. Всего за 20 секунд можно отправить жалобу по любой из множества городских проблем, тем самым дав старт её решению.  </a:t>
            </a:r>
          </a:p>
        </p:txBody>
      </p:sp>
      <p:pic>
        <p:nvPicPr>
          <p:cNvPr id="4" name="Рисунок 3">
            <a:extLst>
              <a:ext uri="{FF2B5EF4-FFF2-40B4-BE49-F238E27FC236}">
                <a16:creationId xmlns="" xmlns:a16="http://schemas.microsoft.com/office/drawing/2014/main" id="{D094EFE9-C8D6-4DD2-A543-44C03BB54112}"/>
              </a:ext>
            </a:extLst>
          </p:cNvPr>
          <p:cNvPicPr>
            <a:picLocks noChangeAspect="1"/>
          </p:cNvPicPr>
          <p:nvPr/>
        </p:nvPicPr>
        <p:blipFill rotWithShape="1">
          <a:blip r:embed="rId6" cstate="print"/>
          <a:srcRect b="28449"/>
          <a:stretch/>
        </p:blipFill>
        <p:spPr>
          <a:xfrm>
            <a:off x="3910282" y="4233328"/>
            <a:ext cx="3308626" cy="1779551"/>
          </a:xfrm>
          <a:prstGeom prst="rect">
            <a:avLst/>
          </a:prstGeom>
        </p:spPr>
      </p:pic>
      <p:sp>
        <p:nvSpPr>
          <p:cNvPr id="43" name="TextBox 42">
            <a:extLst>
              <a:ext uri="{FF2B5EF4-FFF2-40B4-BE49-F238E27FC236}">
                <a16:creationId xmlns="" xmlns:a16="http://schemas.microsoft.com/office/drawing/2014/main" id="{2F0D016E-D8A0-4531-96D9-5246E6292F54}"/>
              </a:ext>
            </a:extLst>
          </p:cNvPr>
          <p:cNvSpPr txBox="1"/>
          <p:nvPr/>
        </p:nvSpPr>
        <p:spPr>
          <a:xfrm>
            <a:off x="7260830" y="6034384"/>
            <a:ext cx="2882867" cy="1107996"/>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«Твой бюджет» или «Бюджет для граждан» – проект направленный на популяризацию инициативного бюджетирования – непосредственного участия населения в осуществлении местного самоуправления путем выдвижения инициатив по целям расходования определенной части бюджетных средств. </a:t>
            </a:r>
          </a:p>
        </p:txBody>
      </p:sp>
      <p:pic>
        <p:nvPicPr>
          <p:cNvPr id="6150" name="Picture 6">
            <a:extLst>
              <a:ext uri="{FF2B5EF4-FFF2-40B4-BE49-F238E27FC236}">
                <a16:creationId xmlns="" xmlns:a16="http://schemas.microsoft.com/office/drawing/2014/main" id="{540AC28B-21D0-4739-995D-78327ED71870}"/>
              </a:ext>
            </a:extLst>
          </p:cNvPr>
          <p:cNvPicPr>
            <a:picLocks noChangeAspect="1" noChangeArrowheads="1"/>
          </p:cNvPicPr>
          <p:nvPr/>
        </p:nvPicPr>
        <p:blipFill rotWithShape="1">
          <a:blip r:embed="rId7" cstate="print">
            <a:extLst>
              <a:ext uri="{28A0092B-C50C-407E-A947-70E740481C1C}">
                <a14:useLocalDpi xmlns:a14="http://schemas.microsoft.com/office/drawing/2010/main" xmlns="" val="0"/>
              </a:ext>
            </a:extLst>
          </a:blip>
          <a:srcRect t="18804" r="527" b="18489"/>
          <a:stretch/>
        </p:blipFill>
        <p:spPr bwMode="auto">
          <a:xfrm>
            <a:off x="7320718" y="4228756"/>
            <a:ext cx="2822980" cy="1779551"/>
          </a:xfrm>
          <a:prstGeom prst="rect">
            <a:avLst/>
          </a:prstGeom>
          <a:noFill/>
          <a:extLst>
            <a:ext uri="{909E8E84-426E-40DD-AFC4-6F175D3DCCD1}">
              <a14:hiddenFill xmlns:a14="http://schemas.microsoft.com/office/drawing/2010/main" xmlns="">
                <a:solidFill>
                  <a:srgbClr val="FFFFFF"/>
                </a:solidFill>
              </a14:hiddenFill>
            </a:ext>
          </a:extLst>
        </p:spPr>
      </p:pic>
      <p:sp>
        <p:nvSpPr>
          <p:cNvPr id="35" name="Прямоугольник 34">
            <a:extLst>
              <a:ext uri="{FF2B5EF4-FFF2-40B4-BE49-F238E27FC236}">
                <a16:creationId xmlns="" xmlns:a16="http://schemas.microsoft.com/office/drawing/2014/main" id="{753F532B-1910-4927-87F4-6633513A00F6}"/>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41" name="Прямоугольник 40">
            <a:extLst>
              <a:ext uri="{FF2B5EF4-FFF2-40B4-BE49-F238E27FC236}">
                <a16:creationId xmlns="" xmlns:a16="http://schemas.microsoft.com/office/drawing/2014/main" id="{14182A0A-D602-4D2A-9506-E3BD086910ED}"/>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14.9.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2567423149"/>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p:cNvPicPr>
            <a:picLocks noChangeAspect="1"/>
          </p:cNvPicPr>
          <p:nvPr/>
        </p:nvPicPr>
        <p:blipFill>
          <a:blip r:embed="rId3" cstate="print"/>
          <a:stretch>
            <a:fillRect/>
          </a:stretch>
        </p:blipFill>
        <p:spPr>
          <a:xfrm>
            <a:off x="463459" y="612278"/>
            <a:ext cx="9910944" cy="3722677"/>
          </a:xfrm>
          <a:prstGeom prst="rect">
            <a:avLst/>
          </a:prstGeom>
        </p:spPr>
      </p:pic>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РАЗВИТИЕ СИСТЕМЫ ОБЩЕСТВЕННЫХ ПРОСТРАНСТВ</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133</a:t>
            </a:fld>
            <a:endParaRPr lang="ru-RU" dirty="0"/>
          </a:p>
        </p:txBody>
      </p:sp>
      <p:sp>
        <p:nvSpPr>
          <p:cNvPr id="12" name="TextBox 11"/>
          <p:cNvSpPr txBox="1"/>
          <p:nvPr/>
        </p:nvSpPr>
        <p:spPr>
          <a:xfrm>
            <a:off x="666180" y="4441557"/>
            <a:ext cx="3096195" cy="1785104"/>
          </a:xfrm>
          <a:prstGeom prst="rect">
            <a:avLst/>
          </a:prstGeom>
          <a:noFill/>
        </p:spPr>
        <p:txBody>
          <a:bodyPr wrap="square" rtlCol="0">
            <a:spAutoFit/>
          </a:bodyPr>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Существующие общественные пространства</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Существующие основные пешеходные связи</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Существующие второстепенные пешеходные связи</a:t>
            </a:r>
          </a:p>
          <a:p>
            <a:pPr algn="just" defTabSz="1422637" fontAlgn="auto">
              <a:spcBef>
                <a:spcPts val="0"/>
              </a:spcBef>
              <a:spcAft>
                <a:spcPts val="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Проектируемые открытые общественные пространства:</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 территории</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 связи</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Проектируемые закрытые общественные пространства:</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 объекты</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Проектируемый </a:t>
            </a:r>
            <a:r>
              <a:rPr lang="ru-RU" sz="1100" kern="0" spc="15" dirty="0" err="1">
                <a:solidFill>
                  <a:schemeClr val="tx1">
                    <a:lumMod val="75000"/>
                    <a:lumOff val="25000"/>
                  </a:schemeClr>
                </a:solidFill>
                <a:latin typeface="PF Din Text Comp Pro" pitchFamily="2" charset="0"/>
              </a:rPr>
              <a:t>веломаршрут</a:t>
            </a:r>
            <a:endParaRPr lang="ru-RU" sz="1100" kern="0" spc="15" dirty="0">
              <a:solidFill>
                <a:schemeClr val="tx1">
                  <a:lumMod val="75000"/>
                  <a:lumOff val="25000"/>
                </a:schemeClr>
              </a:solidFill>
              <a:latin typeface="PF Din Text Comp Pro" pitchFamily="2" charset="0"/>
            </a:endParaRPr>
          </a:p>
        </p:txBody>
      </p:sp>
      <p:sp>
        <p:nvSpPr>
          <p:cNvPr id="13" name="TextBox 12"/>
          <p:cNvSpPr txBox="1"/>
          <p:nvPr/>
        </p:nvSpPr>
        <p:spPr>
          <a:xfrm>
            <a:off x="7092804" y="4278416"/>
            <a:ext cx="3406601" cy="2631490"/>
          </a:xfrm>
          <a:prstGeom prst="rect">
            <a:avLst/>
          </a:prstGeom>
          <a:noFill/>
        </p:spPr>
        <p:txBody>
          <a:bodyPr wrap="square" rtlCol="0">
            <a:spAutoFit/>
          </a:bodyPr>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СВЯЗИ:</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Реконструкция участков следующих улиц в тротуарной части:</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 ул. Профсоюзов</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2. ул. Юрия Гагарина</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3. ул. Советской </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4. ул. Коммунаров</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5. ул. </a:t>
            </a:r>
            <a:r>
              <a:rPr lang="ru-RU" sz="1100" kern="0" spc="15" dirty="0" err="1">
                <a:solidFill>
                  <a:schemeClr val="tx1">
                    <a:lumMod val="75000"/>
                    <a:lumOff val="25000"/>
                  </a:schemeClr>
                </a:solidFill>
                <a:latin typeface="PF Din Text Comp Pro" pitchFamily="2" charset="0"/>
              </a:rPr>
              <a:t>Борисогорское</a:t>
            </a:r>
            <a:r>
              <a:rPr lang="ru-RU" sz="1100" kern="0" spc="15" dirty="0">
                <a:solidFill>
                  <a:schemeClr val="tx1">
                    <a:lumMod val="75000"/>
                    <a:lumOff val="25000"/>
                  </a:schemeClr>
                </a:solidFill>
                <a:latin typeface="PF Din Text Comp Pro" pitchFamily="2" charset="0"/>
              </a:rPr>
              <a:t> Поле</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6. Комсомольской ул. </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7. Южного бульвара</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8. Организация качественной </a:t>
            </a:r>
            <a:r>
              <a:rPr lang="ru-RU" sz="1100" kern="0" spc="15" dirty="0" err="1">
                <a:solidFill>
                  <a:schemeClr val="tx1">
                    <a:lumMod val="75000"/>
                    <a:lumOff val="25000"/>
                  </a:schemeClr>
                </a:solidFill>
                <a:latin typeface="PF Din Text Comp Pro" pitchFamily="2" charset="0"/>
              </a:rPr>
              <a:t>велопешеходной</a:t>
            </a:r>
            <a:r>
              <a:rPr lang="ru-RU" sz="1100" kern="0" spc="15" dirty="0">
                <a:solidFill>
                  <a:schemeClr val="tx1">
                    <a:lumMod val="75000"/>
                    <a:lumOff val="25000"/>
                  </a:schemeClr>
                </a:solidFill>
                <a:latin typeface="PF Din Text Comp Pro" pitchFamily="2" charset="0"/>
              </a:rPr>
              <a:t> связи</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9. Организация качественной пешеходной связи </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10. Благоустройство Березового пер.</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11. Строительство </a:t>
            </a:r>
            <a:r>
              <a:rPr lang="ru-RU" sz="1100" kern="0" spc="15" dirty="0" err="1">
                <a:solidFill>
                  <a:schemeClr val="tx1">
                    <a:lumMod val="75000"/>
                    <a:lumOff val="25000"/>
                  </a:schemeClr>
                </a:solidFill>
                <a:latin typeface="PF Din Text Comp Pro" pitchFamily="2" charset="0"/>
              </a:rPr>
              <a:t>велопешеходной</a:t>
            </a:r>
            <a:r>
              <a:rPr lang="ru-RU" sz="1100" kern="0" spc="15" dirty="0">
                <a:solidFill>
                  <a:schemeClr val="tx1">
                    <a:lumMod val="75000"/>
                    <a:lumOff val="25000"/>
                  </a:schemeClr>
                </a:solidFill>
                <a:latin typeface="PF Din Text Comp Pro" pitchFamily="2" charset="0"/>
              </a:rPr>
              <a:t> связи с парком</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12. Строительство </a:t>
            </a:r>
            <a:r>
              <a:rPr lang="ru-RU" sz="1100" kern="0" spc="15" dirty="0" err="1">
                <a:solidFill>
                  <a:schemeClr val="tx1">
                    <a:lumMod val="75000"/>
                    <a:lumOff val="25000"/>
                  </a:schemeClr>
                </a:solidFill>
                <a:latin typeface="PF Din Text Comp Pro" pitchFamily="2" charset="0"/>
              </a:rPr>
              <a:t>велопешеходной</a:t>
            </a:r>
            <a:r>
              <a:rPr lang="ru-RU" sz="1100" kern="0" spc="15" dirty="0">
                <a:solidFill>
                  <a:schemeClr val="tx1">
                    <a:lumMod val="75000"/>
                    <a:lumOff val="25000"/>
                  </a:schemeClr>
                </a:solidFill>
                <a:latin typeface="PF Din Text Comp Pro" pitchFamily="2" charset="0"/>
              </a:rPr>
              <a:t> связи парка с мостом</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13. Организация пешеходного перехода к зоне отдыха у воды</a:t>
            </a:r>
          </a:p>
        </p:txBody>
      </p:sp>
      <p:sp>
        <p:nvSpPr>
          <p:cNvPr id="15" name="TextBox 14"/>
          <p:cNvSpPr txBox="1"/>
          <p:nvPr/>
        </p:nvSpPr>
        <p:spPr>
          <a:xfrm>
            <a:off x="3708861" y="4278416"/>
            <a:ext cx="3406601" cy="2462213"/>
          </a:xfrm>
          <a:prstGeom prst="rect">
            <a:avLst/>
          </a:prstGeom>
          <a:noFill/>
        </p:spPr>
        <p:txBody>
          <a:bodyPr wrap="square" rtlCol="0">
            <a:spAutoFit/>
          </a:bodyPr>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ТЕРРИТОРИИ И ОБЪЕКТЫ:</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 Реконструкция привокзальной площади</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2. Реконструкция </a:t>
            </a:r>
            <a:r>
              <a:rPr lang="ru-RU" sz="1100" kern="0" spc="15" dirty="0" err="1">
                <a:solidFill>
                  <a:schemeClr val="tx1">
                    <a:lumMod val="75000"/>
                    <a:lumOff val="25000"/>
                  </a:schemeClr>
                </a:solidFill>
                <a:latin typeface="PF Din Text Comp Pro" pitchFamily="2" charset="0"/>
              </a:rPr>
              <a:t>Расстанной</a:t>
            </a:r>
            <a:r>
              <a:rPr lang="ru-RU" sz="1100" kern="0" spc="15" dirty="0">
                <a:solidFill>
                  <a:schemeClr val="tx1">
                    <a:lumMod val="75000"/>
                    <a:lumOff val="25000"/>
                  </a:schemeClr>
                </a:solidFill>
                <a:latin typeface="PF Din Text Comp Pro" pitchFamily="2" charset="0"/>
              </a:rPr>
              <a:t> площади</a:t>
            </a:r>
          </a:p>
          <a:p>
            <a:pPr algn="just" defTabSz="1422637" fontAlgn="auto">
              <a:spcBef>
                <a:spcPts val="0"/>
              </a:spcBef>
              <a:spcAft>
                <a:spcPts val="0"/>
              </a:spcAft>
            </a:pPr>
            <a:r>
              <a:rPr lang="ru-RU" sz="1100" kern="0" spc="15" dirty="0" smtClean="0">
                <a:solidFill>
                  <a:schemeClr val="tx1">
                    <a:lumMod val="75000"/>
                    <a:lumOff val="25000"/>
                  </a:schemeClr>
                </a:solidFill>
                <a:latin typeface="PF Din Text Comp Pro" pitchFamily="2" charset="0"/>
              </a:rPr>
              <a:t>4</a:t>
            </a:r>
            <a:r>
              <a:rPr lang="ru-RU" sz="1100" kern="0" spc="15" dirty="0">
                <a:solidFill>
                  <a:schemeClr val="tx1">
                    <a:lumMod val="75000"/>
                    <a:lumOff val="25000"/>
                  </a:schemeClr>
                </a:solidFill>
                <a:latin typeface="PF Din Text Comp Pro" pitchFamily="2" charset="0"/>
              </a:rPr>
              <a:t>. Строительство прогулочного парка с транзитными путями</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5. Благоустройство территории</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6. Реконструкция парка выходного дня </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7. Организация зоны отдыха у воды</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8. Обустройство пляжа, оборудование мест для шашлыков</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9. Модернизация ДК и благоустройство площади рядом с ним</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10. Строительство лыжной трассы с объектами инфраструктуры</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11. Строительство Ледового дворца </a:t>
            </a:r>
          </a:p>
          <a:p>
            <a:pPr algn="just" defTabSz="1422637" fontAlgn="auto">
              <a:spcBef>
                <a:spcPts val="0"/>
              </a:spcBef>
              <a:spcAft>
                <a:spcPts val="0"/>
              </a:spcAft>
            </a:pPr>
            <a:r>
              <a:rPr lang="ru-RU" sz="1100" kern="0" spc="15" dirty="0" smtClean="0">
                <a:solidFill>
                  <a:schemeClr val="tx1">
                    <a:lumMod val="75000"/>
                    <a:lumOff val="25000"/>
                  </a:schemeClr>
                </a:solidFill>
                <a:latin typeface="PF Din Text Comp Pro" pitchFamily="2" charset="0"/>
              </a:rPr>
              <a:t>13</a:t>
            </a:r>
            <a:r>
              <a:rPr lang="ru-RU" sz="1100" kern="0" spc="15" dirty="0">
                <a:solidFill>
                  <a:schemeClr val="tx1">
                    <a:lumMod val="75000"/>
                    <a:lumOff val="25000"/>
                  </a:schemeClr>
                </a:solidFill>
                <a:latin typeface="PF Din Text Comp Pro" pitchFamily="2" charset="0"/>
              </a:rPr>
              <a:t>. Строительство молодежного центра</a:t>
            </a:r>
          </a:p>
          <a:p>
            <a:pPr algn="just" defTabSz="1422637" fontAlgn="auto">
              <a:spcBef>
                <a:spcPts val="0"/>
              </a:spcBef>
              <a:spcAft>
                <a:spcPts val="0"/>
              </a:spcAft>
            </a:pPr>
            <a:r>
              <a:rPr lang="ru-RU" sz="1100" kern="0" spc="15" dirty="0" smtClean="0">
                <a:solidFill>
                  <a:schemeClr val="tx1">
                    <a:lumMod val="75000"/>
                    <a:lumOff val="25000"/>
                  </a:schemeClr>
                </a:solidFill>
                <a:latin typeface="PF Din Text Comp Pro" pitchFamily="2" charset="0"/>
              </a:rPr>
              <a:t>15</a:t>
            </a:r>
            <a:r>
              <a:rPr lang="ru-RU" sz="1100" kern="0" spc="15" dirty="0">
                <a:solidFill>
                  <a:schemeClr val="tx1">
                    <a:lumMod val="75000"/>
                    <a:lumOff val="25000"/>
                  </a:schemeClr>
                </a:solidFill>
                <a:latin typeface="PF Din Text Comp Pro" pitchFamily="2" charset="0"/>
              </a:rPr>
              <a:t>. Строительство трассы для занятий мотокроссом и картингом </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16. Строительство ресторана / кафе </a:t>
            </a:r>
          </a:p>
        </p:txBody>
      </p:sp>
      <p:sp>
        <p:nvSpPr>
          <p:cNvPr id="7" name="Овал 6"/>
          <p:cNvSpPr/>
          <p:nvPr/>
        </p:nvSpPr>
        <p:spPr>
          <a:xfrm>
            <a:off x="522164" y="4472334"/>
            <a:ext cx="175196" cy="175196"/>
          </a:xfrm>
          <a:prstGeom prst="ellipse">
            <a:avLst/>
          </a:prstGeom>
          <a:solidFill>
            <a:srgbClr val="8789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6" name="Овал 15"/>
          <p:cNvSpPr/>
          <p:nvPr/>
        </p:nvSpPr>
        <p:spPr>
          <a:xfrm>
            <a:off x="522164" y="5328469"/>
            <a:ext cx="175196" cy="175196"/>
          </a:xfrm>
          <a:prstGeom prst="ellipse">
            <a:avLst/>
          </a:prstGeom>
          <a:solidFill>
            <a:srgbClr val="3D6A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7" name="Овал 16"/>
          <p:cNvSpPr/>
          <p:nvPr/>
        </p:nvSpPr>
        <p:spPr>
          <a:xfrm>
            <a:off x="522164" y="5850544"/>
            <a:ext cx="175196" cy="175196"/>
          </a:xfrm>
          <a:prstGeom prst="ellipse">
            <a:avLst/>
          </a:prstGeom>
          <a:solidFill>
            <a:srgbClr val="AB31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cxnSp>
        <p:nvCxnSpPr>
          <p:cNvPr id="9" name="Прямая соединительная линия 8"/>
          <p:cNvCxnSpPr/>
          <p:nvPr/>
        </p:nvCxnSpPr>
        <p:spPr>
          <a:xfrm>
            <a:off x="453801" y="4738928"/>
            <a:ext cx="264288" cy="0"/>
          </a:xfrm>
          <a:prstGeom prst="line">
            <a:avLst/>
          </a:prstGeom>
          <a:ln w="28575">
            <a:solidFill>
              <a:srgbClr val="146A59"/>
            </a:solidFill>
          </a:ln>
        </p:spPr>
        <p:style>
          <a:lnRef idx="1">
            <a:schemeClr val="accent1"/>
          </a:lnRef>
          <a:fillRef idx="0">
            <a:schemeClr val="accent1"/>
          </a:fillRef>
          <a:effectRef idx="0">
            <a:schemeClr val="accent1"/>
          </a:effectRef>
          <a:fontRef idx="minor">
            <a:schemeClr val="tx1"/>
          </a:fontRef>
        </p:style>
      </p:cxnSp>
      <p:cxnSp>
        <p:nvCxnSpPr>
          <p:cNvPr id="21" name="Прямая соединительная линия 20"/>
          <p:cNvCxnSpPr/>
          <p:nvPr/>
        </p:nvCxnSpPr>
        <p:spPr>
          <a:xfrm>
            <a:off x="453801" y="4914694"/>
            <a:ext cx="264288" cy="0"/>
          </a:xfrm>
          <a:prstGeom prst="line">
            <a:avLst/>
          </a:prstGeom>
          <a:ln w="19050">
            <a:solidFill>
              <a:srgbClr val="73B7A1"/>
            </a:solidFill>
          </a:ln>
        </p:spPr>
        <p:style>
          <a:lnRef idx="1">
            <a:schemeClr val="accent1"/>
          </a:lnRef>
          <a:fillRef idx="0">
            <a:schemeClr val="accent1"/>
          </a:fillRef>
          <a:effectRef idx="0">
            <a:schemeClr val="accent1"/>
          </a:effectRef>
          <a:fontRef idx="minor">
            <a:schemeClr val="tx1"/>
          </a:fontRef>
        </p:style>
      </p:cxnSp>
      <p:cxnSp>
        <p:nvCxnSpPr>
          <p:cNvPr id="22" name="Прямая соединительная линия 21"/>
          <p:cNvCxnSpPr/>
          <p:nvPr/>
        </p:nvCxnSpPr>
        <p:spPr>
          <a:xfrm>
            <a:off x="453801" y="6091074"/>
            <a:ext cx="264288" cy="0"/>
          </a:xfrm>
          <a:prstGeom prst="line">
            <a:avLst/>
          </a:prstGeom>
          <a:ln w="28575">
            <a:solidFill>
              <a:srgbClr val="ED822F"/>
            </a:solidFill>
          </a:ln>
        </p:spPr>
        <p:style>
          <a:lnRef idx="1">
            <a:schemeClr val="accent1"/>
          </a:lnRef>
          <a:fillRef idx="0">
            <a:schemeClr val="accent1"/>
          </a:fillRef>
          <a:effectRef idx="0">
            <a:schemeClr val="accent1"/>
          </a:effectRef>
          <a:fontRef idx="minor">
            <a:schemeClr val="tx1"/>
          </a:fontRef>
        </p:style>
      </p:cxnSp>
      <p:sp>
        <p:nvSpPr>
          <p:cNvPr id="26" name="Овал 25"/>
          <p:cNvSpPr/>
          <p:nvPr/>
        </p:nvSpPr>
        <p:spPr>
          <a:xfrm>
            <a:off x="546295" y="5518365"/>
            <a:ext cx="119474" cy="119474"/>
          </a:xfrm>
          <a:prstGeom prst="ellipse">
            <a:avLst/>
          </a:prstGeom>
          <a:solidFill>
            <a:srgbClr val="3D6A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pic>
        <p:nvPicPr>
          <p:cNvPr id="8" name="Рисунок 7"/>
          <p:cNvPicPr>
            <a:picLocks noChangeAspect="1"/>
          </p:cNvPicPr>
          <p:nvPr/>
        </p:nvPicPr>
        <p:blipFill rotWithShape="1">
          <a:blip r:embed="rId4" cstate="print"/>
          <a:srcRect l="8307" r="9637" b="17524"/>
          <a:stretch/>
        </p:blipFill>
        <p:spPr>
          <a:xfrm>
            <a:off x="9162876" y="612776"/>
            <a:ext cx="1224137" cy="1079624"/>
          </a:xfrm>
          <a:prstGeom prst="rect">
            <a:avLst/>
          </a:prstGeom>
          <a:ln>
            <a:solidFill>
              <a:schemeClr val="bg1">
                <a:lumMod val="50000"/>
              </a:schemeClr>
            </a:solidFill>
          </a:ln>
        </p:spPr>
      </p:pic>
      <p:sp>
        <p:nvSpPr>
          <p:cNvPr id="10" name="Прямоугольник 9"/>
          <p:cNvSpPr/>
          <p:nvPr/>
        </p:nvSpPr>
        <p:spPr>
          <a:xfrm>
            <a:off x="9161352" y="1469262"/>
            <a:ext cx="1294906" cy="261610"/>
          </a:xfrm>
          <a:prstGeom prst="rect">
            <a:avLst/>
          </a:prstGeom>
        </p:spPr>
        <p:txBody>
          <a:bodyPr wrap="none">
            <a:spAutoFit/>
          </a:bodyPr>
          <a:lstStyle/>
          <a:p>
            <a:r>
              <a:rPr lang="ru-RU" sz="1100" kern="0" spc="15" dirty="0">
                <a:solidFill>
                  <a:schemeClr val="bg1">
                    <a:lumMod val="50000"/>
                  </a:schemeClr>
                </a:solidFill>
                <a:latin typeface="PF Din Text Comp Pro" pitchFamily="2" charset="0"/>
              </a:rPr>
              <a:t>к северу от </a:t>
            </a:r>
            <a:r>
              <a:rPr lang="ru-RU" sz="1100" kern="0" spc="15" dirty="0" err="1">
                <a:solidFill>
                  <a:schemeClr val="bg1">
                    <a:lumMod val="50000"/>
                  </a:schemeClr>
                </a:solidFill>
                <a:latin typeface="PF Din Text Comp Pro" pitchFamily="2" charset="0"/>
              </a:rPr>
              <a:t>мкр</a:t>
            </a:r>
            <a:r>
              <a:rPr lang="ru-RU" sz="1100" kern="0" spc="15" dirty="0">
                <a:solidFill>
                  <a:schemeClr val="bg1">
                    <a:lumMod val="50000"/>
                  </a:schemeClr>
                </a:solidFill>
                <a:latin typeface="PF Din Text Comp Pro" pitchFamily="2" charset="0"/>
              </a:rPr>
              <a:t>. Обитай</a:t>
            </a:r>
          </a:p>
        </p:txBody>
      </p:sp>
      <p:sp>
        <p:nvSpPr>
          <p:cNvPr id="19" name="Прямоугольник 18">
            <a:extLst>
              <a:ext uri="{FF2B5EF4-FFF2-40B4-BE49-F238E27FC236}">
                <a16:creationId xmlns="" xmlns:a16="http://schemas.microsoft.com/office/drawing/2014/main" id="{C02F23BC-5256-445F-A66B-C736F6A77CAC}"/>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20" name="Прямоугольник 19">
            <a:extLst>
              <a:ext uri="{FF2B5EF4-FFF2-40B4-BE49-F238E27FC236}">
                <a16:creationId xmlns="" xmlns:a16="http://schemas.microsoft.com/office/drawing/2014/main" id="{C3A25982-EE09-4C6F-B07B-E2063D95BAE6}"/>
              </a:ext>
            </a:extLst>
          </p:cNvPr>
          <p:cNvSpPr/>
          <p:nvPr/>
        </p:nvSpPr>
        <p:spPr>
          <a:xfrm>
            <a:off x="50806" y="-13727"/>
            <a:ext cx="990977"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14.10.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3330322106"/>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p:cNvPicPr>
            <a:picLocks noChangeAspect="1"/>
          </p:cNvPicPr>
          <p:nvPr/>
        </p:nvPicPr>
        <p:blipFill>
          <a:blip r:embed="rId3" cstate="print"/>
          <a:stretch>
            <a:fillRect/>
          </a:stretch>
        </p:blipFill>
        <p:spPr>
          <a:xfrm>
            <a:off x="3915981" y="1966"/>
            <a:ext cx="6782498" cy="7098812"/>
          </a:xfrm>
          <a:prstGeom prst="rect">
            <a:avLst/>
          </a:prstGeom>
        </p:spPr>
      </p:pic>
      <p:sp>
        <p:nvSpPr>
          <p:cNvPr id="6" name="Прямоугольник 5"/>
          <p:cNvSpPr/>
          <p:nvPr/>
        </p:nvSpPr>
        <p:spPr>
          <a:xfrm>
            <a:off x="856854" y="0"/>
            <a:ext cx="4273822" cy="395288"/>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134</a:t>
            </a:fld>
            <a:endParaRPr lang="ru-RU" dirty="0"/>
          </a:p>
        </p:txBody>
      </p:sp>
      <p:sp>
        <p:nvSpPr>
          <p:cNvPr id="11" name="TextBox 10"/>
          <p:cNvSpPr txBox="1"/>
          <p:nvPr/>
        </p:nvSpPr>
        <p:spPr>
          <a:xfrm>
            <a:off x="666180" y="532667"/>
            <a:ext cx="3096195" cy="1446550"/>
          </a:xfrm>
          <a:prstGeom prst="rect">
            <a:avLst/>
          </a:prstGeom>
          <a:noFill/>
        </p:spPr>
        <p:txBody>
          <a:bodyPr wrap="square" rtlCol="0">
            <a:spAutoFit/>
          </a:bodyPr>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Существующие общественные пространства</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Существующие основные пешеходные связи</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Существующие второстепенные пешеходные связи</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Проектируемые открытые общественные пространства:</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 территории</a:t>
            </a:r>
          </a:p>
          <a:p>
            <a:pPr algn="just" defTabSz="1422637" fontAlgn="auto">
              <a:spcBef>
                <a:spcPts val="0"/>
              </a:spcBef>
              <a:spcAft>
                <a:spcPts val="0"/>
              </a:spcAft>
              <a:buFontTx/>
              <a:buChar char="-"/>
            </a:pPr>
            <a:r>
              <a:rPr lang="ru-RU" sz="1100" kern="0" spc="15" dirty="0" smtClean="0">
                <a:solidFill>
                  <a:schemeClr val="tx1">
                    <a:lumMod val="75000"/>
                    <a:lumOff val="25000"/>
                  </a:schemeClr>
                </a:solidFill>
                <a:latin typeface="PF Din Text Comp Pro" pitchFamily="2" charset="0"/>
              </a:rPr>
              <a:t> связи</a:t>
            </a: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buFontTx/>
              <a:buChar char="-"/>
            </a:pPr>
            <a:r>
              <a:rPr lang="ru-RU" sz="1100" kern="0" spc="15" dirty="0" smtClean="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объекты</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Проектируемый </a:t>
            </a:r>
            <a:r>
              <a:rPr lang="ru-RU" sz="1100" kern="0" spc="15" dirty="0" err="1">
                <a:solidFill>
                  <a:schemeClr val="tx1">
                    <a:lumMod val="75000"/>
                    <a:lumOff val="25000"/>
                  </a:schemeClr>
                </a:solidFill>
                <a:latin typeface="PF Din Text Comp Pro" pitchFamily="2" charset="0"/>
              </a:rPr>
              <a:t>веломаршрут</a:t>
            </a:r>
            <a:endParaRPr lang="ru-RU" sz="1100" kern="0" spc="15" dirty="0">
              <a:solidFill>
                <a:schemeClr val="tx1">
                  <a:lumMod val="75000"/>
                  <a:lumOff val="25000"/>
                </a:schemeClr>
              </a:solidFill>
              <a:latin typeface="PF Din Text Comp Pro" pitchFamily="2" charset="0"/>
            </a:endParaRPr>
          </a:p>
        </p:txBody>
      </p:sp>
      <p:sp>
        <p:nvSpPr>
          <p:cNvPr id="12" name="Овал 11"/>
          <p:cNvSpPr/>
          <p:nvPr/>
        </p:nvSpPr>
        <p:spPr>
          <a:xfrm>
            <a:off x="522164" y="563444"/>
            <a:ext cx="175196" cy="175196"/>
          </a:xfrm>
          <a:prstGeom prst="ellipse">
            <a:avLst/>
          </a:prstGeom>
          <a:solidFill>
            <a:srgbClr val="8789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3" name="Овал 12"/>
          <p:cNvSpPr/>
          <p:nvPr/>
        </p:nvSpPr>
        <p:spPr>
          <a:xfrm>
            <a:off x="522164" y="1236699"/>
            <a:ext cx="175196" cy="175196"/>
          </a:xfrm>
          <a:prstGeom prst="ellipse">
            <a:avLst/>
          </a:prstGeom>
          <a:solidFill>
            <a:srgbClr val="3D6A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5" name="Овал 14"/>
          <p:cNvSpPr/>
          <p:nvPr/>
        </p:nvSpPr>
        <p:spPr>
          <a:xfrm>
            <a:off x="522164" y="1611275"/>
            <a:ext cx="175196" cy="175196"/>
          </a:xfrm>
          <a:prstGeom prst="ellipse">
            <a:avLst/>
          </a:prstGeom>
          <a:solidFill>
            <a:srgbClr val="AB31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cxnSp>
        <p:nvCxnSpPr>
          <p:cNvPr id="16" name="Прямая соединительная линия 15"/>
          <p:cNvCxnSpPr/>
          <p:nvPr/>
        </p:nvCxnSpPr>
        <p:spPr>
          <a:xfrm>
            <a:off x="453801" y="830038"/>
            <a:ext cx="264288" cy="0"/>
          </a:xfrm>
          <a:prstGeom prst="line">
            <a:avLst/>
          </a:prstGeom>
          <a:ln w="28575">
            <a:solidFill>
              <a:srgbClr val="146A59"/>
            </a:solidFill>
          </a:ln>
        </p:spPr>
        <p:style>
          <a:lnRef idx="1">
            <a:schemeClr val="accent1"/>
          </a:lnRef>
          <a:fillRef idx="0">
            <a:schemeClr val="accent1"/>
          </a:fillRef>
          <a:effectRef idx="0">
            <a:schemeClr val="accent1"/>
          </a:effectRef>
          <a:fontRef idx="minor">
            <a:schemeClr val="tx1"/>
          </a:fontRef>
        </p:style>
      </p:cxnSp>
      <p:cxnSp>
        <p:nvCxnSpPr>
          <p:cNvPr id="17" name="Прямая соединительная линия 16"/>
          <p:cNvCxnSpPr/>
          <p:nvPr/>
        </p:nvCxnSpPr>
        <p:spPr>
          <a:xfrm>
            <a:off x="453801" y="1005804"/>
            <a:ext cx="264288" cy="0"/>
          </a:xfrm>
          <a:prstGeom prst="line">
            <a:avLst/>
          </a:prstGeom>
          <a:ln w="19050">
            <a:solidFill>
              <a:srgbClr val="73B7A1"/>
            </a:solidFill>
          </a:ln>
        </p:spPr>
        <p:style>
          <a:lnRef idx="1">
            <a:schemeClr val="accent1"/>
          </a:lnRef>
          <a:fillRef idx="0">
            <a:schemeClr val="accent1"/>
          </a:fillRef>
          <a:effectRef idx="0">
            <a:schemeClr val="accent1"/>
          </a:effectRef>
          <a:fontRef idx="minor">
            <a:schemeClr val="tx1"/>
          </a:fontRef>
        </p:style>
      </p:cxnSp>
      <p:cxnSp>
        <p:nvCxnSpPr>
          <p:cNvPr id="18" name="Прямая соединительная линия 17"/>
          <p:cNvCxnSpPr/>
          <p:nvPr/>
        </p:nvCxnSpPr>
        <p:spPr>
          <a:xfrm>
            <a:off x="453801" y="1851805"/>
            <a:ext cx="264288" cy="0"/>
          </a:xfrm>
          <a:prstGeom prst="line">
            <a:avLst/>
          </a:prstGeom>
          <a:ln w="28575">
            <a:solidFill>
              <a:srgbClr val="ED822F"/>
            </a:solidFill>
          </a:ln>
        </p:spPr>
        <p:style>
          <a:lnRef idx="1">
            <a:schemeClr val="accent1"/>
          </a:lnRef>
          <a:fillRef idx="0">
            <a:schemeClr val="accent1"/>
          </a:fillRef>
          <a:effectRef idx="0">
            <a:schemeClr val="accent1"/>
          </a:effectRef>
          <a:fontRef idx="minor">
            <a:schemeClr val="tx1"/>
          </a:fontRef>
        </p:style>
      </p:cxnSp>
      <p:sp>
        <p:nvSpPr>
          <p:cNvPr id="19" name="Овал 18"/>
          <p:cNvSpPr/>
          <p:nvPr/>
        </p:nvSpPr>
        <p:spPr>
          <a:xfrm>
            <a:off x="546295" y="1426595"/>
            <a:ext cx="119474" cy="119474"/>
          </a:xfrm>
          <a:prstGeom prst="ellipse">
            <a:avLst/>
          </a:prstGeom>
          <a:solidFill>
            <a:srgbClr val="3D6A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1" name="TextBox 20"/>
          <p:cNvSpPr txBox="1"/>
          <p:nvPr/>
        </p:nvSpPr>
        <p:spPr>
          <a:xfrm>
            <a:off x="355773" y="4402448"/>
            <a:ext cx="3406601" cy="2800767"/>
          </a:xfrm>
          <a:prstGeom prst="rect">
            <a:avLst/>
          </a:prstGeom>
          <a:noFill/>
        </p:spPr>
        <p:txBody>
          <a:bodyPr wrap="square" rtlCol="0">
            <a:spAutoFit/>
          </a:bodyPr>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СВЯЗИ:</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Реконструкция участков следующих улиц в тротуарной части:</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 </a:t>
            </a:r>
            <a:r>
              <a:rPr lang="ru-RU" sz="1100" kern="0" spc="15" dirty="0" err="1">
                <a:solidFill>
                  <a:schemeClr val="tx1">
                    <a:lumMod val="75000"/>
                    <a:lumOff val="25000"/>
                  </a:schemeClr>
                </a:solidFill>
                <a:latin typeface="PF Din Text Comp Pro" pitchFamily="2" charset="0"/>
              </a:rPr>
              <a:t>Волховского</a:t>
            </a:r>
            <a:r>
              <a:rPr lang="ru-RU" sz="1100" kern="0" spc="15" dirty="0">
                <a:solidFill>
                  <a:schemeClr val="tx1">
                    <a:lumMod val="75000"/>
                    <a:lumOff val="25000"/>
                  </a:schemeClr>
                </a:solidFill>
                <a:latin typeface="PF Din Text Comp Pro" pitchFamily="2" charset="0"/>
              </a:rPr>
              <a:t> проспекта</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2. ул. Ломоносова</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3. Кировского пр.</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4. ул. Пирогова</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5. бульвара Чайковского</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6. Володарской ул. </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7. ул. Александра Лукьянова</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8. Молодежной ул.</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9.  Авиационной ул.</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10. ул. Мичурина</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11. ул. Льва Толстого</a:t>
            </a:r>
          </a:p>
          <a:p>
            <a:pPr indent="180000"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12. ул. </a:t>
            </a:r>
            <a:r>
              <a:rPr lang="ru-RU" sz="1100" kern="0" spc="15" dirty="0" err="1">
                <a:solidFill>
                  <a:schemeClr val="tx1">
                    <a:lumMod val="75000"/>
                    <a:lumOff val="25000"/>
                  </a:schemeClr>
                </a:solidFill>
                <a:latin typeface="PF Din Text Comp Pro" pitchFamily="2" charset="0"/>
              </a:rPr>
              <a:t>Федюнинского</a:t>
            </a: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13. Строительство </a:t>
            </a:r>
            <a:r>
              <a:rPr lang="ru-RU" sz="1100" kern="0" spc="15" dirty="0" err="1">
                <a:solidFill>
                  <a:schemeClr val="tx1">
                    <a:lumMod val="75000"/>
                    <a:lumOff val="25000"/>
                  </a:schemeClr>
                </a:solidFill>
                <a:latin typeface="PF Din Text Comp Pro" pitchFamily="2" charset="0"/>
              </a:rPr>
              <a:t>велопешеходной</a:t>
            </a:r>
            <a:r>
              <a:rPr lang="ru-RU" sz="1100" kern="0" spc="15" dirty="0">
                <a:solidFill>
                  <a:schemeClr val="tx1">
                    <a:lumMod val="75000"/>
                    <a:lumOff val="25000"/>
                  </a:schemeClr>
                </a:solidFill>
                <a:latin typeface="PF Din Text Comp Pro" pitchFamily="2" charset="0"/>
              </a:rPr>
              <a:t> связи </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14. Организация качественной пешеходной связи</a:t>
            </a:r>
          </a:p>
        </p:txBody>
      </p:sp>
      <p:sp>
        <p:nvSpPr>
          <p:cNvPr id="22" name="TextBox 21"/>
          <p:cNvSpPr txBox="1"/>
          <p:nvPr/>
        </p:nvSpPr>
        <p:spPr>
          <a:xfrm>
            <a:off x="355774" y="2113291"/>
            <a:ext cx="3406601" cy="2123658"/>
          </a:xfrm>
          <a:prstGeom prst="rect">
            <a:avLst/>
          </a:prstGeom>
          <a:noFill/>
        </p:spPr>
        <p:txBody>
          <a:bodyPr wrap="square" rtlCol="0">
            <a:spAutoFit/>
          </a:bodyPr>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ТЕРРИТОРИИ И ОБЪЕКТЫ:</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 Реконструкция площади</a:t>
            </a:r>
          </a:p>
          <a:p>
            <a:pPr algn="just" defTabSz="1422637" fontAlgn="auto">
              <a:spcBef>
                <a:spcPts val="0"/>
              </a:spcBef>
              <a:spcAft>
                <a:spcPts val="0"/>
              </a:spcAft>
            </a:pPr>
            <a:r>
              <a:rPr lang="ru-RU" sz="1100" kern="0" spc="15" dirty="0" smtClean="0">
                <a:solidFill>
                  <a:schemeClr val="tx1">
                    <a:lumMod val="75000"/>
                    <a:lumOff val="25000"/>
                  </a:schemeClr>
                </a:solidFill>
                <a:latin typeface="PF Din Text Comp Pro" pitchFamily="2" charset="0"/>
              </a:rPr>
              <a:t>2. Организация дополнительных входов в парк</a:t>
            </a:r>
          </a:p>
          <a:p>
            <a:pPr algn="just" defTabSz="1422637" fontAlgn="auto">
              <a:spcBef>
                <a:spcPts val="0"/>
              </a:spcBef>
              <a:spcAft>
                <a:spcPts val="0"/>
              </a:spcAft>
            </a:pPr>
            <a:r>
              <a:rPr lang="ru-RU" sz="1100" kern="0" spc="15" dirty="0" smtClean="0">
                <a:solidFill>
                  <a:schemeClr val="tx1">
                    <a:lumMod val="75000"/>
                    <a:lumOff val="25000"/>
                  </a:schemeClr>
                </a:solidFill>
                <a:latin typeface="PF Din Text Comp Pro" pitchFamily="2" charset="0"/>
              </a:rPr>
              <a:t>3</a:t>
            </a:r>
            <a:r>
              <a:rPr lang="ru-RU" sz="1100" kern="0" spc="15" dirty="0">
                <a:solidFill>
                  <a:schemeClr val="tx1">
                    <a:lumMod val="75000"/>
                    <a:lumOff val="25000"/>
                  </a:schemeClr>
                </a:solidFill>
                <a:latin typeface="PF Din Text Comp Pro" pitchFamily="2" charset="0"/>
              </a:rPr>
              <a:t>. Реконструкция стадиона «Металлург» </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4. Строительство экстрим-парка</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5. Организация районной детской площадки для разных возрастных групп</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6. Реконструкция сквера</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7. Организация прогулочного променада</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8. Организация </a:t>
            </a:r>
            <a:r>
              <a:rPr lang="ru-RU" sz="1100" kern="0" spc="15" dirty="0" err="1" smtClean="0">
                <a:solidFill>
                  <a:schemeClr val="tx1">
                    <a:lumMod val="75000"/>
                    <a:lumOff val="25000"/>
                  </a:schemeClr>
                </a:solidFill>
                <a:latin typeface="PF Din Text Comp Pro" pitchFamily="2" charset="0"/>
              </a:rPr>
              <a:t>микрорайонной</a:t>
            </a:r>
            <a:r>
              <a:rPr lang="ru-RU" sz="1100" kern="0" spc="15" dirty="0" smtClean="0">
                <a:solidFill>
                  <a:schemeClr val="tx1">
                    <a:lumMod val="75000"/>
                    <a:lumOff val="25000"/>
                  </a:schemeClr>
                </a:solidFill>
                <a:latin typeface="PF Din Text Comp Pro" pitchFamily="2" charset="0"/>
              </a:rPr>
              <a:t> зоны отдыха</a:t>
            </a: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9. </a:t>
            </a:r>
            <a:r>
              <a:rPr lang="ru-RU" sz="1100" kern="0" spc="15" dirty="0" smtClean="0">
                <a:solidFill>
                  <a:schemeClr val="tx1">
                    <a:lumMod val="75000"/>
                    <a:lumOff val="25000"/>
                  </a:schemeClr>
                </a:solidFill>
                <a:latin typeface="PF Din Text Comp Pro" pitchFamily="2" charset="0"/>
              </a:rPr>
              <a:t>Организация зоны отдыха с обзорной площадкой</a:t>
            </a: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10. Строительство интерактивного музея науки с киноцентром</a:t>
            </a:r>
          </a:p>
        </p:txBody>
      </p:sp>
      <p:sp>
        <p:nvSpPr>
          <p:cNvPr id="20" name="TextBox 19"/>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РАЗВИТИЕ СИСТЕМЫ ОБЩЕСТВЕННЫХ ПРОСТРАНСТВ</a:t>
            </a:r>
          </a:p>
        </p:txBody>
      </p:sp>
      <p:sp>
        <p:nvSpPr>
          <p:cNvPr id="24" name="Прямоугольник 23">
            <a:extLst>
              <a:ext uri="{FF2B5EF4-FFF2-40B4-BE49-F238E27FC236}">
                <a16:creationId xmlns="" xmlns:a16="http://schemas.microsoft.com/office/drawing/2014/main" id="{89E9BCE1-8384-44A8-B93A-56F46F9D1C91}"/>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25" name="Прямоугольник 24">
            <a:extLst>
              <a:ext uri="{FF2B5EF4-FFF2-40B4-BE49-F238E27FC236}">
                <a16:creationId xmlns="" xmlns:a16="http://schemas.microsoft.com/office/drawing/2014/main" id="{8E986CEF-A10C-49C4-9441-2B9C34A9FD01}"/>
              </a:ext>
            </a:extLst>
          </p:cNvPr>
          <p:cNvSpPr/>
          <p:nvPr/>
        </p:nvSpPr>
        <p:spPr>
          <a:xfrm>
            <a:off x="50806" y="-13727"/>
            <a:ext cx="990977"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14.10.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1844495161"/>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РАЗВИТИЕ ОБЩЕСТВЕННЫХ ПРОСТРАНСТВ. НАПОЛНЕНИЕ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135</a:t>
            </a:fld>
            <a:endParaRPr lang="ru-RU" dirty="0"/>
          </a:p>
        </p:txBody>
      </p:sp>
      <p:pic>
        <p:nvPicPr>
          <p:cNvPr id="20" name="Рисунок 19">
            <a:extLst>
              <a:ext uri="{FF2B5EF4-FFF2-40B4-BE49-F238E27FC236}">
                <a16:creationId xmlns="" xmlns:a16="http://schemas.microsoft.com/office/drawing/2014/main" id="{D21DF73C-D3A8-41FA-8D2C-ED6AB06EA417}"/>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845578" y="1077357"/>
            <a:ext cx="4024365" cy="2519783"/>
          </a:xfrm>
          <a:prstGeom prst="rect">
            <a:avLst/>
          </a:prstGeom>
        </p:spPr>
      </p:pic>
      <p:pic>
        <p:nvPicPr>
          <p:cNvPr id="26" name="Рисунок 25">
            <a:extLst>
              <a:ext uri="{FF2B5EF4-FFF2-40B4-BE49-F238E27FC236}">
                <a16:creationId xmlns="" xmlns:a16="http://schemas.microsoft.com/office/drawing/2014/main" id="{F13C19F3-7DCE-4558-9D46-66767A4FF236}"/>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5202684" y="621770"/>
            <a:ext cx="2528177" cy="3370902"/>
          </a:xfrm>
          <a:prstGeom prst="rect">
            <a:avLst/>
          </a:prstGeom>
        </p:spPr>
      </p:pic>
      <p:pic>
        <p:nvPicPr>
          <p:cNvPr id="27" name="Рисунок 26">
            <a:extLst>
              <a:ext uri="{FF2B5EF4-FFF2-40B4-BE49-F238E27FC236}">
                <a16:creationId xmlns="" xmlns:a16="http://schemas.microsoft.com/office/drawing/2014/main" id="{FB6C8988-03B1-494A-8110-AF0945D81987}"/>
              </a:ext>
            </a:extLst>
          </p:cNvPr>
          <p:cNvPicPr>
            <a:picLocks noChangeAspect="1"/>
          </p:cNvPicPr>
          <p:nvPr/>
        </p:nvPicPr>
        <p:blipFill rotWithShape="1">
          <a:blip r:embed="rId5" cstate="print">
            <a:extLst>
              <a:ext uri="{28A0092B-C50C-407E-A947-70E740481C1C}">
                <a14:useLocalDpi xmlns:a14="http://schemas.microsoft.com/office/drawing/2010/main" xmlns="" val="0"/>
              </a:ext>
            </a:extLst>
          </a:blip>
          <a:srcRect l="12113" r="8344"/>
          <a:stretch/>
        </p:blipFill>
        <p:spPr>
          <a:xfrm flipH="1">
            <a:off x="7866977" y="628173"/>
            <a:ext cx="2520035" cy="2112070"/>
          </a:xfrm>
          <a:prstGeom prst="rect">
            <a:avLst/>
          </a:prstGeom>
        </p:spPr>
      </p:pic>
      <p:pic>
        <p:nvPicPr>
          <p:cNvPr id="28" name="Рисунок 27">
            <a:extLst>
              <a:ext uri="{FF2B5EF4-FFF2-40B4-BE49-F238E27FC236}">
                <a16:creationId xmlns="" xmlns:a16="http://schemas.microsoft.com/office/drawing/2014/main" id="{B79AC84F-685D-4379-A2C3-8A43F7A569F3}"/>
              </a:ext>
            </a:extLst>
          </p:cNvPr>
          <p:cNvPicPr>
            <a:picLocks noChangeAspect="1"/>
          </p:cNvPicPr>
          <p:nvPr/>
        </p:nvPicPr>
        <p:blipFill rotWithShape="1">
          <a:blip r:embed="rId6" cstate="print">
            <a:extLst>
              <a:ext uri="{28A0092B-C50C-407E-A947-70E740481C1C}">
                <a14:useLocalDpi xmlns:a14="http://schemas.microsoft.com/office/drawing/2010/main" xmlns="" val="0"/>
              </a:ext>
            </a:extLst>
          </a:blip>
          <a:srcRect l="10913" r="10363"/>
          <a:stretch/>
        </p:blipFill>
        <p:spPr>
          <a:xfrm>
            <a:off x="7866977" y="2873661"/>
            <a:ext cx="2528177" cy="2049308"/>
          </a:xfrm>
          <a:prstGeom prst="rect">
            <a:avLst/>
          </a:prstGeom>
        </p:spPr>
      </p:pic>
      <p:pic>
        <p:nvPicPr>
          <p:cNvPr id="29" name="Рисунок 28">
            <a:extLst>
              <a:ext uri="{FF2B5EF4-FFF2-40B4-BE49-F238E27FC236}">
                <a16:creationId xmlns="" xmlns:a16="http://schemas.microsoft.com/office/drawing/2014/main" id="{223A3BF0-DD1D-43AD-B38E-B1697EE82AA0}"/>
              </a:ext>
            </a:extLst>
          </p:cNvPr>
          <p:cNvPicPr>
            <a:picLocks noChangeAspect="1"/>
          </p:cNvPicPr>
          <p:nvPr/>
        </p:nvPicPr>
        <p:blipFill rotWithShape="1">
          <a:blip r:embed="rId7" cstate="print">
            <a:extLst>
              <a:ext uri="{28A0092B-C50C-407E-A947-70E740481C1C}">
                <a14:useLocalDpi xmlns:a14="http://schemas.microsoft.com/office/drawing/2010/main" xmlns="" val="0"/>
              </a:ext>
            </a:extLst>
          </a:blip>
          <a:srcRect l="10164" r="10164"/>
          <a:stretch/>
        </p:blipFill>
        <p:spPr>
          <a:xfrm>
            <a:off x="7866977" y="5049889"/>
            <a:ext cx="2520035" cy="2114499"/>
          </a:xfrm>
          <a:prstGeom prst="rect">
            <a:avLst/>
          </a:prstGeom>
        </p:spPr>
      </p:pic>
      <p:pic>
        <p:nvPicPr>
          <p:cNvPr id="32" name="Рисунок 31">
            <a:extLst>
              <a:ext uri="{FF2B5EF4-FFF2-40B4-BE49-F238E27FC236}">
                <a16:creationId xmlns="" xmlns:a16="http://schemas.microsoft.com/office/drawing/2014/main" id="{10CE0F40-B0A4-4DED-B148-A83F1DFA5C27}"/>
              </a:ext>
            </a:extLst>
          </p:cNvPr>
          <p:cNvPicPr>
            <a:picLocks noChangeAspect="1"/>
          </p:cNvPicPr>
          <p:nvPr/>
        </p:nvPicPr>
        <p:blipFill rotWithShape="1">
          <a:blip r:embed="rId8" cstate="print">
            <a:extLst>
              <a:ext uri="{28A0092B-C50C-407E-A947-70E740481C1C}">
                <a14:useLocalDpi xmlns:a14="http://schemas.microsoft.com/office/drawing/2010/main" xmlns="" val="0"/>
              </a:ext>
            </a:extLst>
          </a:blip>
          <a:srcRect r="37899"/>
          <a:stretch/>
        </p:blipFill>
        <p:spPr>
          <a:xfrm>
            <a:off x="5211009" y="4119592"/>
            <a:ext cx="2527993" cy="3053098"/>
          </a:xfrm>
          <a:prstGeom prst="rect">
            <a:avLst/>
          </a:prstGeom>
        </p:spPr>
      </p:pic>
      <p:sp>
        <p:nvSpPr>
          <p:cNvPr id="33" name="TextBox 32"/>
          <p:cNvSpPr txBox="1"/>
          <p:nvPr/>
        </p:nvSpPr>
        <p:spPr>
          <a:xfrm>
            <a:off x="355774" y="553997"/>
            <a:ext cx="3520901" cy="26161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ПРИВОКЗАЛЬНАЯ ПЛОЩАДЬ</a:t>
            </a:r>
          </a:p>
        </p:txBody>
      </p:sp>
      <p:sp>
        <p:nvSpPr>
          <p:cNvPr id="34" name="TextBox 33"/>
          <p:cNvSpPr txBox="1"/>
          <p:nvPr/>
        </p:nvSpPr>
        <p:spPr>
          <a:xfrm>
            <a:off x="355774" y="3781425"/>
            <a:ext cx="3520901" cy="1615827"/>
          </a:xfrm>
          <a:prstGeom prst="rect">
            <a:avLst/>
          </a:prstGeom>
          <a:noFill/>
        </p:spPr>
        <p:txBody>
          <a:bodyPr wrap="square" rtlCol="0">
            <a:spAutoFit/>
          </a:bodyPr>
          <a:lstStyle/>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ТРАНСПОРТНЫЙ ХАБ</a:t>
            </a:r>
            <a:endParaRPr lang="en-US"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НАВИГАЦИЯ</a:t>
            </a: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КОФЕЙНЯ</a:t>
            </a: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МАГАЗИН СУВЕНИРОВ</a:t>
            </a:r>
            <a:r>
              <a:rPr lang="en-US" altLang="ru-RU" sz="1100" spc="15" dirty="0">
                <a:solidFill>
                  <a:schemeClr val="tx1">
                    <a:lumMod val="75000"/>
                    <a:lumOff val="25000"/>
                  </a:schemeClr>
                </a:solidFill>
                <a:latin typeface="PF Din Text Comp Pro" pitchFamily="2" charset="0"/>
              </a:rPr>
              <a:t> </a:t>
            </a:r>
            <a:r>
              <a:rPr lang="ru-RU" altLang="ru-RU" sz="1100" spc="15" dirty="0">
                <a:solidFill>
                  <a:schemeClr val="tx1">
                    <a:lumMod val="75000"/>
                    <a:lumOff val="25000"/>
                  </a:schemeClr>
                </a:solidFill>
                <a:latin typeface="PF Din Text Comp Pro" pitchFamily="2" charset="0"/>
              </a:rPr>
              <a:t>И ЛОКАЛЬНОЙ ПРОДУКЦИИ</a:t>
            </a:r>
            <a:endParaRPr lang="en-US"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endParaRPr lang="en-US"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КРЫТЫЕ МЕСТА ДЛЯ СИДЕНИЯ</a:t>
            </a:r>
          </a:p>
        </p:txBody>
      </p:sp>
      <p:sp>
        <p:nvSpPr>
          <p:cNvPr id="35" name="TextBox 34"/>
          <p:cNvSpPr txBox="1"/>
          <p:nvPr/>
        </p:nvSpPr>
        <p:spPr>
          <a:xfrm>
            <a:off x="355774" y="5574963"/>
            <a:ext cx="3520901" cy="1446550"/>
          </a:xfrm>
          <a:prstGeom prst="rect">
            <a:avLst/>
          </a:prstGeom>
          <a:noFill/>
        </p:spPr>
        <p:txBody>
          <a:bodyPr wrap="square" rtlCol="0">
            <a:spAutoFit/>
          </a:bodyPr>
          <a:lstStyle/>
          <a:p>
            <a:pPr algn="just"/>
            <a:r>
              <a:rPr lang="ru-RU" altLang="ru-RU" sz="1100" kern="0" spc="15" dirty="0">
                <a:solidFill>
                  <a:schemeClr val="tx1">
                    <a:lumMod val="75000"/>
                    <a:lumOff val="25000"/>
                  </a:schemeClr>
                </a:solidFill>
                <a:latin typeface="PF Din Text Comp Pro" pitchFamily="2" charset="0"/>
              </a:rPr>
              <a:t>Основная функция привокзальной площади - транзит от железнодорожного вокзала к различным частям города. Для комфортного решения этой задачи людям необходима понятная навигация с указателями и информационными стендами, удобные крытые места для сидения, заведение общественного питания с кофе и быстрым перекусом. Ларьки с сувенирами и локальной продукцией могут являться дополнительной коммерческой функцией на привокзальной площади.</a:t>
            </a:r>
          </a:p>
        </p:txBody>
      </p:sp>
      <p:sp>
        <p:nvSpPr>
          <p:cNvPr id="16" name="Прямоугольник 15">
            <a:extLst>
              <a:ext uri="{FF2B5EF4-FFF2-40B4-BE49-F238E27FC236}">
                <a16:creationId xmlns="" xmlns:a16="http://schemas.microsoft.com/office/drawing/2014/main" id="{9872D241-8C08-4040-BBD0-70B19E557709}"/>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17" name="Прямоугольник 16">
            <a:extLst>
              <a:ext uri="{FF2B5EF4-FFF2-40B4-BE49-F238E27FC236}">
                <a16:creationId xmlns="" xmlns:a16="http://schemas.microsoft.com/office/drawing/2014/main" id="{DF49347B-E15F-4AC2-83FC-BACADB650ADF}"/>
              </a:ext>
            </a:extLst>
          </p:cNvPr>
          <p:cNvSpPr/>
          <p:nvPr/>
        </p:nvSpPr>
        <p:spPr>
          <a:xfrm>
            <a:off x="50806" y="-13727"/>
            <a:ext cx="990977"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14.10.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1823912630"/>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РАЗВИТИЕ ОБЩЕСТВЕННЫХ ПРОСТРАНСТВ. НАПОЛНЕНИЕ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136</a:t>
            </a:fld>
            <a:endParaRPr lang="ru-RU" dirty="0"/>
          </a:p>
        </p:txBody>
      </p:sp>
      <p:sp>
        <p:nvSpPr>
          <p:cNvPr id="33" name="TextBox 32"/>
          <p:cNvSpPr txBox="1"/>
          <p:nvPr/>
        </p:nvSpPr>
        <p:spPr>
          <a:xfrm>
            <a:off x="355774" y="553997"/>
            <a:ext cx="3520901" cy="26161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ЛОКАЛЬНАЯ ПЛОЩАДЬ</a:t>
            </a:r>
          </a:p>
        </p:txBody>
      </p:sp>
      <p:sp>
        <p:nvSpPr>
          <p:cNvPr id="34" name="TextBox 33"/>
          <p:cNvSpPr txBox="1"/>
          <p:nvPr/>
        </p:nvSpPr>
        <p:spPr>
          <a:xfrm>
            <a:off x="355774" y="3781425"/>
            <a:ext cx="3520901" cy="1615827"/>
          </a:xfrm>
          <a:prstGeom prst="rect">
            <a:avLst/>
          </a:prstGeom>
          <a:noFill/>
        </p:spPr>
        <p:txBody>
          <a:bodyPr wrap="square" rtlCol="0">
            <a:spAutoFit/>
          </a:bodyPr>
          <a:lstStyle/>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ПЛОЩАДКА ДЛЯ МЕРОПРИЯТИЙ / СЦЕНА</a:t>
            </a:r>
            <a:endParaRPr lang="en-US"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АРТ-ОБЪЕКТ</a:t>
            </a: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НЕСТАЦИОНАРНЫЕ ТОРГОВЫЕ ОБЪЕКТЫ</a:t>
            </a: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ДЕТСКАЯ ПЛОЩАДКА</a:t>
            </a: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МЕСТА ДЛЯ СИДЕНИЯ</a:t>
            </a:r>
          </a:p>
        </p:txBody>
      </p:sp>
      <p:sp>
        <p:nvSpPr>
          <p:cNvPr id="35" name="TextBox 34"/>
          <p:cNvSpPr txBox="1"/>
          <p:nvPr/>
        </p:nvSpPr>
        <p:spPr>
          <a:xfrm>
            <a:off x="355774" y="5574963"/>
            <a:ext cx="3520901" cy="1277273"/>
          </a:xfrm>
          <a:prstGeom prst="rect">
            <a:avLst/>
          </a:prstGeom>
          <a:noFill/>
        </p:spPr>
        <p:txBody>
          <a:bodyPr wrap="square" rtlCol="0">
            <a:spAutoFit/>
          </a:bodyPr>
          <a:lstStyle/>
          <a:p>
            <a:pPr algn="just"/>
            <a:r>
              <a:rPr lang="ru-RU" altLang="ru-RU" sz="1100" spc="15" dirty="0">
                <a:solidFill>
                  <a:schemeClr val="tx1">
                    <a:lumMod val="75000"/>
                    <a:lumOff val="25000"/>
                  </a:schemeClr>
                </a:solidFill>
                <a:latin typeface="PF Din Text Comp Pro" pitchFamily="2" charset="0"/>
              </a:rPr>
              <a:t>Локальная площадь  не обладает общегородским значением и обслуживает только отдельный большой район. Функциональная насыщенность для такой площади будет связана с ежедневной активностью жителей района, то есть с покупками, прогулками с детьми и проведением досуга. Для улучшения эстетического восприятия на площади могут размещаться арт-объекты, высаживаться деревья и другая растительность.</a:t>
            </a:r>
          </a:p>
        </p:txBody>
      </p:sp>
      <p:pic>
        <p:nvPicPr>
          <p:cNvPr id="15" name="Рисунок 14">
            <a:extLst>
              <a:ext uri="{FF2B5EF4-FFF2-40B4-BE49-F238E27FC236}">
                <a16:creationId xmlns="" xmlns:a16="http://schemas.microsoft.com/office/drawing/2014/main" id="{D21DF73C-D3A8-41FA-8D2C-ED6AB06EA417}"/>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845578" y="1077357"/>
            <a:ext cx="4024364" cy="2519783"/>
          </a:xfrm>
          <a:prstGeom prst="rect">
            <a:avLst/>
          </a:prstGeom>
        </p:spPr>
      </p:pic>
      <p:pic>
        <p:nvPicPr>
          <p:cNvPr id="16" name="Рисунок 15">
            <a:extLst>
              <a:ext uri="{FF2B5EF4-FFF2-40B4-BE49-F238E27FC236}">
                <a16:creationId xmlns="" xmlns:a16="http://schemas.microsoft.com/office/drawing/2014/main" id="{1D55875E-0290-4DC9-9240-38488BF244D2}"/>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l="454" r="20169"/>
          <a:stretch/>
        </p:blipFill>
        <p:spPr>
          <a:xfrm flipH="1">
            <a:off x="5236160" y="616993"/>
            <a:ext cx="2520033" cy="2116500"/>
          </a:xfrm>
          <a:prstGeom prst="rect">
            <a:avLst/>
          </a:prstGeom>
        </p:spPr>
      </p:pic>
      <p:pic>
        <p:nvPicPr>
          <p:cNvPr id="17" name="Рисунок 16">
            <a:extLst>
              <a:ext uri="{FF2B5EF4-FFF2-40B4-BE49-F238E27FC236}">
                <a16:creationId xmlns="" xmlns:a16="http://schemas.microsoft.com/office/drawing/2014/main" id="{81491400-AF1F-44A4-9EC6-D064082044B4}"/>
              </a:ext>
            </a:extLst>
          </p:cNvPr>
          <p:cNvPicPr>
            <a:picLocks noChangeAspect="1"/>
          </p:cNvPicPr>
          <p:nvPr/>
        </p:nvPicPr>
        <p:blipFill rotWithShape="1">
          <a:blip r:embed="rId5" cstate="print">
            <a:extLst>
              <a:ext uri="{28A0092B-C50C-407E-A947-70E740481C1C}">
                <a14:useLocalDpi xmlns:a14="http://schemas.microsoft.com/office/drawing/2010/main" xmlns="" val="0"/>
              </a:ext>
            </a:extLst>
          </a:blip>
          <a:srcRect l="6403" t="12033" r="27592" b="11117"/>
          <a:stretch/>
        </p:blipFill>
        <p:spPr>
          <a:xfrm flipH="1">
            <a:off x="7866978" y="621770"/>
            <a:ext cx="2520033" cy="2116500"/>
          </a:xfrm>
          <a:prstGeom prst="rect">
            <a:avLst/>
          </a:prstGeom>
        </p:spPr>
      </p:pic>
      <p:pic>
        <p:nvPicPr>
          <p:cNvPr id="18" name="Рисунок 17">
            <a:extLst>
              <a:ext uri="{FF2B5EF4-FFF2-40B4-BE49-F238E27FC236}">
                <a16:creationId xmlns="" xmlns:a16="http://schemas.microsoft.com/office/drawing/2014/main" id="{64E2CC40-1301-4326-96B4-53B6220128C0}"/>
              </a:ext>
            </a:extLst>
          </p:cNvPr>
          <p:cNvPicPr>
            <a:picLocks noChangeAspect="1"/>
          </p:cNvPicPr>
          <p:nvPr/>
        </p:nvPicPr>
        <p:blipFill rotWithShape="1">
          <a:blip r:embed="rId6" cstate="print">
            <a:extLst>
              <a:ext uri="{28A0092B-C50C-407E-A947-70E740481C1C}">
                <a14:useLocalDpi xmlns:a14="http://schemas.microsoft.com/office/drawing/2010/main" xmlns="" val="0"/>
              </a:ext>
            </a:extLst>
          </a:blip>
          <a:srcRect l="2890" r="16806"/>
          <a:stretch/>
        </p:blipFill>
        <p:spPr>
          <a:xfrm>
            <a:off x="7866980" y="2855731"/>
            <a:ext cx="2520032" cy="2091248"/>
          </a:xfrm>
          <a:prstGeom prst="rect">
            <a:avLst/>
          </a:prstGeom>
        </p:spPr>
      </p:pic>
      <p:pic>
        <p:nvPicPr>
          <p:cNvPr id="19" name="Рисунок 18">
            <a:extLst>
              <a:ext uri="{FF2B5EF4-FFF2-40B4-BE49-F238E27FC236}">
                <a16:creationId xmlns="" xmlns:a16="http://schemas.microsoft.com/office/drawing/2014/main" id="{6693456B-403E-4069-AF5D-2D2F64333D73}"/>
              </a:ext>
            </a:extLst>
          </p:cNvPr>
          <p:cNvPicPr>
            <a:picLocks noChangeAspect="1"/>
          </p:cNvPicPr>
          <p:nvPr/>
        </p:nvPicPr>
        <p:blipFill rotWithShape="1">
          <a:blip r:embed="rId7" cstate="print">
            <a:extLst>
              <a:ext uri="{28A0092B-C50C-407E-A947-70E740481C1C}">
                <a14:useLocalDpi xmlns:a14="http://schemas.microsoft.com/office/drawing/2010/main" xmlns="" val="0"/>
              </a:ext>
            </a:extLst>
          </a:blip>
          <a:srcRect l="4619" r="4796"/>
          <a:stretch/>
        </p:blipFill>
        <p:spPr>
          <a:xfrm>
            <a:off x="5236160" y="2860509"/>
            <a:ext cx="2520034" cy="2086470"/>
          </a:xfrm>
          <a:prstGeom prst="rect">
            <a:avLst/>
          </a:prstGeom>
        </p:spPr>
      </p:pic>
      <p:pic>
        <p:nvPicPr>
          <p:cNvPr id="21" name="Рисунок 20">
            <a:extLst>
              <a:ext uri="{FF2B5EF4-FFF2-40B4-BE49-F238E27FC236}">
                <a16:creationId xmlns="" xmlns:a16="http://schemas.microsoft.com/office/drawing/2014/main" id="{2589CCC6-1A43-47E9-AB65-FE25C4474414}"/>
              </a:ext>
            </a:extLst>
          </p:cNvPr>
          <p:cNvPicPr>
            <a:picLocks noChangeAspect="1"/>
          </p:cNvPicPr>
          <p:nvPr/>
        </p:nvPicPr>
        <p:blipFill rotWithShape="1">
          <a:blip r:embed="rId8" cstate="print">
            <a:extLst>
              <a:ext uri="{28A0092B-C50C-407E-A947-70E740481C1C}">
                <a14:useLocalDpi xmlns:a14="http://schemas.microsoft.com/office/drawing/2010/main" xmlns="" val="0"/>
              </a:ext>
            </a:extLst>
          </a:blip>
          <a:srcRect l="16261" r="4209"/>
          <a:stretch/>
        </p:blipFill>
        <p:spPr>
          <a:xfrm>
            <a:off x="7866979" y="5053832"/>
            <a:ext cx="2520033" cy="2110556"/>
          </a:xfrm>
          <a:prstGeom prst="rect">
            <a:avLst/>
          </a:prstGeom>
        </p:spPr>
      </p:pic>
      <p:pic>
        <p:nvPicPr>
          <p:cNvPr id="22" name="Рисунок 21">
            <a:extLst>
              <a:ext uri="{FF2B5EF4-FFF2-40B4-BE49-F238E27FC236}">
                <a16:creationId xmlns="" xmlns:a16="http://schemas.microsoft.com/office/drawing/2014/main" id="{1B0DB0E0-9B2C-474F-BAF1-05C52EA4457D}"/>
              </a:ext>
            </a:extLst>
          </p:cNvPr>
          <p:cNvPicPr>
            <a:picLocks noChangeAspect="1"/>
          </p:cNvPicPr>
          <p:nvPr/>
        </p:nvPicPr>
        <p:blipFill rotWithShape="1">
          <a:blip r:embed="rId9" cstate="print">
            <a:extLst>
              <a:ext uri="{28A0092B-C50C-407E-A947-70E740481C1C}">
                <a14:useLocalDpi xmlns:a14="http://schemas.microsoft.com/office/drawing/2010/main" xmlns="" val="0"/>
              </a:ext>
            </a:extLst>
          </a:blip>
          <a:srcRect l="13900" r="9638"/>
          <a:stretch/>
        </p:blipFill>
        <p:spPr>
          <a:xfrm>
            <a:off x="5236160" y="5057678"/>
            <a:ext cx="2528177" cy="2104081"/>
          </a:xfrm>
          <a:prstGeom prst="rect">
            <a:avLst/>
          </a:prstGeom>
        </p:spPr>
      </p:pic>
      <p:sp>
        <p:nvSpPr>
          <p:cNvPr id="23" name="Прямоугольник 22">
            <a:extLst>
              <a:ext uri="{FF2B5EF4-FFF2-40B4-BE49-F238E27FC236}">
                <a16:creationId xmlns="" xmlns:a16="http://schemas.microsoft.com/office/drawing/2014/main" id="{7A8A2574-C13B-4C5E-82C0-A96D9A77BFAC}"/>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25" name="Прямоугольник 24">
            <a:extLst>
              <a:ext uri="{FF2B5EF4-FFF2-40B4-BE49-F238E27FC236}">
                <a16:creationId xmlns="" xmlns:a16="http://schemas.microsoft.com/office/drawing/2014/main" id="{E900C12B-57F1-4713-A946-1E8405BE2459}"/>
              </a:ext>
            </a:extLst>
          </p:cNvPr>
          <p:cNvSpPr/>
          <p:nvPr/>
        </p:nvSpPr>
        <p:spPr>
          <a:xfrm>
            <a:off x="50806" y="-13727"/>
            <a:ext cx="990977"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14.10.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372712986"/>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РАЗВИТИЕ ОБЩЕСТВЕННЫХ ПРОСТРАНСТВ. НАПОЛНЕНИЕ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137</a:t>
            </a:fld>
            <a:endParaRPr lang="ru-RU" dirty="0"/>
          </a:p>
        </p:txBody>
      </p:sp>
      <p:sp>
        <p:nvSpPr>
          <p:cNvPr id="33" name="TextBox 32"/>
          <p:cNvSpPr txBox="1"/>
          <p:nvPr/>
        </p:nvSpPr>
        <p:spPr>
          <a:xfrm>
            <a:off x="355774" y="553997"/>
            <a:ext cx="3520901" cy="26161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ПАРК ВЫХОДНОГО ДНЯ</a:t>
            </a:r>
          </a:p>
        </p:txBody>
      </p:sp>
      <p:sp>
        <p:nvSpPr>
          <p:cNvPr id="34" name="TextBox 33"/>
          <p:cNvSpPr txBox="1"/>
          <p:nvPr/>
        </p:nvSpPr>
        <p:spPr>
          <a:xfrm>
            <a:off x="355774" y="3781425"/>
            <a:ext cx="3520901" cy="1615827"/>
          </a:xfrm>
          <a:prstGeom prst="rect">
            <a:avLst/>
          </a:prstGeom>
          <a:noFill/>
        </p:spPr>
        <p:txBody>
          <a:bodyPr wrap="square" rtlCol="0">
            <a:spAutoFit/>
          </a:bodyPr>
          <a:lstStyle/>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РЕСТОРАН / КАФЕ / ФУД-КОРТ</a:t>
            </a:r>
            <a:endParaRPr lang="en-US"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ПЛОЩАДКА ДЛЯ МЕРОПРИЯТИЙ / СЦЕНА И АМФИТЕАТР</a:t>
            </a: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СПОРТИВНЫЕ ПЛОЩАДКИ</a:t>
            </a:r>
            <a:r>
              <a:rPr lang="en-US" altLang="ru-RU" sz="1100" spc="15" dirty="0">
                <a:solidFill>
                  <a:schemeClr val="tx1">
                    <a:lumMod val="75000"/>
                    <a:lumOff val="25000"/>
                  </a:schemeClr>
                </a:solidFill>
                <a:latin typeface="PF Din Text Comp Pro" pitchFamily="2" charset="0"/>
              </a:rPr>
              <a:t> | </a:t>
            </a:r>
            <a:r>
              <a:rPr lang="ru-RU" altLang="ru-RU" sz="1100" spc="15" dirty="0">
                <a:solidFill>
                  <a:schemeClr val="tx1">
                    <a:lumMod val="75000"/>
                    <a:lumOff val="25000"/>
                  </a:schemeClr>
                </a:solidFill>
                <a:latin typeface="PF Din Text Comp Pro" pitchFamily="2" charset="0"/>
              </a:rPr>
              <a:t>ТЕРРЕНКУР</a:t>
            </a: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ДЕТСКАЯ ПЛОЩАДКА</a:t>
            </a: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МЕСТА ДЛЯ СИДЕНИЯ</a:t>
            </a:r>
          </a:p>
        </p:txBody>
      </p:sp>
      <p:sp>
        <p:nvSpPr>
          <p:cNvPr id="35" name="TextBox 34"/>
          <p:cNvSpPr txBox="1"/>
          <p:nvPr/>
        </p:nvSpPr>
        <p:spPr>
          <a:xfrm>
            <a:off x="355774" y="5477123"/>
            <a:ext cx="3520901" cy="1615827"/>
          </a:xfrm>
          <a:prstGeom prst="rect">
            <a:avLst/>
          </a:prstGeom>
          <a:noFill/>
        </p:spPr>
        <p:txBody>
          <a:bodyPr wrap="square" rtlCol="0">
            <a:spAutoFit/>
          </a:bodyPr>
          <a:lstStyle/>
          <a:p>
            <a:pPr algn="just"/>
            <a:r>
              <a:rPr lang="ru-RU" altLang="ru-RU" sz="1100" spc="15" dirty="0">
                <a:solidFill>
                  <a:schemeClr val="tx1">
                    <a:lumMod val="75000"/>
                    <a:lumOff val="25000"/>
                  </a:schemeClr>
                </a:solidFill>
                <a:latin typeface="PF Din Text Comp Pro" pitchFamily="2" charset="0"/>
              </a:rPr>
              <a:t>Основная функция парка выходного дня - проведение в нем большого количества времени с развлекательными и рекреационными целями. Такой парк должен быть насыщен функциями и активностью, направленными на удовлетворение потребностей различных групп пользователей. В парке выходного дня люди занимаются активным отдыхом, спортом, проводят время с детьми. Необходимы заведения общественного питания для увеличения времени нахождения людей на территории. В парке также могут проходить мероприятия и праздники общегородского значения.</a:t>
            </a:r>
          </a:p>
        </p:txBody>
      </p:sp>
      <p:pic>
        <p:nvPicPr>
          <p:cNvPr id="20" name="Рисунок 19">
            <a:extLst>
              <a:ext uri="{FF2B5EF4-FFF2-40B4-BE49-F238E27FC236}">
                <a16:creationId xmlns="" xmlns:a16="http://schemas.microsoft.com/office/drawing/2014/main" id="{D21DF73C-D3A8-41FA-8D2C-ED6AB06EA417}"/>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845578" y="1077357"/>
            <a:ext cx="4024364" cy="2519782"/>
          </a:xfrm>
          <a:prstGeom prst="rect">
            <a:avLst/>
          </a:prstGeom>
        </p:spPr>
      </p:pic>
      <p:pic>
        <p:nvPicPr>
          <p:cNvPr id="23" name="Рисунок 22">
            <a:extLst>
              <a:ext uri="{FF2B5EF4-FFF2-40B4-BE49-F238E27FC236}">
                <a16:creationId xmlns="" xmlns:a16="http://schemas.microsoft.com/office/drawing/2014/main" id="{1D55875E-0290-4DC9-9240-38488BF244D2}"/>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l="7895"/>
          <a:stretch/>
        </p:blipFill>
        <p:spPr>
          <a:xfrm>
            <a:off x="7866979" y="616149"/>
            <a:ext cx="2520034" cy="2090188"/>
          </a:xfrm>
          <a:prstGeom prst="rect">
            <a:avLst/>
          </a:prstGeom>
        </p:spPr>
      </p:pic>
      <p:pic>
        <p:nvPicPr>
          <p:cNvPr id="25" name="Рисунок 24">
            <a:extLst>
              <a:ext uri="{FF2B5EF4-FFF2-40B4-BE49-F238E27FC236}">
                <a16:creationId xmlns="" xmlns:a16="http://schemas.microsoft.com/office/drawing/2014/main" id="{64E2CC40-1301-4326-96B4-53B6220128C0}"/>
              </a:ext>
            </a:extLst>
          </p:cNvPr>
          <p:cNvPicPr>
            <a:picLocks noChangeAspect="1"/>
          </p:cNvPicPr>
          <p:nvPr/>
        </p:nvPicPr>
        <p:blipFill rotWithShape="1">
          <a:blip r:embed="rId5" cstate="print">
            <a:extLst>
              <a:ext uri="{28A0092B-C50C-407E-A947-70E740481C1C}">
                <a14:useLocalDpi xmlns:a14="http://schemas.microsoft.com/office/drawing/2010/main" xmlns="" val="0"/>
              </a:ext>
            </a:extLst>
          </a:blip>
          <a:srcRect l="12714" r="14555"/>
          <a:stretch/>
        </p:blipFill>
        <p:spPr>
          <a:xfrm>
            <a:off x="7866980" y="2848301"/>
            <a:ext cx="2520034" cy="2078914"/>
          </a:xfrm>
          <a:prstGeom prst="rect">
            <a:avLst/>
          </a:prstGeom>
        </p:spPr>
      </p:pic>
      <p:pic>
        <p:nvPicPr>
          <p:cNvPr id="26" name="Рисунок 25">
            <a:extLst>
              <a:ext uri="{FF2B5EF4-FFF2-40B4-BE49-F238E27FC236}">
                <a16:creationId xmlns="" xmlns:a16="http://schemas.microsoft.com/office/drawing/2014/main" id="{6693456B-403E-4069-AF5D-2D2F64333D73}"/>
              </a:ext>
            </a:extLst>
          </p:cNvPr>
          <p:cNvPicPr>
            <a:picLocks noChangeAspect="1"/>
          </p:cNvPicPr>
          <p:nvPr/>
        </p:nvPicPr>
        <p:blipFill rotWithShape="1">
          <a:blip r:embed="rId6" cstate="print">
            <a:extLst>
              <a:ext uri="{28A0092B-C50C-407E-A947-70E740481C1C}">
                <a14:useLocalDpi xmlns:a14="http://schemas.microsoft.com/office/drawing/2010/main" xmlns="" val="0"/>
              </a:ext>
            </a:extLst>
          </a:blip>
          <a:srcRect r="9071"/>
          <a:stretch/>
        </p:blipFill>
        <p:spPr>
          <a:xfrm>
            <a:off x="5202685" y="2848300"/>
            <a:ext cx="2520033" cy="2078573"/>
          </a:xfrm>
          <a:prstGeom prst="rect">
            <a:avLst/>
          </a:prstGeom>
        </p:spPr>
      </p:pic>
      <p:pic>
        <p:nvPicPr>
          <p:cNvPr id="27" name="Рисунок 26">
            <a:extLst>
              <a:ext uri="{FF2B5EF4-FFF2-40B4-BE49-F238E27FC236}">
                <a16:creationId xmlns="" xmlns:a16="http://schemas.microsoft.com/office/drawing/2014/main" id="{2589CCC6-1A43-47E9-AB65-FE25C4474414}"/>
              </a:ext>
            </a:extLst>
          </p:cNvPr>
          <p:cNvPicPr>
            <a:picLocks noChangeAspect="1"/>
          </p:cNvPicPr>
          <p:nvPr/>
        </p:nvPicPr>
        <p:blipFill rotWithShape="1">
          <a:blip r:embed="rId7" cstate="print">
            <a:extLst>
              <a:ext uri="{28A0092B-C50C-407E-A947-70E740481C1C}">
                <a14:useLocalDpi xmlns:a14="http://schemas.microsoft.com/office/drawing/2010/main" xmlns="" val="0"/>
              </a:ext>
            </a:extLst>
          </a:blip>
          <a:srcRect l="4546" t="994" r="5975"/>
          <a:stretch/>
        </p:blipFill>
        <p:spPr>
          <a:xfrm>
            <a:off x="5202684" y="615089"/>
            <a:ext cx="2520034" cy="2091247"/>
          </a:xfrm>
          <a:prstGeom prst="rect">
            <a:avLst/>
          </a:prstGeom>
        </p:spPr>
      </p:pic>
      <p:pic>
        <p:nvPicPr>
          <p:cNvPr id="28" name="Рисунок 27">
            <a:extLst>
              <a:ext uri="{FF2B5EF4-FFF2-40B4-BE49-F238E27FC236}">
                <a16:creationId xmlns="" xmlns:a16="http://schemas.microsoft.com/office/drawing/2014/main" id="{A1DA95EA-4CA4-44F3-9909-A3C24256DF2E}"/>
              </a:ext>
            </a:extLst>
          </p:cNvPr>
          <p:cNvPicPr>
            <a:picLocks noChangeAspect="1"/>
          </p:cNvPicPr>
          <p:nvPr/>
        </p:nvPicPr>
        <p:blipFill rotWithShape="1">
          <a:blip r:embed="rId8" cstate="print">
            <a:extLst>
              <a:ext uri="{28A0092B-C50C-407E-A947-70E740481C1C}">
                <a14:useLocalDpi xmlns:a14="http://schemas.microsoft.com/office/drawing/2010/main" xmlns="" val="0"/>
              </a:ext>
            </a:extLst>
          </a:blip>
          <a:srcRect r="10106"/>
          <a:stretch/>
        </p:blipFill>
        <p:spPr>
          <a:xfrm>
            <a:off x="5202684" y="5068835"/>
            <a:ext cx="2508753" cy="2091247"/>
          </a:xfrm>
          <a:prstGeom prst="rect">
            <a:avLst/>
          </a:prstGeom>
        </p:spPr>
      </p:pic>
      <p:pic>
        <p:nvPicPr>
          <p:cNvPr id="29" name="Рисунок 28">
            <a:extLst>
              <a:ext uri="{FF2B5EF4-FFF2-40B4-BE49-F238E27FC236}">
                <a16:creationId xmlns="" xmlns:a16="http://schemas.microsoft.com/office/drawing/2014/main" id="{40143ED5-FC5B-45A8-BAE7-4DFB3B3B1298}"/>
              </a:ext>
            </a:extLst>
          </p:cNvPr>
          <p:cNvPicPr>
            <a:picLocks noChangeAspect="1"/>
          </p:cNvPicPr>
          <p:nvPr/>
        </p:nvPicPr>
        <p:blipFill rotWithShape="1">
          <a:blip r:embed="rId9" cstate="print">
            <a:extLst>
              <a:ext uri="{28A0092B-C50C-407E-A947-70E740481C1C}">
                <a14:useLocalDpi xmlns:a14="http://schemas.microsoft.com/office/drawing/2010/main" xmlns="" val="0"/>
              </a:ext>
            </a:extLst>
          </a:blip>
          <a:srcRect l="5682" r="13041"/>
          <a:stretch/>
        </p:blipFill>
        <p:spPr>
          <a:xfrm>
            <a:off x="7866979" y="5067530"/>
            <a:ext cx="2520034" cy="2096857"/>
          </a:xfrm>
          <a:prstGeom prst="rect">
            <a:avLst/>
          </a:prstGeom>
        </p:spPr>
      </p:pic>
      <p:sp>
        <p:nvSpPr>
          <p:cNvPr id="17" name="Прямоугольник 16">
            <a:extLst>
              <a:ext uri="{FF2B5EF4-FFF2-40B4-BE49-F238E27FC236}">
                <a16:creationId xmlns="" xmlns:a16="http://schemas.microsoft.com/office/drawing/2014/main" id="{D839BA69-1A54-42FC-80CF-8564AFA2E9A5}"/>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18" name="Прямоугольник 17">
            <a:extLst>
              <a:ext uri="{FF2B5EF4-FFF2-40B4-BE49-F238E27FC236}">
                <a16:creationId xmlns="" xmlns:a16="http://schemas.microsoft.com/office/drawing/2014/main" id="{CBD1F949-99F3-4AD9-8143-241234608D9D}"/>
              </a:ext>
            </a:extLst>
          </p:cNvPr>
          <p:cNvSpPr/>
          <p:nvPr/>
        </p:nvSpPr>
        <p:spPr>
          <a:xfrm>
            <a:off x="50806" y="-13727"/>
            <a:ext cx="990977"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14.10.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3966424119"/>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РАЗВИТИЕ ОБЩЕСТВЕННЫХ ПРОСТРАНСТВ. НАПОЛНЕНИЕ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138</a:t>
            </a:fld>
            <a:endParaRPr lang="ru-RU" dirty="0"/>
          </a:p>
        </p:txBody>
      </p:sp>
      <p:sp>
        <p:nvSpPr>
          <p:cNvPr id="33" name="TextBox 32"/>
          <p:cNvSpPr txBox="1"/>
          <p:nvPr/>
        </p:nvSpPr>
        <p:spPr>
          <a:xfrm>
            <a:off x="355774" y="553997"/>
            <a:ext cx="3520901" cy="26161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ЗОНА ОТДЫХА У ВОДЫ</a:t>
            </a:r>
          </a:p>
        </p:txBody>
      </p:sp>
      <p:sp>
        <p:nvSpPr>
          <p:cNvPr id="34" name="TextBox 33"/>
          <p:cNvSpPr txBox="1"/>
          <p:nvPr/>
        </p:nvSpPr>
        <p:spPr>
          <a:xfrm>
            <a:off x="355774" y="3781425"/>
            <a:ext cx="3520901" cy="1954381"/>
          </a:xfrm>
          <a:prstGeom prst="rect">
            <a:avLst/>
          </a:prstGeom>
          <a:noFill/>
        </p:spPr>
        <p:txBody>
          <a:bodyPr wrap="square" rtlCol="0">
            <a:spAutoFit/>
          </a:bodyPr>
          <a:lstStyle/>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ПИРС</a:t>
            </a:r>
            <a:endParaRPr lang="en-US"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ВИДОВАЯ ПЛОЩАДКА</a:t>
            </a: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НЕСТАЦИОНАРНЫЕ ТОРГОВЫЕ ОБЪЕКТЫ</a:t>
            </a: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ПЛЯЖНАЯ ИНФРАСТРУКТУРА</a:t>
            </a: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МЕСТА ДЛЯ РЫБАЛКИ</a:t>
            </a: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ОБЩЕСТВЕННЫЙ ТУАЛЕТ</a:t>
            </a:r>
          </a:p>
        </p:txBody>
      </p:sp>
      <p:sp>
        <p:nvSpPr>
          <p:cNvPr id="35" name="TextBox 34"/>
          <p:cNvSpPr txBox="1"/>
          <p:nvPr/>
        </p:nvSpPr>
        <p:spPr>
          <a:xfrm>
            <a:off x="355774" y="5799220"/>
            <a:ext cx="3520901" cy="1277273"/>
          </a:xfrm>
          <a:prstGeom prst="rect">
            <a:avLst/>
          </a:prstGeom>
          <a:noFill/>
        </p:spPr>
        <p:txBody>
          <a:bodyPr wrap="square" rtlCol="0">
            <a:spAutoFit/>
          </a:bodyPr>
          <a:lstStyle/>
          <a:p>
            <a:pPr algn="just"/>
            <a:r>
              <a:rPr lang="ru-RU" altLang="ru-RU" sz="1100" spc="15" dirty="0">
                <a:solidFill>
                  <a:schemeClr val="tx1">
                    <a:lumMod val="75000"/>
                    <a:lumOff val="25000"/>
                  </a:schemeClr>
                </a:solidFill>
                <a:latin typeface="PF Din Text Comp Pro" pitchFamily="2" charset="0"/>
              </a:rPr>
              <a:t>Основная функция прибрежной зоны - рекреационная. Водные объекты притягивают людей сами по себе, поэтому необходимо насыщать их разнообразной активностью и инфраструктурой для комфортного пребывания. Это могут быть лежаки, места для рыбалки, пирс для лодок и контакта с водой, видовые площадки. Учитывая устойчивый поток людей, на набережных может осуществляться торговля и оказание услуг.</a:t>
            </a:r>
          </a:p>
        </p:txBody>
      </p:sp>
      <p:pic>
        <p:nvPicPr>
          <p:cNvPr id="9" name="Рисунок 8">
            <a:extLst>
              <a:ext uri="{FF2B5EF4-FFF2-40B4-BE49-F238E27FC236}">
                <a16:creationId xmlns="" xmlns:a16="http://schemas.microsoft.com/office/drawing/2014/main" id="{D21DF73C-D3A8-41FA-8D2C-ED6AB06EA417}"/>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845579" y="1077357"/>
            <a:ext cx="4024362" cy="2519782"/>
          </a:xfrm>
          <a:prstGeom prst="rect">
            <a:avLst/>
          </a:prstGeom>
        </p:spPr>
      </p:pic>
      <p:pic>
        <p:nvPicPr>
          <p:cNvPr id="10" name="Рисунок 9">
            <a:extLst>
              <a:ext uri="{FF2B5EF4-FFF2-40B4-BE49-F238E27FC236}">
                <a16:creationId xmlns="" xmlns:a16="http://schemas.microsoft.com/office/drawing/2014/main" id="{1D55875E-0290-4DC9-9240-38488BF244D2}"/>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l="3597" r="6140"/>
          <a:stretch/>
        </p:blipFill>
        <p:spPr>
          <a:xfrm>
            <a:off x="7866979" y="612776"/>
            <a:ext cx="2520034" cy="2093904"/>
          </a:xfrm>
          <a:prstGeom prst="rect">
            <a:avLst/>
          </a:prstGeom>
        </p:spPr>
      </p:pic>
      <p:pic>
        <p:nvPicPr>
          <p:cNvPr id="11" name="Рисунок 10">
            <a:extLst>
              <a:ext uri="{FF2B5EF4-FFF2-40B4-BE49-F238E27FC236}">
                <a16:creationId xmlns="" xmlns:a16="http://schemas.microsoft.com/office/drawing/2014/main" id="{81491400-AF1F-44A4-9EC6-D064082044B4}"/>
              </a:ext>
            </a:extLst>
          </p:cNvPr>
          <p:cNvPicPr>
            <a:picLocks noChangeAspect="1"/>
          </p:cNvPicPr>
          <p:nvPr/>
        </p:nvPicPr>
        <p:blipFill rotWithShape="1">
          <a:blip r:embed="rId5" cstate="print">
            <a:extLst>
              <a:ext uri="{28A0092B-C50C-407E-A947-70E740481C1C}">
                <a14:useLocalDpi xmlns:a14="http://schemas.microsoft.com/office/drawing/2010/main" xmlns="" val="0"/>
              </a:ext>
            </a:extLst>
          </a:blip>
          <a:srcRect l="10782" t="380" r="9680" b="1293"/>
          <a:stretch/>
        </p:blipFill>
        <p:spPr>
          <a:xfrm>
            <a:off x="5239319" y="612776"/>
            <a:ext cx="2520033" cy="2086653"/>
          </a:xfrm>
          <a:prstGeom prst="rect">
            <a:avLst/>
          </a:prstGeom>
        </p:spPr>
      </p:pic>
      <p:pic>
        <p:nvPicPr>
          <p:cNvPr id="12" name="Рисунок 11">
            <a:extLst>
              <a:ext uri="{FF2B5EF4-FFF2-40B4-BE49-F238E27FC236}">
                <a16:creationId xmlns="" xmlns:a16="http://schemas.microsoft.com/office/drawing/2014/main" id="{64E2CC40-1301-4326-96B4-53B6220128C0}"/>
              </a:ext>
            </a:extLst>
          </p:cNvPr>
          <p:cNvPicPr>
            <a:picLocks noChangeAspect="1"/>
          </p:cNvPicPr>
          <p:nvPr/>
        </p:nvPicPr>
        <p:blipFill rotWithShape="1">
          <a:blip r:embed="rId6" cstate="print">
            <a:extLst>
              <a:ext uri="{28A0092B-C50C-407E-A947-70E740481C1C}">
                <a14:useLocalDpi xmlns:a14="http://schemas.microsoft.com/office/drawing/2010/main" xmlns="" val="0"/>
              </a:ext>
            </a:extLst>
          </a:blip>
          <a:srcRect l="6396" r="13045"/>
          <a:stretch/>
        </p:blipFill>
        <p:spPr>
          <a:xfrm>
            <a:off x="5216934" y="5062196"/>
            <a:ext cx="2541643" cy="2101701"/>
          </a:xfrm>
          <a:prstGeom prst="rect">
            <a:avLst/>
          </a:prstGeom>
        </p:spPr>
      </p:pic>
      <p:pic>
        <p:nvPicPr>
          <p:cNvPr id="13" name="Рисунок 12">
            <a:extLst>
              <a:ext uri="{FF2B5EF4-FFF2-40B4-BE49-F238E27FC236}">
                <a16:creationId xmlns="" xmlns:a16="http://schemas.microsoft.com/office/drawing/2014/main" id="{6693456B-403E-4069-AF5D-2D2F64333D73}"/>
              </a:ext>
            </a:extLst>
          </p:cNvPr>
          <p:cNvPicPr>
            <a:picLocks noChangeAspect="1"/>
          </p:cNvPicPr>
          <p:nvPr/>
        </p:nvPicPr>
        <p:blipFill rotWithShape="1">
          <a:blip r:embed="rId7" cstate="print">
            <a:extLst>
              <a:ext uri="{28A0092B-C50C-407E-A947-70E740481C1C}">
                <a14:useLocalDpi xmlns:a14="http://schemas.microsoft.com/office/drawing/2010/main" xmlns="" val="0"/>
              </a:ext>
            </a:extLst>
          </a:blip>
          <a:srcRect l="5487" r="14906"/>
          <a:stretch/>
        </p:blipFill>
        <p:spPr>
          <a:xfrm>
            <a:off x="5216935" y="2818028"/>
            <a:ext cx="2542417" cy="2125568"/>
          </a:xfrm>
          <a:prstGeom prst="rect">
            <a:avLst/>
          </a:prstGeom>
        </p:spPr>
      </p:pic>
      <p:pic>
        <p:nvPicPr>
          <p:cNvPr id="14" name="Рисунок 13">
            <a:extLst>
              <a:ext uri="{FF2B5EF4-FFF2-40B4-BE49-F238E27FC236}">
                <a16:creationId xmlns="" xmlns:a16="http://schemas.microsoft.com/office/drawing/2014/main" id="{2589CCC6-1A43-47E9-AB65-FE25C4474414}"/>
              </a:ext>
            </a:extLst>
          </p:cNvPr>
          <p:cNvPicPr>
            <a:picLocks noChangeAspect="1"/>
          </p:cNvPicPr>
          <p:nvPr/>
        </p:nvPicPr>
        <p:blipFill rotWithShape="1">
          <a:blip r:embed="rId8" cstate="print">
            <a:extLst>
              <a:ext uri="{28A0092B-C50C-407E-A947-70E740481C1C}">
                <a14:useLocalDpi xmlns:a14="http://schemas.microsoft.com/office/drawing/2010/main" xmlns="" val="0"/>
              </a:ext>
            </a:extLst>
          </a:blip>
          <a:srcRect l="15538" r="15721"/>
          <a:stretch/>
        </p:blipFill>
        <p:spPr>
          <a:xfrm flipH="1">
            <a:off x="7866977" y="2824701"/>
            <a:ext cx="2520035" cy="2112222"/>
          </a:xfrm>
          <a:prstGeom prst="rect">
            <a:avLst/>
          </a:prstGeom>
        </p:spPr>
      </p:pic>
      <p:pic>
        <p:nvPicPr>
          <p:cNvPr id="15" name="Рисунок 14">
            <a:extLst>
              <a:ext uri="{FF2B5EF4-FFF2-40B4-BE49-F238E27FC236}">
                <a16:creationId xmlns="" xmlns:a16="http://schemas.microsoft.com/office/drawing/2014/main" id="{1B0DB0E0-9B2C-474F-BAF1-05C52EA4457D}"/>
              </a:ext>
            </a:extLst>
          </p:cNvPr>
          <p:cNvPicPr>
            <a:picLocks noChangeAspect="1"/>
          </p:cNvPicPr>
          <p:nvPr/>
        </p:nvPicPr>
        <p:blipFill rotWithShape="1">
          <a:blip r:embed="rId9" cstate="print">
            <a:extLst>
              <a:ext uri="{28A0092B-C50C-407E-A947-70E740481C1C}">
                <a14:useLocalDpi xmlns:a14="http://schemas.microsoft.com/office/drawing/2010/main" xmlns="" val="0"/>
              </a:ext>
            </a:extLst>
          </a:blip>
          <a:srcRect l="23343" r="13760"/>
          <a:stretch/>
        </p:blipFill>
        <p:spPr>
          <a:xfrm>
            <a:off x="7866979" y="5051957"/>
            <a:ext cx="2531225" cy="2122180"/>
          </a:xfrm>
          <a:prstGeom prst="rect">
            <a:avLst/>
          </a:prstGeom>
        </p:spPr>
      </p:pic>
      <p:sp>
        <p:nvSpPr>
          <p:cNvPr id="17" name="Прямоугольник 16">
            <a:extLst>
              <a:ext uri="{FF2B5EF4-FFF2-40B4-BE49-F238E27FC236}">
                <a16:creationId xmlns="" xmlns:a16="http://schemas.microsoft.com/office/drawing/2014/main" id="{396EACB2-19E1-441E-95D4-9988C4EA29E4}"/>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18" name="Прямоугольник 17">
            <a:extLst>
              <a:ext uri="{FF2B5EF4-FFF2-40B4-BE49-F238E27FC236}">
                <a16:creationId xmlns="" xmlns:a16="http://schemas.microsoft.com/office/drawing/2014/main" id="{510F8963-8831-448E-BB1E-AD0E9C5E8216}"/>
              </a:ext>
            </a:extLst>
          </p:cNvPr>
          <p:cNvSpPr/>
          <p:nvPr/>
        </p:nvSpPr>
        <p:spPr>
          <a:xfrm>
            <a:off x="50806" y="-13727"/>
            <a:ext cx="990977"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14.10.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3832755047"/>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РАЗВИТИЕ ОБЩЕСТВЕННЫХ ПРОСТРАНСТВ. НАПОЛНЕНИЕ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139</a:t>
            </a:fld>
            <a:endParaRPr lang="ru-RU" dirty="0"/>
          </a:p>
        </p:txBody>
      </p:sp>
      <p:sp>
        <p:nvSpPr>
          <p:cNvPr id="33" name="TextBox 32"/>
          <p:cNvSpPr txBox="1"/>
          <p:nvPr/>
        </p:nvSpPr>
        <p:spPr>
          <a:xfrm>
            <a:off x="355774" y="553997"/>
            <a:ext cx="3520901" cy="26161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ПРОГУЛОЧНЫЙ ПАРК</a:t>
            </a:r>
          </a:p>
        </p:txBody>
      </p:sp>
      <p:sp>
        <p:nvSpPr>
          <p:cNvPr id="34" name="TextBox 33"/>
          <p:cNvSpPr txBox="1"/>
          <p:nvPr/>
        </p:nvSpPr>
        <p:spPr>
          <a:xfrm>
            <a:off x="355774" y="3781425"/>
            <a:ext cx="3520901" cy="1954381"/>
          </a:xfrm>
          <a:prstGeom prst="rect">
            <a:avLst/>
          </a:prstGeom>
          <a:noFill/>
        </p:spPr>
        <p:txBody>
          <a:bodyPr wrap="square" rtlCol="0">
            <a:spAutoFit/>
          </a:bodyPr>
          <a:lstStyle/>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ЛАНДШАФТНЫЕ ЭЛЕМЕНТЫ</a:t>
            </a: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БИОДРЕНАЖНЫЕ КАНАВЫ</a:t>
            </a:r>
          </a:p>
          <a:p>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ПЛОЩАДКА ДЛЯ ВЫГУЛА СОБАК</a:t>
            </a: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ОБЩЕСТВЕННЫЙ ТУАЛЕТ</a:t>
            </a: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МЕСТА ДЛЯ СИДЕНИЯ / НАБЛЮДЕНИЯ</a:t>
            </a:r>
          </a:p>
          <a:p>
            <a:pPr marL="342900" indent="-342900">
              <a:buFont typeface="Wingdings" panose="05000000000000000000" pitchFamily="2" charset="2"/>
              <a:buChar char="ü"/>
            </a:pPr>
            <a:endParaRPr lang="ru-RU" altLang="ru-RU" sz="1100" spc="15" dirty="0">
              <a:solidFill>
                <a:schemeClr val="tx1">
                  <a:lumMod val="75000"/>
                  <a:lumOff val="25000"/>
                </a:schemeClr>
              </a:solidFill>
              <a:latin typeface="PF Din Text Comp Pro" pitchFamily="2" charset="0"/>
            </a:endParaRPr>
          </a:p>
          <a:p>
            <a:pPr marL="342900" indent="-342900">
              <a:buFont typeface="Wingdings" panose="05000000000000000000" pitchFamily="2" charset="2"/>
              <a:buChar char="ü"/>
            </a:pPr>
            <a:r>
              <a:rPr lang="ru-RU" altLang="ru-RU" sz="1100" spc="15" dirty="0">
                <a:solidFill>
                  <a:schemeClr val="tx1">
                    <a:lumMod val="75000"/>
                    <a:lumOff val="25000"/>
                  </a:schemeClr>
                </a:solidFill>
                <a:latin typeface="PF Din Text Comp Pro" pitchFamily="2" charset="0"/>
              </a:rPr>
              <a:t>ВЕЛОПАРКОВКА</a:t>
            </a:r>
            <a:endParaRPr lang="en-US" altLang="ru-RU" sz="1100" spc="15" dirty="0">
              <a:solidFill>
                <a:schemeClr val="tx1">
                  <a:lumMod val="75000"/>
                  <a:lumOff val="25000"/>
                </a:schemeClr>
              </a:solidFill>
              <a:latin typeface="PF Din Text Comp Pro" pitchFamily="2" charset="0"/>
            </a:endParaRPr>
          </a:p>
        </p:txBody>
      </p:sp>
      <p:sp>
        <p:nvSpPr>
          <p:cNvPr id="35" name="TextBox 34"/>
          <p:cNvSpPr txBox="1"/>
          <p:nvPr/>
        </p:nvSpPr>
        <p:spPr>
          <a:xfrm>
            <a:off x="355774" y="5815677"/>
            <a:ext cx="3520901" cy="1107996"/>
          </a:xfrm>
          <a:prstGeom prst="rect">
            <a:avLst/>
          </a:prstGeom>
          <a:noFill/>
        </p:spPr>
        <p:txBody>
          <a:bodyPr wrap="square" rtlCol="0">
            <a:spAutoFit/>
          </a:bodyPr>
          <a:lstStyle/>
          <a:p>
            <a:pPr algn="just"/>
            <a:r>
              <a:rPr lang="ru-RU" altLang="ru-RU" sz="1100" spc="15" dirty="0">
                <a:solidFill>
                  <a:schemeClr val="tx1">
                    <a:lumMod val="75000"/>
                    <a:lumOff val="25000"/>
                  </a:schemeClr>
                </a:solidFill>
                <a:latin typeface="PF Din Text Comp Pro" pitchFamily="2" charset="0"/>
              </a:rPr>
              <a:t>Основные функции прогулочного парка - комфортный транзит и активность, связанная с перемещением. Такие парки также являются пространствами районного значения, поэтому функциональное наполнение должно быть направлено на удовлетворение ежедневных потребностей жителей района таких, как выгул домашних животных, ежедневные прогулки, тихий отдых и др.</a:t>
            </a:r>
          </a:p>
        </p:txBody>
      </p:sp>
      <p:pic>
        <p:nvPicPr>
          <p:cNvPr id="14" name="Рисунок 13">
            <a:extLst>
              <a:ext uri="{FF2B5EF4-FFF2-40B4-BE49-F238E27FC236}">
                <a16:creationId xmlns="" xmlns:a16="http://schemas.microsoft.com/office/drawing/2014/main" id="{2589CCC6-1A43-47E9-AB65-FE25C4474414}"/>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r="20462"/>
          <a:stretch/>
        </p:blipFill>
        <p:spPr>
          <a:xfrm>
            <a:off x="7866980" y="5058294"/>
            <a:ext cx="2520034" cy="2112233"/>
          </a:xfrm>
          <a:prstGeom prst="rect">
            <a:avLst/>
          </a:prstGeom>
        </p:spPr>
      </p:pic>
      <p:pic>
        <p:nvPicPr>
          <p:cNvPr id="16" name="Рисунок 15">
            <a:extLst>
              <a:ext uri="{FF2B5EF4-FFF2-40B4-BE49-F238E27FC236}">
                <a16:creationId xmlns="" xmlns:a16="http://schemas.microsoft.com/office/drawing/2014/main" id="{EFA168BD-4497-4C44-8DF6-580E033AB6A6}"/>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l="20328" r="13899"/>
          <a:stretch/>
        </p:blipFill>
        <p:spPr>
          <a:xfrm>
            <a:off x="7866979" y="621918"/>
            <a:ext cx="2520034" cy="2108713"/>
          </a:xfrm>
          <a:prstGeom prst="rect">
            <a:avLst/>
          </a:prstGeom>
        </p:spPr>
      </p:pic>
      <p:pic>
        <p:nvPicPr>
          <p:cNvPr id="6" name="Рисунок 5"/>
          <p:cNvPicPr>
            <a:picLocks noChangeAspect="1"/>
          </p:cNvPicPr>
          <p:nvPr/>
        </p:nvPicPr>
        <p:blipFill rotWithShape="1">
          <a:blip r:embed="rId5" cstate="print"/>
          <a:srcRect r="10991"/>
          <a:stretch/>
        </p:blipFill>
        <p:spPr>
          <a:xfrm>
            <a:off x="7866979" y="2843813"/>
            <a:ext cx="2520281" cy="2108328"/>
          </a:xfrm>
          <a:prstGeom prst="rect">
            <a:avLst/>
          </a:prstGeom>
        </p:spPr>
      </p:pic>
      <p:pic>
        <p:nvPicPr>
          <p:cNvPr id="7" name="Рисунок 6"/>
          <p:cNvPicPr>
            <a:picLocks noChangeAspect="1"/>
          </p:cNvPicPr>
          <p:nvPr/>
        </p:nvPicPr>
        <p:blipFill rotWithShape="1">
          <a:blip r:embed="rId6" cstate="print">
            <a:extLst>
              <a:ext uri="{28A0092B-C50C-407E-A947-70E740481C1C}">
                <a14:useLocalDpi xmlns:a14="http://schemas.microsoft.com/office/drawing/2010/main" xmlns="" val="0"/>
              </a:ext>
            </a:extLst>
          </a:blip>
          <a:srcRect l="12697" r="7704"/>
          <a:stretch/>
        </p:blipFill>
        <p:spPr>
          <a:xfrm>
            <a:off x="5244572" y="5058294"/>
            <a:ext cx="2519768" cy="2110374"/>
          </a:xfrm>
          <a:prstGeom prst="rect">
            <a:avLst/>
          </a:prstGeom>
        </p:spPr>
      </p:pic>
      <p:pic>
        <p:nvPicPr>
          <p:cNvPr id="17" name="Рисунок 16">
            <a:extLst>
              <a:ext uri="{FF2B5EF4-FFF2-40B4-BE49-F238E27FC236}">
                <a16:creationId xmlns="" xmlns:a16="http://schemas.microsoft.com/office/drawing/2014/main" id="{D21DF73C-D3A8-41FA-8D2C-ED6AB06EA417}"/>
              </a:ext>
            </a:extLst>
          </p:cNvPr>
          <p:cNvPicPr>
            <a:picLocks noChangeAspect="1"/>
          </p:cNvPicPr>
          <p:nvPr/>
        </p:nvPicPr>
        <p:blipFill>
          <a:blip r:embed="rId7" cstate="print">
            <a:extLst>
              <a:ext uri="{28A0092B-C50C-407E-A947-70E740481C1C}">
                <a14:useLocalDpi xmlns:a14="http://schemas.microsoft.com/office/drawing/2010/main" xmlns="" val="0"/>
              </a:ext>
            </a:extLst>
          </a:blip>
          <a:stretch>
            <a:fillRect/>
          </a:stretch>
        </p:blipFill>
        <p:spPr>
          <a:xfrm>
            <a:off x="845578" y="1077357"/>
            <a:ext cx="4024364" cy="2519783"/>
          </a:xfrm>
          <a:prstGeom prst="rect">
            <a:avLst/>
          </a:prstGeom>
        </p:spPr>
      </p:pic>
      <p:pic>
        <p:nvPicPr>
          <p:cNvPr id="18" name="Рисунок 17">
            <a:extLst>
              <a:ext uri="{FF2B5EF4-FFF2-40B4-BE49-F238E27FC236}">
                <a16:creationId xmlns="" xmlns:a16="http://schemas.microsoft.com/office/drawing/2014/main" id="{81491400-AF1F-44A4-9EC6-D064082044B4}"/>
              </a:ext>
            </a:extLst>
          </p:cNvPr>
          <p:cNvPicPr>
            <a:picLocks noChangeAspect="1"/>
          </p:cNvPicPr>
          <p:nvPr/>
        </p:nvPicPr>
        <p:blipFill rotWithShape="1">
          <a:blip r:embed="rId8" cstate="print">
            <a:extLst>
              <a:ext uri="{28A0092B-C50C-407E-A947-70E740481C1C}">
                <a14:useLocalDpi xmlns:a14="http://schemas.microsoft.com/office/drawing/2010/main" xmlns="" val="0"/>
              </a:ext>
            </a:extLst>
          </a:blip>
          <a:srcRect l="10579" r="10635"/>
          <a:stretch/>
        </p:blipFill>
        <p:spPr>
          <a:xfrm>
            <a:off x="5244573" y="615434"/>
            <a:ext cx="2508753" cy="2122836"/>
          </a:xfrm>
          <a:prstGeom prst="rect">
            <a:avLst/>
          </a:prstGeom>
        </p:spPr>
      </p:pic>
      <p:pic>
        <p:nvPicPr>
          <p:cNvPr id="25" name="Рисунок 24">
            <a:extLst>
              <a:ext uri="{FF2B5EF4-FFF2-40B4-BE49-F238E27FC236}">
                <a16:creationId xmlns="" xmlns:a16="http://schemas.microsoft.com/office/drawing/2014/main" id="{FF07B1E2-8630-4639-B2D4-E2DEDA0EB70E}"/>
              </a:ext>
            </a:extLst>
          </p:cNvPr>
          <p:cNvPicPr>
            <a:picLocks noChangeAspect="1"/>
          </p:cNvPicPr>
          <p:nvPr/>
        </p:nvPicPr>
        <p:blipFill rotWithShape="1">
          <a:blip r:embed="rId9" cstate="print">
            <a:extLst>
              <a:ext uri="{28A0092B-C50C-407E-A947-70E740481C1C}">
                <a14:useLocalDpi xmlns:a14="http://schemas.microsoft.com/office/drawing/2010/main" xmlns="" val="0"/>
              </a:ext>
            </a:extLst>
          </a:blip>
          <a:srcRect l="8583" r="11879"/>
          <a:stretch/>
        </p:blipFill>
        <p:spPr>
          <a:xfrm>
            <a:off x="5244573" y="2846634"/>
            <a:ext cx="2520033" cy="2112234"/>
          </a:xfrm>
          <a:prstGeom prst="rect">
            <a:avLst/>
          </a:prstGeom>
        </p:spPr>
      </p:pic>
      <p:sp>
        <p:nvSpPr>
          <p:cNvPr id="20" name="Прямоугольник 19">
            <a:extLst>
              <a:ext uri="{FF2B5EF4-FFF2-40B4-BE49-F238E27FC236}">
                <a16:creationId xmlns="" xmlns:a16="http://schemas.microsoft.com/office/drawing/2014/main" id="{66DD38BE-8313-4396-826E-AD9CA4FFEF40}"/>
              </a:ext>
            </a:extLst>
          </p:cNvPr>
          <p:cNvSpPr/>
          <p:nvPr/>
        </p:nvSpPr>
        <p:spPr>
          <a:xfrm>
            <a:off x="-1" y="-1"/>
            <a:ext cx="882205" cy="395289"/>
          </a:xfrm>
          <a:prstGeom prst="rect">
            <a:avLst/>
          </a:prstGeom>
          <a:solidFill>
            <a:srgbClr val="9ABB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latin typeface="PF Din Text Comp Pro" panose="02000506020000020004" pitchFamily="2" charset="0"/>
            </a:endParaRPr>
          </a:p>
        </p:txBody>
      </p:sp>
      <p:sp>
        <p:nvSpPr>
          <p:cNvPr id="21" name="Прямоугольник 20">
            <a:extLst>
              <a:ext uri="{FF2B5EF4-FFF2-40B4-BE49-F238E27FC236}">
                <a16:creationId xmlns="" xmlns:a16="http://schemas.microsoft.com/office/drawing/2014/main" id="{A69EACBB-E3C1-4514-AFB6-E59FF4547654}"/>
              </a:ext>
            </a:extLst>
          </p:cNvPr>
          <p:cNvSpPr/>
          <p:nvPr/>
        </p:nvSpPr>
        <p:spPr>
          <a:xfrm>
            <a:off x="50806" y="-13727"/>
            <a:ext cx="990977" cy="553998"/>
          </a:xfrm>
          <a:prstGeom prst="rect">
            <a:avLst/>
          </a:prstGeom>
        </p:spPr>
        <p:txBody>
          <a:bodyPr wrap="none">
            <a:spAutoFit/>
          </a:bodyPr>
          <a:lstStyle/>
          <a:p>
            <a:r>
              <a:rPr lang="ru-RU" altLang="ru-RU" sz="3000" dirty="0">
                <a:solidFill>
                  <a:schemeClr val="bg1"/>
                </a:solidFill>
                <a:latin typeface="PF Din Text Comp Pro" panose="02000506020000020004" pitchFamily="2" charset="0"/>
              </a:rPr>
              <a:t>14.10. </a:t>
            </a:r>
            <a:endParaRPr lang="ru-RU" sz="3000" dirty="0">
              <a:solidFill>
                <a:schemeClr val="bg1"/>
              </a:solidFill>
              <a:latin typeface="PF Din Text Comp Pro" panose="02000506020000020004" pitchFamily="2" charset="0"/>
            </a:endParaRPr>
          </a:p>
        </p:txBody>
      </p:sp>
    </p:spTree>
    <p:extLst>
      <p:ext uri="{BB962C8B-B14F-4D97-AF65-F5344CB8AC3E}">
        <p14:creationId xmlns:p14="http://schemas.microsoft.com/office/powerpoint/2010/main" xmlns="" val="619976201"/>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rgbClr val="E19A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450850" y="4571661"/>
            <a:ext cx="3587842"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a:solidFill>
                  <a:schemeClr val="bg1"/>
                </a:solidFill>
                <a:latin typeface="PF Din Text Comp Pro" panose="02000506020000020004" pitchFamily="2" charset="0"/>
              </a:rPr>
              <a:t>15</a:t>
            </a:r>
          </a:p>
        </p:txBody>
      </p:sp>
      <p:sp>
        <p:nvSpPr>
          <p:cNvPr id="29" name="TextBox 28"/>
          <p:cNvSpPr txBox="1"/>
          <p:nvPr/>
        </p:nvSpPr>
        <p:spPr>
          <a:xfrm>
            <a:off x="3811588" y="5148783"/>
            <a:ext cx="3916050" cy="1438855"/>
          </a:xfrm>
          <a:prstGeom prst="rect">
            <a:avLst/>
          </a:prstGeom>
          <a:noFill/>
        </p:spPr>
        <p:txBody>
          <a:bodyPr wrap="square" rtlCol="0">
            <a:spAutoFit/>
          </a:bodyPr>
          <a:lstStyle/>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15.1. Региональный масштаб</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15.2. Возможности кооперации. Волхов и Волховский район </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15.3. Новое промышленное развитие</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15.4. Развитие внешних связей</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15.5. Возможности постиндустриального развития</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15.6. Цифровизация города</a:t>
            </a:r>
          </a:p>
        </p:txBody>
      </p:sp>
      <p:sp>
        <p:nvSpPr>
          <p:cNvPr id="17" name="TextBox 16"/>
          <p:cNvSpPr txBox="1"/>
          <p:nvPr/>
        </p:nvSpPr>
        <p:spPr>
          <a:xfrm>
            <a:off x="3811588" y="4655439"/>
            <a:ext cx="6480175" cy="553998"/>
          </a:xfrm>
          <a:prstGeom prst="rect">
            <a:avLst/>
          </a:prstGeom>
          <a:noFill/>
        </p:spPr>
        <p:txBody>
          <a:bodyPr wrap="square" rtlCol="0">
            <a:spAutoFit/>
          </a:bodyPr>
          <a:lstStyle/>
          <a:p>
            <a:pPr>
              <a:spcAft>
                <a:spcPts val="600"/>
              </a:spcAft>
            </a:pPr>
            <a:r>
              <a:rPr lang="ru-RU" sz="3000" b="1" dirty="0">
                <a:solidFill>
                  <a:srgbClr val="E19A4B"/>
                </a:solidFill>
                <a:latin typeface="PF Din Text Cond Pro Light" panose="02000000000000000000" pitchFamily="2" charset="0"/>
              </a:rPr>
              <a:t>ЭКОНОМИЧЕСКИЙ ЛАНДШАФТ</a:t>
            </a: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140</a:t>
            </a:fld>
            <a:endParaRPr lang="ru-RU" dirty="0"/>
          </a:p>
        </p:txBody>
      </p:sp>
    </p:spTree>
    <p:extLst>
      <p:ext uri="{BB962C8B-B14F-4D97-AF65-F5344CB8AC3E}">
        <p14:creationId xmlns:p14="http://schemas.microsoft.com/office/powerpoint/2010/main" xmlns="" val="3490769784"/>
      </p:ext>
    </p:extLst>
  </p:cSld>
  <p:clrMapOvr>
    <a:masterClrMapping/>
  </p:clrMapOvr>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E19A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3337718"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РЕГИОНАЛЬНЫЙ МАСШТАБ</a:t>
            </a:r>
          </a:p>
        </p:txBody>
      </p:sp>
      <p:sp>
        <p:nvSpPr>
          <p:cNvPr id="3" name="Прямоугольник 2"/>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itchFamily="2" charset="0"/>
              </a:rPr>
              <a:t>15.1.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141</a:t>
            </a:fld>
            <a:endParaRPr lang="ru-RU" dirty="0"/>
          </a:p>
        </p:txBody>
      </p:sp>
      <p:sp>
        <p:nvSpPr>
          <p:cNvPr id="6" name="TextBox 5"/>
          <p:cNvSpPr txBox="1"/>
          <p:nvPr/>
        </p:nvSpPr>
        <p:spPr>
          <a:xfrm>
            <a:off x="360000" y="504000"/>
            <a:ext cx="4626338" cy="236988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СТРАТЕГИЧЕСКИЕ НАПРАВЛЕНИЯ РАЗВИТИЯ ВОЛХОВА В РЕГИОНАЛЬНОМ МАСШТАБЕ</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Основным документом стратегического развития регионального значения является Стратегия социально-экономического развития Ленинградской области до 2030 года. В ее рамках выделены 8 основных стратегических направлений и приоритетов экономического развития региона, и каждый из них может быть спроецирован на перспективное развитие Волхова. В рамках мастер-плана наиболее высоким приоритетом обладают направления физкультуры и спорта, экспорта продукции в другие регионы и развития комфортной городской среды. При этом необходимо отметить, что приоритеты для города и района частично отличаются – так, для Волхова транспортное и туристическое направления имеют средний приоритет, а для Волховского района – высокий.</a:t>
            </a:r>
          </a:p>
          <a:p>
            <a:pPr algn="just"/>
            <a:endParaRPr lang="ru-RU" sz="1400" dirty="0">
              <a:solidFill>
                <a:schemeClr val="tx1">
                  <a:lumMod val="75000"/>
                  <a:lumOff val="25000"/>
                </a:schemeClr>
              </a:solidFill>
              <a:latin typeface="PF Din Text Comp Pro Light" pitchFamily="2" charset="0"/>
            </a:endParaRPr>
          </a:p>
          <a:p>
            <a:pPr algn="just"/>
            <a:endParaRPr lang="ru-RU" sz="1400" dirty="0">
              <a:solidFill>
                <a:schemeClr val="tx1">
                  <a:lumMod val="75000"/>
                  <a:lumOff val="25000"/>
                </a:schemeClr>
              </a:solidFill>
              <a:latin typeface="PF Din Text Comp Pro Light" pitchFamily="2" charset="0"/>
            </a:endParaRPr>
          </a:p>
        </p:txBody>
      </p:sp>
      <p:sp>
        <p:nvSpPr>
          <p:cNvPr id="7" name="Прямоугольник 6"/>
          <p:cNvSpPr/>
          <p:nvPr/>
        </p:nvSpPr>
        <p:spPr>
          <a:xfrm>
            <a:off x="355774" y="6950841"/>
            <a:ext cx="3342104" cy="213547"/>
          </a:xfrm>
          <a:prstGeom prst="rect">
            <a:avLst/>
          </a:prstGeom>
        </p:spPr>
        <p:txBody>
          <a:bodyPr wrap="square">
            <a:spAutoFit/>
          </a:bodyPr>
          <a:lstStyle/>
          <a:p>
            <a:r>
              <a:rPr lang="ru-RU" sz="800" i="1" dirty="0">
                <a:solidFill>
                  <a:schemeClr val="tx1">
                    <a:lumMod val="75000"/>
                    <a:lumOff val="25000"/>
                  </a:schemeClr>
                </a:solidFill>
                <a:latin typeface="PF Din Text Comp Pro" panose="02000506020000020004" pitchFamily="2" charset="0"/>
              </a:rPr>
              <a:t>Источник:</a:t>
            </a:r>
            <a:r>
              <a:rPr lang="en-US" sz="800" i="1" dirty="0">
                <a:solidFill>
                  <a:schemeClr val="tx1">
                    <a:lumMod val="75000"/>
                    <a:lumOff val="25000"/>
                  </a:schemeClr>
                </a:solidFill>
                <a:latin typeface="PF Din Text Comp Pro" panose="02000506020000020004" pitchFamily="2" charset="0"/>
              </a:rPr>
              <a:t> </a:t>
            </a:r>
            <a:r>
              <a:rPr lang="ru-RU" sz="800" i="1" dirty="0">
                <a:solidFill>
                  <a:schemeClr val="tx1">
                    <a:lumMod val="75000"/>
                    <a:lumOff val="25000"/>
                  </a:schemeClr>
                </a:solidFill>
                <a:latin typeface="PF Din Text Comp Pro" panose="02000506020000020004" pitchFamily="2" charset="0"/>
              </a:rPr>
              <a:t>Стратегия ЛО до 2030 года</a:t>
            </a:r>
            <a:endParaRPr lang="en-US" sz="800" i="1" dirty="0">
              <a:solidFill>
                <a:schemeClr val="tx1">
                  <a:lumMod val="75000"/>
                  <a:lumOff val="25000"/>
                </a:schemeClr>
              </a:solidFill>
              <a:latin typeface="PF Din Text Comp Pro" panose="02000506020000020004" pitchFamily="2" charset="0"/>
            </a:endParaRPr>
          </a:p>
        </p:txBody>
      </p:sp>
      <p:graphicFrame>
        <p:nvGraphicFramePr>
          <p:cNvPr id="8" name="Таблица 7"/>
          <p:cNvGraphicFramePr>
            <a:graphicFrameLocks noGrp="1"/>
          </p:cNvGraphicFramePr>
          <p:nvPr>
            <p:extLst>
              <p:ext uri="{D42A27DB-BD31-4B8C-83A1-F6EECF244321}">
                <p14:modId xmlns:p14="http://schemas.microsoft.com/office/powerpoint/2010/main" xmlns="" val="1441191166"/>
              </p:ext>
            </p:extLst>
          </p:nvPr>
        </p:nvGraphicFramePr>
        <p:xfrm>
          <a:off x="450402" y="4212679"/>
          <a:ext cx="4824290" cy="2052856"/>
        </p:xfrm>
        <a:graphic>
          <a:graphicData uri="http://schemas.openxmlformats.org/drawingml/2006/table">
            <a:tbl>
              <a:tblPr/>
              <a:tblGrid>
                <a:gridCol w="2411894">
                  <a:extLst>
                    <a:ext uri="{9D8B030D-6E8A-4147-A177-3AD203B41FA5}">
                      <a16:colId xmlns:a16="http://schemas.microsoft.com/office/drawing/2014/main" xmlns="" val="20000"/>
                    </a:ext>
                  </a:extLst>
                </a:gridCol>
                <a:gridCol w="2412396">
                  <a:extLst>
                    <a:ext uri="{9D8B030D-6E8A-4147-A177-3AD203B41FA5}">
                      <a16:colId xmlns:a16="http://schemas.microsoft.com/office/drawing/2014/main" xmlns="" val="20001"/>
                    </a:ext>
                  </a:extLst>
                </a:gridCol>
              </a:tblGrid>
              <a:tr h="221555">
                <a:tc>
                  <a:txBody>
                    <a:bodyPr/>
                    <a:lstStyle/>
                    <a:p>
                      <a:pPr algn="ctr">
                        <a:lnSpc>
                          <a:spcPct val="115000"/>
                        </a:lnSpc>
                        <a:spcAft>
                          <a:spcPts val="0"/>
                        </a:spcAft>
                      </a:pPr>
                      <a:r>
                        <a:rPr lang="ru-RU" sz="1600" b="1" dirty="0">
                          <a:solidFill>
                            <a:srgbClr val="E19A4B"/>
                          </a:solidFill>
                          <a:latin typeface="PF Din Text Comp Pro" pitchFamily="2" charset="0"/>
                          <a:ea typeface="Calibri"/>
                          <a:cs typeface="Times New Roman"/>
                        </a:rPr>
                        <a:t>Направления</a:t>
                      </a:r>
                      <a:endParaRPr lang="ru-RU" sz="1400" b="1" dirty="0">
                        <a:solidFill>
                          <a:srgbClr val="E19A4B"/>
                        </a:solidFill>
                        <a:latin typeface="PF Din Text Comp Pro" pitchFamily="2" charset="0"/>
                        <a:ea typeface="Calibri"/>
                        <a:cs typeface="Times New Roman"/>
                      </a:endParaRP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ru-RU" sz="1600" b="1" dirty="0">
                          <a:solidFill>
                            <a:srgbClr val="E19A4B"/>
                          </a:solidFill>
                          <a:latin typeface="PF Din Text Comp Pro" pitchFamily="2" charset="0"/>
                          <a:ea typeface="Calibri"/>
                          <a:cs typeface="Times New Roman"/>
                        </a:rPr>
                        <a:t>Приоритет</a:t>
                      </a:r>
                      <a:endParaRPr lang="ru-RU" sz="1400" b="1" dirty="0">
                        <a:solidFill>
                          <a:srgbClr val="E19A4B"/>
                        </a:solidFill>
                        <a:latin typeface="PF Din Text Comp Pro" pitchFamily="2" charset="0"/>
                        <a:ea typeface="Calibri"/>
                        <a:cs typeface="Times New Roman"/>
                      </a:endParaRP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0"/>
                  </a:ext>
                </a:extLst>
              </a:tr>
              <a:tr h="221555">
                <a:tc>
                  <a:txBody>
                    <a:bodyPr/>
                    <a:lstStyle/>
                    <a:p>
                      <a:pP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Физкультура и спорт</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ru-RU" sz="1100" b="0" dirty="0">
                          <a:solidFill>
                            <a:schemeClr val="tx1">
                              <a:lumMod val="75000"/>
                              <a:lumOff val="25000"/>
                            </a:schemeClr>
                          </a:solidFill>
                          <a:latin typeface="PF Din Text Comp Pro" pitchFamily="2" charset="0"/>
                          <a:ea typeface="Calibri"/>
                          <a:cs typeface="Times New Roman"/>
                        </a:rPr>
                        <a:t>Высокий</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1"/>
                  </a:ext>
                </a:extLst>
              </a:tr>
              <a:tr h="221555">
                <a:tc>
                  <a:txBody>
                    <a:bodyPr/>
                    <a:lstStyle/>
                    <a:p>
                      <a:pP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Экспорт</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ru-RU" sz="1100" b="0" dirty="0">
                          <a:solidFill>
                            <a:schemeClr val="tx1">
                              <a:lumMod val="75000"/>
                              <a:lumOff val="25000"/>
                            </a:schemeClr>
                          </a:solidFill>
                          <a:latin typeface="PF Din Text Comp Pro" pitchFamily="2" charset="0"/>
                          <a:ea typeface="Calibri"/>
                          <a:cs typeface="Times New Roman"/>
                        </a:rPr>
                        <a:t>Высокий</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2"/>
                  </a:ext>
                </a:extLst>
              </a:tr>
              <a:tr h="221555">
                <a:tc>
                  <a:txBody>
                    <a:bodyPr/>
                    <a:lstStyle/>
                    <a:p>
                      <a:pP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Комфортные поселения</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ru-RU" sz="1100" b="0" dirty="0">
                          <a:solidFill>
                            <a:schemeClr val="tx1">
                              <a:lumMod val="75000"/>
                              <a:lumOff val="25000"/>
                            </a:schemeClr>
                          </a:solidFill>
                          <a:latin typeface="PF Din Text Comp Pro" pitchFamily="2" charset="0"/>
                          <a:ea typeface="Calibri"/>
                          <a:cs typeface="Times New Roman"/>
                        </a:rPr>
                        <a:t>Высокий</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3"/>
                  </a:ext>
                </a:extLst>
              </a:tr>
              <a:tr h="221555">
                <a:tc>
                  <a:txBody>
                    <a:bodyPr/>
                    <a:lstStyle/>
                    <a:p>
                      <a:pP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Современный транспортный комплекс</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Средний</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4"/>
                  </a:ext>
                </a:extLst>
              </a:tr>
              <a:tr h="221555">
                <a:tc>
                  <a:txBody>
                    <a:bodyPr/>
                    <a:lstStyle/>
                    <a:p>
                      <a:pP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Туризм</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Средний</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5"/>
                  </a:ext>
                </a:extLst>
              </a:tr>
              <a:tr h="221555">
                <a:tc>
                  <a:txBody>
                    <a:bodyPr/>
                    <a:lstStyle/>
                    <a:p>
                      <a:pP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Демография</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Средний</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6"/>
                  </a:ext>
                </a:extLst>
              </a:tr>
              <a:tr h="221555">
                <a:tc>
                  <a:txBody>
                    <a:bodyPr/>
                    <a:lstStyle/>
                    <a:p>
                      <a:pP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Здоровье населения</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Средний</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7"/>
                  </a:ext>
                </a:extLst>
              </a:tr>
              <a:tr h="221555">
                <a:tc>
                  <a:txBody>
                    <a:bodyPr/>
                    <a:lstStyle/>
                    <a:p>
                      <a:pP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Продовольственная безопасность</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Низкий</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8"/>
                  </a:ext>
                </a:extLst>
              </a:tr>
            </a:tbl>
          </a:graphicData>
        </a:graphic>
      </p:graphicFrame>
      <p:sp>
        <p:nvSpPr>
          <p:cNvPr id="9" name="TextBox 8"/>
          <p:cNvSpPr txBox="1"/>
          <p:nvPr/>
        </p:nvSpPr>
        <p:spPr>
          <a:xfrm>
            <a:off x="345042" y="2692882"/>
            <a:ext cx="4497602" cy="830997"/>
          </a:xfrm>
          <a:prstGeom prst="rect">
            <a:avLst/>
          </a:prstGeom>
          <a:noFill/>
        </p:spPr>
        <p:txBody>
          <a:bodyPr wrap="square" rtlCol="0">
            <a:spAutoFit/>
          </a:bodyPr>
          <a:lstStyle/>
          <a:p>
            <a:pPr algn="just"/>
            <a:r>
              <a:rPr lang="ru-RU" sz="1600" dirty="0">
                <a:solidFill>
                  <a:schemeClr val="tx1">
                    <a:lumMod val="75000"/>
                    <a:lumOff val="25000"/>
                  </a:schemeClr>
                </a:solidFill>
                <a:latin typeface="PF Din Text Comp Pro" pitchFamily="2" charset="0"/>
              </a:rPr>
              <a:t>Направления и приоритеты социально-экономического развития Ленинградской области (Стратегия до 2030 года) и их важность для Волхова:</a:t>
            </a:r>
          </a:p>
        </p:txBody>
      </p:sp>
      <p:sp>
        <p:nvSpPr>
          <p:cNvPr id="11" name="TextBox 10"/>
          <p:cNvSpPr txBox="1"/>
          <p:nvPr/>
        </p:nvSpPr>
        <p:spPr>
          <a:xfrm>
            <a:off x="5523070" y="2722368"/>
            <a:ext cx="4824290" cy="584775"/>
          </a:xfrm>
          <a:prstGeom prst="rect">
            <a:avLst/>
          </a:prstGeom>
          <a:noFill/>
        </p:spPr>
        <p:txBody>
          <a:bodyPr wrap="square" rtlCol="0">
            <a:spAutoFit/>
          </a:bodyPr>
          <a:lstStyle/>
          <a:p>
            <a:r>
              <a:rPr lang="ru-RU" sz="1600" b="1" dirty="0">
                <a:solidFill>
                  <a:schemeClr val="tx1">
                    <a:lumMod val="75000"/>
                    <a:lumOff val="25000"/>
                  </a:schemeClr>
                </a:solidFill>
                <a:latin typeface="PF Din Text Comp Pro" pitchFamily="2" charset="0"/>
              </a:rPr>
              <a:t>Волхов</a:t>
            </a:r>
            <a:r>
              <a:rPr lang="ru-RU" sz="1600" dirty="0">
                <a:solidFill>
                  <a:schemeClr val="tx1">
                    <a:lumMod val="75000"/>
                    <a:lumOff val="25000"/>
                  </a:schemeClr>
                </a:solidFill>
                <a:latin typeface="PF Din Text Comp Pro" pitchFamily="2" charset="0"/>
              </a:rPr>
              <a:t> в рамках Стратегии ЛО – </a:t>
            </a:r>
            <a:r>
              <a:rPr lang="ru-RU" sz="1600" b="1" dirty="0">
                <a:solidFill>
                  <a:schemeClr val="tx1">
                    <a:lumMod val="75000"/>
                    <a:lumOff val="25000"/>
                  </a:schemeClr>
                </a:solidFill>
                <a:latin typeface="PF Din Text Comp Pro" pitchFamily="2" charset="0"/>
              </a:rPr>
              <a:t>обособленный населенный пункт</a:t>
            </a:r>
            <a:r>
              <a:rPr lang="ru-RU" sz="1600" dirty="0">
                <a:solidFill>
                  <a:schemeClr val="tx1">
                    <a:lumMod val="75000"/>
                    <a:lumOff val="25000"/>
                  </a:schemeClr>
                </a:solidFill>
                <a:latin typeface="PF Din Text Comp Pro" pitchFamily="2" charset="0"/>
              </a:rPr>
              <a:t>, и ему присущи следующие функции:</a:t>
            </a:r>
          </a:p>
        </p:txBody>
      </p:sp>
      <p:graphicFrame>
        <p:nvGraphicFramePr>
          <p:cNvPr id="12" name="Таблица 11">
            <a:extLst>
              <a:ext uri="{FF2B5EF4-FFF2-40B4-BE49-F238E27FC236}">
                <a16:creationId xmlns:a16="http://schemas.microsoft.com/office/drawing/2014/main" xmlns="" id="{DAC353C7-FBAB-4B73-81C0-08BB25F5E152}"/>
              </a:ext>
            </a:extLst>
          </p:cNvPr>
          <p:cNvGraphicFramePr>
            <a:graphicFrameLocks noGrp="1"/>
          </p:cNvGraphicFramePr>
          <p:nvPr>
            <p:extLst>
              <p:ext uri="{D42A27DB-BD31-4B8C-83A1-F6EECF244321}">
                <p14:modId xmlns:p14="http://schemas.microsoft.com/office/powerpoint/2010/main" xmlns="" val="185779138"/>
              </p:ext>
            </p:extLst>
          </p:nvPr>
        </p:nvGraphicFramePr>
        <p:xfrm>
          <a:off x="5544099" y="4212679"/>
          <a:ext cx="4824290" cy="2216873"/>
        </p:xfrm>
        <a:graphic>
          <a:graphicData uri="http://schemas.openxmlformats.org/drawingml/2006/table">
            <a:tbl>
              <a:tblPr/>
              <a:tblGrid>
                <a:gridCol w="2411894">
                  <a:extLst>
                    <a:ext uri="{9D8B030D-6E8A-4147-A177-3AD203B41FA5}">
                      <a16:colId xmlns:a16="http://schemas.microsoft.com/office/drawing/2014/main" xmlns="" val="20000"/>
                    </a:ext>
                  </a:extLst>
                </a:gridCol>
                <a:gridCol w="2412396">
                  <a:extLst>
                    <a:ext uri="{9D8B030D-6E8A-4147-A177-3AD203B41FA5}">
                      <a16:colId xmlns:a16="http://schemas.microsoft.com/office/drawing/2014/main" xmlns="" val="20001"/>
                    </a:ext>
                  </a:extLst>
                </a:gridCol>
              </a:tblGrid>
              <a:tr h="221555">
                <a:tc>
                  <a:txBody>
                    <a:bodyPr/>
                    <a:lstStyle/>
                    <a:p>
                      <a:pPr algn="ctr">
                        <a:lnSpc>
                          <a:spcPct val="115000"/>
                        </a:lnSpc>
                        <a:spcAft>
                          <a:spcPts val="0"/>
                        </a:spcAft>
                      </a:pPr>
                      <a:r>
                        <a:rPr lang="ru-RU" sz="1600" b="1" dirty="0">
                          <a:solidFill>
                            <a:srgbClr val="E19A4B"/>
                          </a:solidFill>
                          <a:latin typeface="PF Din Text Comp Pro" pitchFamily="2" charset="0"/>
                          <a:ea typeface="Calibri"/>
                          <a:cs typeface="Times New Roman"/>
                        </a:rPr>
                        <a:t>Функция</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ru-RU" sz="1600" b="1" dirty="0">
                          <a:solidFill>
                            <a:srgbClr val="E19A4B"/>
                          </a:solidFill>
                          <a:latin typeface="PF Din Text Comp Pro" pitchFamily="2" charset="0"/>
                          <a:ea typeface="Calibri"/>
                          <a:cs typeface="Times New Roman"/>
                        </a:rPr>
                        <a:t>Приоритет</a:t>
                      </a:r>
                      <a:endParaRPr lang="ru-RU" sz="1400" b="1" dirty="0">
                        <a:solidFill>
                          <a:srgbClr val="E19A4B"/>
                        </a:solidFill>
                        <a:latin typeface="PF Din Text Comp Pro" pitchFamily="2" charset="0"/>
                        <a:ea typeface="Calibri"/>
                        <a:cs typeface="Times New Roman"/>
                      </a:endParaRP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0"/>
                  </a:ext>
                </a:extLst>
              </a:tr>
              <a:tr h="221555">
                <a:tc>
                  <a:txBody>
                    <a:bodyPr/>
                    <a:lstStyle/>
                    <a:p>
                      <a:pPr algn="l">
                        <a:lnSpc>
                          <a:spcPct val="115000"/>
                        </a:lnSpc>
                        <a:spcAft>
                          <a:spcPts val="0"/>
                        </a:spcAft>
                      </a:pPr>
                      <a:r>
                        <a:rPr lang="ru-RU" sz="1100" dirty="0">
                          <a:solidFill>
                            <a:sysClr val="windowText" lastClr="000000"/>
                          </a:solidFill>
                          <a:latin typeface="PF Din Text Comp Pro" pitchFamily="2" charset="0"/>
                          <a:ea typeface="Calibri"/>
                          <a:cs typeface="Times New Roman"/>
                        </a:rPr>
                        <a:t>Занятость в постиндустриальном секторе</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Диверсификация сложившейся экономики</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1"/>
                  </a:ext>
                </a:extLst>
              </a:tr>
              <a:tr h="221555">
                <a:tc>
                  <a:txBody>
                    <a:bodyPr/>
                    <a:lstStyle/>
                    <a:p>
                      <a:pPr>
                        <a:lnSpc>
                          <a:spcPct val="115000"/>
                        </a:lnSpc>
                        <a:spcAft>
                          <a:spcPts val="0"/>
                        </a:spcAft>
                      </a:pPr>
                      <a:r>
                        <a:rPr lang="ru-RU" sz="1100" dirty="0">
                          <a:solidFill>
                            <a:sysClr val="windowText" lastClr="000000"/>
                          </a:solidFill>
                          <a:latin typeface="PF Din Text Comp Pro" pitchFamily="2" charset="0"/>
                          <a:ea typeface="Calibri"/>
                          <a:cs typeface="Times New Roman"/>
                        </a:rPr>
                        <a:t>Занятость в промышленности</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Организация новых и наполнение существующих промзон</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2"/>
                  </a:ext>
                </a:extLst>
              </a:tr>
              <a:tr h="221555">
                <a:tc>
                  <a:txBody>
                    <a:bodyPr/>
                    <a:lstStyle/>
                    <a:p>
                      <a:pPr>
                        <a:lnSpc>
                          <a:spcPct val="115000"/>
                        </a:lnSpc>
                        <a:spcAft>
                          <a:spcPts val="0"/>
                        </a:spcAft>
                      </a:pPr>
                      <a:r>
                        <a:rPr lang="ru-RU" sz="1100" dirty="0">
                          <a:solidFill>
                            <a:sysClr val="windowText" lastClr="000000"/>
                          </a:solidFill>
                          <a:latin typeface="PF Din Text Comp Pro" pitchFamily="2" charset="0"/>
                          <a:ea typeface="Calibri"/>
                          <a:cs typeface="Times New Roman"/>
                        </a:rPr>
                        <a:t>Социальная инфраструктура</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ru-RU" sz="1100">
                          <a:solidFill>
                            <a:schemeClr val="tx1">
                              <a:lumMod val="75000"/>
                              <a:lumOff val="25000"/>
                            </a:schemeClr>
                          </a:solidFill>
                          <a:latin typeface="PF Din Text Comp Pro" pitchFamily="2" charset="0"/>
                          <a:ea typeface="Calibri"/>
                          <a:cs typeface="Times New Roman"/>
                        </a:rPr>
                        <a:t>Поддержание</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3"/>
                  </a:ext>
                </a:extLst>
              </a:tr>
              <a:tr h="221555">
                <a:tc>
                  <a:txBody>
                    <a:bodyPr/>
                    <a:lstStyle/>
                    <a:p>
                      <a:pPr>
                        <a:lnSpc>
                          <a:spcPct val="115000"/>
                        </a:lnSpc>
                        <a:spcAft>
                          <a:spcPts val="0"/>
                        </a:spcAft>
                      </a:pPr>
                      <a:r>
                        <a:rPr lang="ru-RU" sz="1100" dirty="0">
                          <a:solidFill>
                            <a:sysClr val="windowText" lastClr="000000"/>
                          </a:solidFill>
                          <a:latin typeface="PF Din Text Comp Pro" pitchFamily="2" charset="0"/>
                          <a:ea typeface="Calibri"/>
                          <a:cs typeface="Times New Roman"/>
                        </a:rPr>
                        <a:t>Коммунальная инфраструктура</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Поддержание</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4"/>
                  </a:ext>
                </a:extLst>
              </a:tr>
              <a:tr h="221555">
                <a:tc>
                  <a:txBody>
                    <a:bodyPr/>
                    <a:lstStyle/>
                    <a:p>
                      <a:pPr>
                        <a:lnSpc>
                          <a:spcPct val="115000"/>
                        </a:lnSpc>
                        <a:spcAft>
                          <a:spcPts val="0"/>
                        </a:spcAft>
                      </a:pPr>
                      <a:r>
                        <a:rPr lang="ru-RU" sz="1100" dirty="0">
                          <a:solidFill>
                            <a:sysClr val="windowText" lastClr="000000"/>
                          </a:solidFill>
                          <a:latin typeface="PF Din Text Comp Pro" pitchFamily="2" charset="0"/>
                          <a:ea typeface="Calibri"/>
                          <a:cs typeface="Times New Roman"/>
                        </a:rPr>
                        <a:t>Спортивная инфраструктура</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Реновация ФОК</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5"/>
                  </a:ext>
                </a:extLst>
              </a:tr>
              <a:tr h="221555">
                <a:tc>
                  <a:txBody>
                    <a:bodyPr/>
                    <a:lstStyle/>
                    <a:p>
                      <a:pPr>
                        <a:lnSpc>
                          <a:spcPct val="115000"/>
                        </a:lnSpc>
                        <a:spcAft>
                          <a:spcPts val="0"/>
                        </a:spcAft>
                      </a:pPr>
                      <a:r>
                        <a:rPr lang="ru-RU" sz="1100" dirty="0">
                          <a:solidFill>
                            <a:sysClr val="windowText" lastClr="000000"/>
                          </a:solidFill>
                          <a:latin typeface="PF Din Text Comp Pro" pitchFamily="2" charset="0"/>
                          <a:ea typeface="Calibri"/>
                          <a:cs typeface="Times New Roman"/>
                        </a:rPr>
                        <a:t>Объекты коммерческой недвижимости</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Создание современных торгово-деловых объектов</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6"/>
                  </a:ext>
                </a:extLst>
              </a:tr>
              <a:tr h="221555">
                <a:tc>
                  <a:txBody>
                    <a:bodyPr/>
                    <a:lstStyle/>
                    <a:p>
                      <a:pPr>
                        <a:lnSpc>
                          <a:spcPct val="115000"/>
                        </a:lnSpc>
                        <a:spcAft>
                          <a:spcPts val="0"/>
                        </a:spcAft>
                      </a:pPr>
                      <a:r>
                        <a:rPr lang="ru-RU" sz="1100" dirty="0">
                          <a:solidFill>
                            <a:sysClr val="windowText" lastClr="000000"/>
                          </a:solidFill>
                          <a:latin typeface="PF Din Text Comp Pro" pitchFamily="2" charset="0"/>
                          <a:ea typeface="Calibri"/>
                          <a:cs typeface="Times New Roman"/>
                        </a:rPr>
                        <a:t>Общественные пространства («центральность»)</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Создание центральных общественных пространств</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7"/>
                  </a:ext>
                </a:extLst>
              </a:tr>
              <a:tr h="221555">
                <a:tc>
                  <a:txBody>
                    <a:bodyPr/>
                    <a:lstStyle/>
                    <a:p>
                      <a:pPr>
                        <a:lnSpc>
                          <a:spcPct val="115000"/>
                        </a:lnSpc>
                        <a:spcAft>
                          <a:spcPts val="0"/>
                        </a:spcAft>
                      </a:pPr>
                      <a:r>
                        <a:rPr lang="ru-RU" sz="1100" dirty="0">
                          <a:solidFill>
                            <a:sysClr val="windowText" lastClr="000000"/>
                          </a:solidFill>
                          <a:latin typeface="PF Din Text Comp Pro" pitchFamily="2" charset="0"/>
                          <a:ea typeface="Calibri"/>
                          <a:cs typeface="Times New Roman"/>
                        </a:rPr>
                        <a:t>Локальные общественные пространства</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В рамках национального проекта</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8"/>
                  </a:ext>
                </a:extLst>
              </a:tr>
            </a:tbl>
          </a:graphicData>
        </a:graphic>
      </p:graphicFrame>
      <p:sp>
        <p:nvSpPr>
          <p:cNvPr id="14" name="TextBox 13">
            <a:extLst>
              <a:ext uri="{FF2B5EF4-FFF2-40B4-BE49-F238E27FC236}">
                <a16:creationId xmlns:a16="http://schemas.microsoft.com/office/drawing/2014/main" xmlns="" id="{CC61D54C-4357-4A39-8C94-635AC54F34FD}"/>
              </a:ext>
            </a:extLst>
          </p:cNvPr>
          <p:cNvSpPr txBox="1"/>
          <p:nvPr/>
        </p:nvSpPr>
        <p:spPr>
          <a:xfrm>
            <a:off x="5516708" y="756295"/>
            <a:ext cx="4810330" cy="1277273"/>
          </a:xfrm>
          <a:prstGeom prst="rect">
            <a:avLst/>
          </a:prstGeom>
          <a:noFill/>
        </p:spPr>
        <p:txBody>
          <a:bodyPr wrap="square">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Для Волхова как обособленного населенного пункта, находящегося на границе Санкт-Петербургской агломерации (100 км от ядра агломерации) в стратегии закладывается равномерное развитие практически всех городских функций с внедрением современных подходов и технологий. Упор может быть сделан на диверсификации как индустриальной, так и </a:t>
            </a:r>
            <a:r>
              <a:rPr lang="ru-RU" sz="1100" kern="0" spc="15" dirty="0" err="1">
                <a:solidFill>
                  <a:schemeClr val="tx1">
                    <a:lumMod val="75000"/>
                    <a:lumOff val="25000"/>
                  </a:schemeClr>
                </a:solidFill>
                <a:latin typeface="PF Din Text Comp Pro" pitchFamily="2" charset="0"/>
              </a:rPr>
              <a:t>постидустриальной</a:t>
            </a:r>
            <a:r>
              <a:rPr lang="ru-RU" sz="1100" kern="0" spc="15" dirty="0">
                <a:solidFill>
                  <a:schemeClr val="tx1">
                    <a:lumMod val="75000"/>
                    <a:lumOff val="25000"/>
                  </a:schemeClr>
                </a:solidFill>
                <a:latin typeface="PF Din Text Comp Pro" pitchFamily="2" charset="0"/>
              </a:rPr>
              <a:t> экономики города, создании новых современных общественно-досуговых пространств открытого и закрытого (всесезонного) типа и на внедрении технологий «умного города».</a:t>
            </a:r>
          </a:p>
        </p:txBody>
      </p:sp>
      <p:pic>
        <p:nvPicPr>
          <p:cNvPr id="13" name="Рисунок 12">
            <a:extLst>
              <a:ext uri="{FF2B5EF4-FFF2-40B4-BE49-F238E27FC236}">
                <a16:creationId xmlns:a16="http://schemas.microsoft.com/office/drawing/2014/main" xmlns="" id="{1EBD5FBC-E83A-460F-9B96-9F8DAA1AC50F}"/>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b="16374"/>
          <a:stretch/>
        </p:blipFill>
        <p:spPr>
          <a:xfrm>
            <a:off x="1242244" y="3523879"/>
            <a:ext cx="831496" cy="695353"/>
          </a:xfrm>
          <a:prstGeom prst="rect">
            <a:avLst/>
          </a:prstGeom>
        </p:spPr>
      </p:pic>
      <p:pic>
        <p:nvPicPr>
          <p:cNvPr id="16" name="Рисунок 15">
            <a:extLst>
              <a:ext uri="{FF2B5EF4-FFF2-40B4-BE49-F238E27FC236}">
                <a16:creationId xmlns:a16="http://schemas.microsoft.com/office/drawing/2014/main" xmlns="" id="{535D857D-06C2-42B1-B334-F0235EC92CBB}"/>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l="9816" t="17248" r="12159" b="15517"/>
          <a:stretch/>
        </p:blipFill>
        <p:spPr>
          <a:xfrm>
            <a:off x="3697878" y="3502735"/>
            <a:ext cx="831496" cy="716497"/>
          </a:xfrm>
          <a:prstGeom prst="rect">
            <a:avLst/>
          </a:prstGeom>
        </p:spPr>
      </p:pic>
      <p:pic>
        <p:nvPicPr>
          <p:cNvPr id="18" name="Рисунок 17">
            <a:extLst>
              <a:ext uri="{FF2B5EF4-FFF2-40B4-BE49-F238E27FC236}">
                <a16:creationId xmlns:a16="http://schemas.microsoft.com/office/drawing/2014/main" xmlns="" id="{68A503F1-E61C-4543-94DE-6CBD65A95019}"/>
              </a:ext>
            </a:extLst>
          </p:cNvPr>
          <p:cNvPicPr>
            <a:picLocks noChangeAspect="1"/>
          </p:cNvPicPr>
          <p:nvPr/>
        </p:nvPicPr>
        <p:blipFill rotWithShape="1">
          <a:blip r:embed="rId5" cstate="print">
            <a:extLst>
              <a:ext uri="{28A0092B-C50C-407E-A947-70E740481C1C}">
                <a14:useLocalDpi xmlns:a14="http://schemas.microsoft.com/office/drawing/2010/main" xmlns="" val="0"/>
              </a:ext>
            </a:extLst>
          </a:blip>
          <a:srcRect b="13811"/>
          <a:stretch/>
        </p:blipFill>
        <p:spPr>
          <a:xfrm>
            <a:off x="6354812" y="3523879"/>
            <a:ext cx="832296" cy="717343"/>
          </a:xfrm>
          <a:prstGeom prst="rect">
            <a:avLst/>
          </a:prstGeom>
        </p:spPr>
      </p:pic>
      <p:pic>
        <p:nvPicPr>
          <p:cNvPr id="21" name="Рисунок 20">
            <a:extLst>
              <a:ext uri="{FF2B5EF4-FFF2-40B4-BE49-F238E27FC236}">
                <a16:creationId xmlns:a16="http://schemas.microsoft.com/office/drawing/2014/main" xmlns="" id="{628FDC29-099F-43C5-AD7A-1BC494EFC8C6}"/>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l="9816" t="17248" r="12159" b="15517"/>
          <a:stretch/>
        </p:blipFill>
        <p:spPr>
          <a:xfrm>
            <a:off x="8803084" y="3530296"/>
            <a:ext cx="831496" cy="716497"/>
          </a:xfrm>
          <a:prstGeom prst="rect">
            <a:avLst/>
          </a:prstGeom>
        </p:spPr>
      </p:pic>
    </p:spTree>
    <p:extLst>
      <p:ext uri="{BB962C8B-B14F-4D97-AF65-F5344CB8AC3E}">
        <p14:creationId xmlns:p14="http://schemas.microsoft.com/office/powerpoint/2010/main" xmlns="" val="1431288088"/>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РЕГИОНАЛЬНЫЙ МАСШТАБ</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142</a:t>
            </a:fld>
            <a:endParaRPr lang="ru-RU" dirty="0"/>
          </a:p>
        </p:txBody>
      </p:sp>
      <p:sp>
        <p:nvSpPr>
          <p:cNvPr id="6" name="TextBox 5"/>
          <p:cNvSpPr txBox="1"/>
          <p:nvPr/>
        </p:nvSpPr>
        <p:spPr>
          <a:xfrm>
            <a:off x="360001" y="504000"/>
            <a:ext cx="4607364" cy="6278642"/>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 пространственной точки зрения Волхов в Стратегии-2030 является точкой роста и к нему применимы следующие принципы управления, направления и меры региональной пространственной политики:</a:t>
            </a:r>
          </a:p>
          <a:p>
            <a:pPr marL="342900" lvl="0" indent="-342900" algn="just" defTabSz="1422637" fontAlgn="auto">
              <a:spcBef>
                <a:spcPts val="0"/>
              </a:spcBef>
              <a:spcAft>
                <a:spcPts val="600"/>
              </a:spcAft>
              <a:buFont typeface="+mj-lt"/>
              <a:buAutoNum type="arabicPeriod"/>
            </a:pPr>
            <a:r>
              <a:rPr lang="ru-RU" sz="1100" kern="0" spc="15" dirty="0">
                <a:solidFill>
                  <a:schemeClr val="tx1">
                    <a:lumMod val="75000"/>
                    <a:lumOff val="25000"/>
                  </a:schemeClr>
                </a:solidFill>
                <a:latin typeface="PF Din Text Comp Pro" pitchFamily="2" charset="0"/>
              </a:rPr>
              <a:t>Наращивание мощностей текущей специализации и диверсификация за счет развития перспективных отраслей.</a:t>
            </a:r>
          </a:p>
          <a:p>
            <a:pPr marL="342900" lvl="0" indent="-342900" algn="just" defTabSz="1422637" fontAlgn="auto">
              <a:spcBef>
                <a:spcPts val="0"/>
              </a:spcBef>
              <a:spcAft>
                <a:spcPts val="600"/>
              </a:spcAft>
              <a:buFont typeface="+mj-lt"/>
              <a:buAutoNum type="arabicPeriod"/>
            </a:pPr>
            <a:r>
              <a:rPr lang="ru-RU" sz="1100" kern="0" spc="15" dirty="0">
                <a:solidFill>
                  <a:schemeClr val="tx1">
                    <a:lumMod val="75000"/>
                    <a:lumOff val="25000"/>
                  </a:schemeClr>
                </a:solidFill>
                <a:latin typeface="PF Din Text Comp Pro" pitchFamily="2" charset="0"/>
              </a:rPr>
              <a:t>Привлечение резидентов в индустриальные парки и индустриальные зоны в соответствии с выбранными направлениями специализации.</a:t>
            </a:r>
          </a:p>
          <a:p>
            <a:pPr marL="342900" lvl="0" indent="-342900" algn="just" defTabSz="1422637" fontAlgn="auto">
              <a:spcBef>
                <a:spcPts val="0"/>
              </a:spcBef>
              <a:spcAft>
                <a:spcPts val="600"/>
              </a:spcAft>
              <a:buFont typeface="+mj-lt"/>
              <a:buAutoNum type="arabicPeriod"/>
            </a:pPr>
            <a:r>
              <a:rPr lang="ru-RU" sz="1100" kern="0" spc="15" dirty="0">
                <a:solidFill>
                  <a:schemeClr val="tx1">
                    <a:lumMod val="75000"/>
                    <a:lumOff val="25000"/>
                  </a:schemeClr>
                </a:solidFill>
                <a:latin typeface="PF Din Text Comp Pro" pitchFamily="2" charset="0"/>
              </a:rPr>
              <a:t>Развитие коммерческой, общественной и иной инфраструктуры городов, которая будет поддерживать развитие выбранных направлений специализации (технопарки, учреждения профессионального образования, офисные центры, бизнес-инкубаторы).</a:t>
            </a:r>
          </a:p>
          <a:p>
            <a:pPr marL="342900" lvl="0" indent="-342900" algn="just" defTabSz="1422637" fontAlgn="auto">
              <a:spcBef>
                <a:spcPts val="0"/>
              </a:spcBef>
              <a:spcAft>
                <a:spcPts val="600"/>
              </a:spcAft>
              <a:buFont typeface="+mj-lt"/>
              <a:buAutoNum type="arabicPeriod"/>
            </a:pPr>
            <a:r>
              <a:rPr lang="ru-RU" sz="1100" kern="0" spc="15" dirty="0">
                <a:solidFill>
                  <a:schemeClr val="tx1">
                    <a:lumMod val="75000"/>
                    <a:lumOff val="25000"/>
                  </a:schemeClr>
                </a:solidFill>
                <a:latin typeface="PF Din Text Comp Pro" pitchFamily="2" charset="0"/>
              </a:rPr>
              <a:t>Формирование городской среды, позволяющей сохранять образованное трудоспособное население и привлекать новых жителей.</a:t>
            </a:r>
          </a:p>
          <a:p>
            <a:pPr marL="342900" lvl="0" indent="-342900" algn="just" defTabSz="1422637" fontAlgn="auto">
              <a:spcBef>
                <a:spcPts val="0"/>
              </a:spcBef>
              <a:spcAft>
                <a:spcPts val="600"/>
              </a:spcAft>
              <a:buFont typeface="+mj-lt"/>
              <a:buAutoNum type="arabicPeriod"/>
            </a:pPr>
            <a:r>
              <a:rPr lang="ru-RU" sz="1100" kern="0" spc="15" dirty="0">
                <a:solidFill>
                  <a:schemeClr val="tx1">
                    <a:lumMod val="75000"/>
                    <a:lumOff val="25000"/>
                  </a:schemeClr>
                </a:solidFill>
                <a:latin typeface="PF Din Text Comp Pro" pitchFamily="2" charset="0"/>
              </a:rPr>
              <a:t>Развитие транспортных связей с подцентрами агломерации</a:t>
            </a:r>
          </a:p>
          <a:p>
            <a:pPr marL="342900" lvl="0" indent="-342900" algn="just">
              <a:buFont typeface="+mj-lt"/>
              <a:buAutoNum type="arabicPeriod"/>
            </a:pPr>
            <a:endParaRPr lang="ru-RU" sz="1400"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Кроме того, Волхов является центром </a:t>
            </a:r>
            <a:r>
              <a:rPr lang="ru-RU" sz="1100" b="1" kern="0" spc="15" dirty="0">
                <a:solidFill>
                  <a:schemeClr val="tx1">
                    <a:lumMod val="75000"/>
                    <a:lumOff val="25000"/>
                  </a:schemeClr>
                </a:solidFill>
                <a:latin typeface="PF Din Text Comp Pro" pitchFamily="2" charset="0"/>
              </a:rPr>
              <a:t>малой агломерации</a:t>
            </a:r>
            <a:r>
              <a:rPr lang="ru-RU" sz="1100" kern="0" spc="15" dirty="0">
                <a:solidFill>
                  <a:schemeClr val="tx1">
                    <a:lumMod val="75000"/>
                    <a:lumOff val="25000"/>
                  </a:schemeClr>
                </a:solidFill>
                <a:latin typeface="PF Din Text Comp Pro" pitchFamily="2" charset="0"/>
              </a:rPr>
              <a:t>, и в этой роли к нему применимы следующие принципы управления, направления и меры региональной пространственной политики:</a:t>
            </a:r>
          </a:p>
          <a:p>
            <a:pPr marL="342900" indent="-342900" algn="just" defTabSz="1422637" fontAlgn="auto">
              <a:spcBef>
                <a:spcPts val="0"/>
              </a:spcBef>
              <a:spcAft>
                <a:spcPts val="600"/>
              </a:spcAft>
              <a:buFont typeface="+mj-lt"/>
              <a:buAutoNum type="arabicPeriod"/>
            </a:pPr>
            <a:r>
              <a:rPr lang="ru-RU" sz="1100" kern="0" spc="15" dirty="0">
                <a:solidFill>
                  <a:schemeClr val="tx1">
                    <a:lumMod val="75000"/>
                    <a:lumOff val="25000"/>
                  </a:schemeClr>
                </a:solidFill>
                <a:latin typeface="PF Din Text Comp Pro" pitchFamily="2" charset="0"/>
              </a:rPr>
              <a:t>Поддержка сложившихся и стимулирование новых кооперационных связей</a:t>
            </a:r>
          </a:p>
          <a:p>
            <a:pPr marL="342900" indent="-342900" algn="just" defTabSz="1422637" fontAlgn="auto">
              <a:spcBef>
                <a:spcPts val="0"/>
              </a:spcBef>
              <a:spcAft>
                <a:spcPts val="600"/>
              </a:spcAft>
              <a:buFont typeface="+mj-lt"/>
              <a:buAutoNum type="arabicPeriod"/>
            </a:pPr>
            <a:r>
              <a:rPr lang="ru-RU" sz="1100" kern="0" spc="15" dirty="0">
                <a:solidFill>
                  <a:schemeClr val="tx1">
                    <a:lumMod val="75000"/>
                    <a:lumOff val="25000"/>
                  </a:schemeClr>
                </a:solidFill>
                <a:latin typeface="PF Din Text Comp Pro" pitchFamily="2" charset="0"/>
              </a:rPr>
              <a:t>Развитие внутренней транспортной инфраструктуры (ремонт и реконструкция автодорог, ремонт и реконструкция железных дорог, интенсификация движения общественного транспорта: автобусы, электропоезда или рельсовые автобусы).</a:t>
            </a:r>
          </a:p>
          <a:p>
            <a:pPr marL="342900" indent="-342900" algn="just" defTabSz="1422637" fontAlgn="auto">
              <a:spcBef>
                <a:spcPts val="0"/>
              </a:spcBef>
              <a:spcAft>
                <a:spcPts val="600"/>
              </a:spcAft>
              <a:buFont typeface="+mj-lt"/>
              <a:buAutoNum type="arabicPeriod"/>
            </a:pPr>
            <a:r>
              <a:rPr lang="ru-RU" sz="1100" kern="0" spc="15" dirty="0">
                <a:solidFill>
                  <a:schemeClr val="tx1">
                    <a:lumMod val="75000"/>
                    <a:lumOff val="25000"/>
                  </a:schemeClr>
                </a:solidFill>
                <a:latin typeface="PF Din Text Comp Pro" pitchFamily="2" charset="0"/>
              </a:rPr>
              <a:t>Наполнение индустриальных парков и имеющихся промышленных площадок.</a:t>
            </a:r>
          </a:p>
          <a:p>
            <a:pPr marL="342900" indent="-342900" algn="just" defTabSz="1422637" fontAlgn="auto">
              <a:spcBef>
                <a:spcPts val="0"/>
              </a:spcBef>
              <a:spcAft>
                <a:spcPts val="600"/>
              </a:spcAft>
              <a:buFont typeface="+mj-lt"/>
              <a:buAutoNum type="arabicPeriod"/>
            </a:pPr>
            <a:r>
              <a:rPr lang="ru-RU" sz="1100" kern="0" spc="15" dirty="0">
                <a:solidFill>
                  <a:schemeClr val="tx1">
                    <a:lumMod val="75000"/>
                    <a:lumOff val="25000"/>
                  </a:schemeClr>
                </a:solidFill>
                <a:latin typeface="PF Din Text Comp Pro" pitchFamily="2" charset="0"/>
              </a:rPr>
              <a:t>Активное развитие городской среды в агломерационной логике, а не в логике отдельных населенных пунктов (дифференциация функций территорий, уход от дублирования крупных дорогостоящих социальных и инфраструктурных объектов).</a:t>
            </a:r>
          </a:p>
          <a:p>
            <a:pPr marL="342900" indent="-342900" algn="just" defTabSz="1422637" fontAlgn="auto">
              <a:spcBef>
                <a:spcPts val="0"/>
              </a:spcBef>
              <a:spcAft>
                <a:spcPts val="600"/>
              </a:spcAft>
              <a:buFont typeface="+mj-lt"/>
              <a:buAutoNum type="arabicPeriod"/>
            </a:pPr>
            <a:r>
              <a:rPr lang="ru-RU" sz="1100" kern="0" spc="15" dirty="0">
                <a:solidFill>
                  <a:schemeClr val="tx1">
                    <a:lumMod val="75000"/>
                    <a:lumOff val="25000"/>
                  </a:schemeClr>
                </a:solidFill>
                <a:latin typeface="PF Din Text Comp Pro" pitchFamily="2" charset="0"/>
              </a:rPr>
              <a:t>Создание опорного центра реализации кластерной политики «Волхов - Старая Ладога - Новая Ладога» - пищевая промышленность и культурно-познавательный туризм</a:t>
            </a:r>
            <a:endParaRPr lang="ru-RU" sz="1400" dirty="0">
              <a:solidFill>
                <a:schemeClr val="tx1">
                  <a:lumMod val="75000"/>
                  <a:lumOff val="25000"/>
                </a:schemeClr>
              </a:solidFill>
              <a:latin typeface="PF Din Text Comp Pro" pitchFamily="2" charset="0"/>
            </a:endParaRPr>
          </a:p>
          <a:p>
            <a:pPr algn="just"/>
            <a:endParaRPr lang="ru-RU" sz="1400" dirty="0">
              <a:solidFill>
                <a:schemeClr val="tx1">
                  <a:lumMod val="75000"/>
                  <a:lumOff val="25000"/>
                </a:schemeClr>
              </a:solidFill>
              <a:latin typeface="PF Din Text Comp Pro" pitchFamily="2" charset="0"/>
            </a:endParaRPr>
          </a:p>
          <a:p>
            <a:pPr algn="just"/>
            <a:endParaRPr lang="ru-RU" sz="1400" dirty="0">
              <a:solidFill>
                <a:schemeClr val="tx1">
                  <a:lumMod val="75000"/>
                  <a:lumOff val="25000"/>
                </a:schemeClr>
              </a:solidFill>
              <a:latin typeface="PF Din Text Comp Pro" pitchFamily="2" charset="0"/>
            </a:endParaRPr>
          </a:p>
        </p:txBody>
      </p:sp>
      <p:sp>
        <p:nvSpPr>
          <p:cNvPr id="7" name="Прямоугольник 6"/>
          <p:cNvSpPr/>
          <p:nvPr/>
        </p:nvSpPr>
        <p:spPr>
          <a:xfrm>
            <a:off x="355774" y="6950841"/>
            <a:ext cx="3342104" cy="213547"/>
          </a:xfrm>
          <a:prstGeom prst="rect">
            <a:avLst/>
          </a:prstGeom>
        </p:spPr>
        <p:txBody>
          <a:bodyPr wrap="square">
            <a:spAutoFit/>
          </a:bodyPr>
          <a:lstStyle/>
          <a:p>
            <a:r>
              <a:rPr lang="ru-RU" sz="800" i="1" dirty="0">
                <a:solidFill>
                  <a:schemeClr val="bg1">
                    <a:lumMod val="65000"/>
                  </a:schemeClr>
                </a:solidFill>
                <a:latin typeface="PF Din Text Comp Pro" panose="02000506020000020004" pitchFamily="2" charset="0"/>
              </a:rPr>
              <a:t>Источник:</a:t>
            </a:r>
            <a:r>
              <a:rPr lang="en-US" sz="800" i="1" dirty="0">
                <a:solidFill>
                  <a:schemeClr val="bg1">
                    <a:lumMod val="65000"/>
                  </a:schemeClr>
                </a:solidFill>
                <a:latin typeface="PF Din Text Comp Pro" panose="02000506020000020004" pitchFamily="2" charset="0"/>
              </a:rPr>
              <a:t> </a:t>
            </a:r>
            <a:r>
              <a:rPr lang="ru-RU" sz="800" i="1" dirty="0">
                <a:solidFill>
                  <a:schemeClr val="bg1">
                    <a:lumMod val="65000"/>
                  </a:schemeClr>
                </a:solidFill>
                <a:latin typeface="PF Din Text Comp Pro" panose="02000506020000020004" pitchFamily="2" charset="0"/>
              </a:rPr>
              <a:t>Стратегия ЛО до 2030 года</a:t>
            </a:r>
            <a:endParaRPr lang="en-US" sz="800" i="1" dirty="0">
              <a:solidFill>
                <a:schemeClr val="bg1">
                  <a:lumMod val="65000"/>
                </a:schemeClr>
              </a:solidFill>
              <a:latin typeface="PF Din Text Comp Pro" panose="02000506020000020004" pitchFamily="2" charset="0"/>
            </a:endParaRPr>
          </a:p>
        </p:txBody>
      </p:sp>
      <p:sp>
        <p:nvSpPr>
          <p:cNvPr id="17" name="Прямоугольник 16">
            <a:extLst>
              <a:ext uri="{FF2B5EF4-FFF2-40B4-BE49-F238E27FC236}">
                <a16:creationId xmlns:a16="http://schemas.microsoft.com/office/drawing/2014/main" xmlns="" id="{53DE70D7-4608-4581-84B7-C05127FDD3A6}"/>
              </a:ext>
            </a:extLst>
          </p:cNvPr>
          <p:cNvSpPr/>
          <p:nvPr/>
        </p:nvSpPr>
        <p:spPr>
          <a:xfrm>
            <a:off x="-1" y="-1"/>
            <a:ext cx="882205" cy="395289"/>
          </a:xfrm>
          <a:prstGeom prst="rect">
            <a:avLst/>
          </a:prstGeom>
          <a:solidFill>
            <a:srgbClr val="E19A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8" name="Прямоугольник 17">
            <a:extLst>
              <a:ext uri="{FF2B5EF4-FFF2-40B4-BE49-F238E27FC236}">
                <a16:creationId xmlns:a16="http://schemas.microsoft.com/office/drawing/2014/main" xmlns="" id="{C6601A70-082A-48BA-9A9F-E9B41BFB51F8}"/>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itchFamily="2" charset="0"/>
              </a:rPr>
              <a:t>15.1. </a:t>
            </a:r>
            <a:endParaRPr lang="ru-RU" sz="3000" dirty="0">
              <a:solidFill>
                <a:schemeClr val="bg1"/>
              </a:solidFill>
            </a:endParaRPr>
          </a:p>
        </p:txBody>
      </p:sp>
      <p:grpSp>
        <p:nvGrpSpPr>
          <p:cNvPr id="3" name="Группа 3">
            <a:extLst>
              <a:ext uri="{FF2B5EF4-FFF2-40B4-BE49-F238E27FC236}">
                <a16:creationId xmlns:a16="http://schemas.microsoft.com/office/drawing/2014/main" xmlns="" id="{22ACD886-7BEC-4C39-9286-124DA6595DF0}"/>
              </a:ext>
            </a:extLst>
          </p:cNvPr>
          <p:cNvGrpSpPr/>
          <p:nvPr/>
        </p:nvGrpSpPr>
        <p:grpSpPr>
          <a:xfrm>
            <a:off x="5146249" y="305011"/>
            <a:ext cx="5238211" cy="5732338"/>
            <a:chOff x="5853347" y="744561"/>
            <a:chExt cx="4348275" cy="4758453"/>
          </a:xfrm>
        </p:grpSpPr>
        <p:pic>
          <p:nvPicPr>
            <p:cNvPr id="8" name="Picture 2" descr="http://static.piter.tv/images/news_photos/ED5gmd5dOOJeK6qa9LHJVwXjqCWXVDlJ.jpg"/>
            <p:cNvPicPr>
              <a:picLocks noChangeAspect="1" noChangeArrowheads="1"/>
            </p:cNvPicPr>
            <p:nvPr/>
          </p:nvPicPr>
          <p:blipFill rotWithShape="1">
            <a:blip r:embed="rId3" cstate="print"/>
            <a:srcRect l="10637" r="10748"/>
            <a:stretch/>
          </p:blipFill>
          <p:spPr bwMode="auto">
            <a:xfrm>
              <a:off x="5957082" y="1044327"/>
              <a:ext cx="1739353" cy="1243689"/>
            </a:xfrm>
            <a:prstGeom prst="rect">
              <a:avLst/>
            </a:prstGeom>
            <a:noFill/>
          </p:spPr>
        </p:pic>
        <p:pic>
          <p:nvPicPr>
            <p:cNvPr id="9" name="Picture 4" descr="https://region47.org/upload/iblock/192/19224a2d660a5e4b37037f33b54ad8dd.jpg"/>
            <p:cNvPicPr>
              <a:picLocks noChangeAspect="1" noChangeArrowheads="1"/>
            </p:cNvPicPr>
            <p:nvPr/>
          </p:nvPicPr>
          <p:blipFill rotWithShape="1">
            <a:blip r:embed="rId4" cstate="print"/>
            <a:srcRect l="5299" r="5141"/>
            <a:stretch/>
          </p:blipFill>
          <p:spPr bwMode="auto">
            <a:xfrm>
              <a:off x="5957082" y="2652719"/>
              <a:ext cx="1739353" cy="1213813"/>
            </a:xfrm>
            <a:prstGeom prst="rect">
              <a:avLst/>
            </a:prstGeom>
            <a:noFill/>
            <a:effectLst/>
          </p:spPr>
        </p:pic>
        <p:sp>
          <p:nvSpPr>
            <p:cNvPr id="12" name="TextBox 11"/>
            <p:cNvSpPr txBox="1"/>
            <p:nvPr/>
          </p:nvSpPr>
          <p:spPr>
            <a:xfrm>
              <a:off x="5853347" y="2372382"/>
              <a:ext cx="1368152" cy="307777"/>
            </a:xfrm>
            <a:prstGeom prst="rect">
              <a:avLst/>
            </a:prstGeom>
            <a:noFill/>
          </p:spPr>
          <p:txBody>
            <a:bodyPr wrap="square" rtlCol="0">
              <a:spAutoFit/>
            </a:bodyPr>
            <a:lstStyle>
              <a:defPPr>
                <a:defRPr lang="ru-RU"/>
              </a:defPPr>
              <a:lvl1pPr algn="r">
                <a:defRPr sz="1000">
                  <a:solidFill>
                    <a:schemeClr val="tx1">
                      <a:lumMod val="75000"/>
                      <a:lumOff val="25000"/>
                    </a:schemeClr>
                  </a:solidFill>
                  <a:latin typeface="PF Din Text Comp Pro Light" pitchFamily="2" charset="0"/>
                </a:defRPr>
              </a:lvl1pPr>
            </a:lstStyle>
            <a:p>
              <a:pPr algn="l"/>
              <a:r>
                <a:rPr lang="ru-RU" sz="1400" b="1" dirty="0"/>
                <a:t>Старая Ладога</a:t>
              </a:r>
            </a:p>
          </p:txBody>
        </p:sp>
        <p:grpSp>
          <p:nvGrpSpPr>
            <p:cNvPr id="4" name="Группа 2">
              <a:extLst>
                <a:ext uri="{FF2B5EF4-FFF2-40B4-BE49-F238E27FC236}">
                  <a16:creationId xmlns:a16="http://schemas.microsoft.com/office/drawing/2014/main" xmlns="" id="{A5EF8A33-CE0F-498D-8A58-44A8C040AB21}"/>
                </a:ext>
              </a:extLst>
            </p:cNvPr>
            <p:cNvGrpSpPr/>
            <p:nvPr/>
          </p:nvGrpSpPr>
          <p:grpSpPr>
            <a:xfrm>
              <a:off x="7794972" y="1044327"/>
              <a:ext cx="2406650" cy="4458687"/>
              <a:chOff x="5729313" y="613092"/>
              <a:chExt cx="2353692" cy="4360574"/>
            </a:xfrm>
          </p:grpSpPr>
          <p:pic>
            <p:nvPicPr>
              <p:cNvPr id="20" name="Рисунок 19" descr="Внешние связи.png"/>
              <p:cNvPicPr>
                <a:picLocks noChangeAspect="1"/>
              </p:cNvPicPr>
              <p:nvPr/>
            </p:nvPicPr>
            <p:blipFill rotWithShape="1">
              <a:blip r:embed="rId5" cstate="print"/>
              <a:srcRect l="72999" b="50000"/>
              <a:stretch/>
            </p:blipFill>
            <p:spPr>
              <a:xfrm>
                <a:off x="5729313" y="613092"/>
                <a:ext cx="2353692" cy="4360574"/>
              </a:xfrm>
              <a:prstGeom prst="rect">
                <a:avLst/>
              </a:prstGeom>
            </p:spPr>
          </p:pic>
          <p:sp>
            <p:nvSpPr>
              <p:cNvPr id="19" name="TextBox 18"/>
              <p:cNvSpPr txBox="1"/>
              <p:nvPr/>
            </p:nvSpPr>
            <p:spPr>
              <a:xfrm>
                <a:off x="6559074" y="2311919"/>
                <a:ext cx="1000132" cy="276999"/>
              </a:xfrm>
              <a:prstGeom prst="rect">
                <a:avLst/>
              </a:prstGeom>
              <a:noFill/>
            </p:spPr>
            <p:txBody>
              <a:bodyPr wrap="square" rtlCol="0">
                <a:spAutoFit/>
              </a:bodyPr>
              <a:lstStyle/>
              <a:p>
                <a:r>
                  <a:rPr lang="ru-RU" sz="1200" dirty="0">
                    <a:solidFill>
                      <a:schemeClr val="tx1">
                        <a:lumMod val="75000"/>
                        <a:lumOff val="25000"/>
                      </a:schemeClr>
                    </a:solidFill>
                    <a:latin typeface="PF Din Text Comp Pro Medium" panose="02000500000000020004" pitchFamily="2" charset="0"/>
                  </a:rPr>
                  <a:t>Старая Ладога</a:t>
                </a:r>
              </a:p>
            </p:txBody>
          </p:sp>
          <p:sp>
            <p:nvSpPr>
              <p:cNvPr id="2" name="Овал 1"/>
              <p:cNvSpPr/>
              <p:nvPr/>
            </p:nvSpPr>
            <p:spPr>
              <a:xfrm>
                <a:off x="6066780" y="1156901"/>
                <a:ext cx="1152128" cy="2551722"/>
              </a:xfrm>
              <a:prstGeom prst="ellipse">
                <a:avLst/>
              </a:prstGeom>
              <a:noFill/>
              <a:ln w="38100">
                <a:solidFill>
                  <a:srgbClr val="DD6043"/>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grpSp>
        <p:pic>
          <p:nvPicPr>
            <p:cNvPr id="22" name="Picture 6" descr="https://volhov.herzen.spb.ru/images/%D0%92%D0%BE%D0%BB%D1%85%D0%BE%D0%B2.jpg"/>
            <p:cNvPicPr>
              <a:picLocks noChangeAspect="1" noChangeArrowheads="1"/>
            </p:cNvPicPr>
            <p:nvPr/>
          </p:nvPicPr>
          <p:blipFill rotWithShape="1">
            <a:blip r:embed="rId6" cstate="print"/>
            <a:srcRect l="12666" t="4679" r="8718" b="10179"/>
            <a:stretch/>
          </p:blipFill>
          <p:spPr bwMode="auto">
            <a:xfrm>
              <a:off x="5957082" y="4275427"/>
              <a:ext cx="1739353" cy="1227587"/>
            </a:xfrm>
            <a:prstGeom prst="rect">
              <a:avLst/>
            </a:prstGeom>
            <a:noFill/>
          </p:spPr>
        </p:pic>
        <p:sp>
          <p:nvSpPr>
            <p:cNvPr id="21" name="TextBox 20">
              <a:extLst>
                <a:ext uri="{FF2B5EF4-FFF2-40B4-BE49-F238E27FC236}">
                  <a16:creationId xmlns:a16="http://schemas.microsoft.com/office/drawing/2014/main" xmlns="" id="{58D9412F-65E5-46FF-B18D-291268FBB2DC}"/>
                </a:ext>
              </a:extLst>
            </p:cNvPr>
            <p:cNvSpPr txBox="1"/>
            <p:nvPr/>
          </p:nvSpPr>
          <p:spPr>
            <a:xfrm>
              <a:off x="5882233" y="744561"/>
              <a:ext cx="1368152" cy="307777"/>
            </a:xfrm>
            <a:prstGeom prst="rect">
              <a:avLst/>
            </a:prstGeom>
            <a:noFill/>
          </p:spPr>
          <p:txBody>
            <a:bodyPr wrap="square" rtlCol="0">
              <a:spAutoFit/>
            </a:bodyPr>
            <a:lstStyle>
              <a:defPPr>
                <a:defRPr lang="ru-RU"/>
              </a:defPPr>
              <a:lvl1pPr algn="r">
                <a:defRPr sz="1000">
                  <a:solidFill>
                    <a:schemeClr val="tx1">
                      <a:lumMod val="75000"/>
                      <a:lumOff val="25000"/>
                    </a:schemeClr>
                  </a:solidFill>
                  <a:latin typeface="PF Din Text Comp Pro Light" pitchFamily="2" charset="0"/>
                </a:defRPr>
              </a:lvl1pPr>
            </a:lstStyle>
            <a:p>
              <a:pPr algn="l"/>
              <a:r>
                <a:rPr lang="ru-RU" sz="1400" b="1" dirty="0"/>
                <a:t>Новая Ладога</a:t>
              </a:r>
            </a:p>
          </p:txBody>
        </p:sp>
        <p:sp>
          <p:nvSpPr>
            <p:cNvPr id="25" name="TextBox 24">
              <a:extLst>
                <a:ext uri="{FF2B5EF4-FFF2-40B4-BE49-F238E27FC236}">
                  <a16:creationId xmlns:a16="http://schemas.microsoft.com/office/drawing/2014/main" xmlns="" id="{36F64ED1-6B63-4FFE-BFCA-D4352CD3D1AC}"/>
                </a:ext>
              </a:extLst>
            </p:cNvPr>
            <p:cNvSpPr txBox="1"/>
            <p:nvPr/>
          </p:nvSpPr>
          <p:spPr>
            <a:xfrm>
              <a:off x="5853347" y="3940546"/>
              <a:ext cx="1368152" cy="307777"/>
            </a:xfrm>
            <a:prstGeom prst="rect">
              <a:avLst/>
            </a:prstGeom>
            <a:noFill/>
          </p:spPr>
          <p:txBody>
            <a:bodyPr wrap="square" rtlCol="0">
              <a:spAutoFit/>
            </a:bodyPr>
            <a:lstStyle>
              <a:defPPr>
                <a:defRPr lang="ru-RU"/>
              </a:defPPr>
              <a:lvl1pPr algn="r">
                <a:defRPr sz="1000">
                  <a:solidFill>
                    <a:schemeClr val="tx1">
                      <a:lumMod val="75000"/>
                      <a:lumOff val="25000"/>
                    </a:schemeClr>
                  </a:solidFill>
                  <a:latin typeface="PF Din Text Comp Pro Light" pitchFamily="2" charset="0"/>
                </a:defRPr>
              </a:lvl1pPr>
            </a:lstStyle>
            <a:p>
              <a:pPr algn="l"/>
              <a:r>
                <a:rPr lang="ru-RU" sz="1400" b="1" dirty="0"/>
                <a:t>Волхов</a:t>
              </a:r>
            </a:p>
          </p:txBody>
        </p:sp>
      </p:grpSp>
    </p:spTree>
    <p:extLst>
      <p:ext uri="{BB962C8B-B14F-4D97-AF65-F5344CB8AC3E}">
        <p14:creationId xmlns:p14="http://schemas.microsoft.com/office/powerpoint/2010/main" xmlns="" val="1820008498"/>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3" y="33098"/>
            <a:ext cx="6913871"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ВОЗМОЖНОСТИ КООПЕРАЦИИ ВОЛХОВ И ВОЛХОВСКИЙ РАЙОН </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143</a:t>
            </a:fld>
            <a:endParaRPr lang="ru-RU" dirty="0"/>
          </a:p>
        </p:txBody>
      </p:sp>
      <p:sp>
        <p:nvSpPr>
          <p:cNvPr id="6" name="TextBox 5"/>
          <p:cNvSpPr txBox="1"/>
          <p:nvPr/>
        </p:nvSpPr>
        <p:spPr>
          <a:xfrm>
            <a:off x="355774" y="553997"/>
            <a:ext cx="4630564" cy="5524589"/>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Население Волховского муниципального района в 2020 году составляло 88,2 тысячи человек, по количеству жителей он занимает 6 место в Ленинградской области. Население районного центра города Волхов составляет половину от районного, то есть нельзя говорить, что город полностью определяет экономическое развитие района – в нем можно выделить еще несколько важных подцентров расселения и экономической деятельности:</a:t>
            </a:r>
          </a:p>
          <a:p>
            <a:pPr algn="just"/>
            <a:endParaRPr lang="ru-RU" sz="1400"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Город Сясьстрой – 12,4 тысячи жителей. Экономическая специализация – целлюлозно-бумажная промышленность (межрегиональный масштаб), судостроение (региональный масштаб), сельское хозяйство (региональный масштаб), пищевая промышленность (районный масштаб).</a:t>
            </a:r>
          </a:p>
          <a:p>
            <a:pPr algn="just"/>
            <a:endParaRPr lang="ru-RU" sz="1400" dirty="0">
              <a:solidFill>
                <a:schemeClr val="tx1">
                  <a:lumMod val="75000"/>
                  <a:lumOff val="25000"/>
                </a:schemeClr>
              </a:solidFill>
              <a:latin typeface="PF Din Text Comp Pro" pitchFamily="2" charset="0"/>
            </a:endParaRPr>
          </a:p>
          <a:p>
            <a:pPr algn="just"/>
            <a:endParaRPr lang="ru-RU" sz="1400" dirty="0">
              <a:solidFill>
                <a:schemeClr val="tx1">
                  <a:lumMod val="75000"/>
                  <a:lumOff val="25000"/>
                </a:schemeClr>
              </a:solidFill>
              <a:latin typeface="PF Din Text Comp Pro" pitchFamily="2" charset="0"/>
            </a:endParaRPr>
          </a:p>
          <a:p>
            <a:pPr algn="just"/>
            <a:endParaRPr lang="ru-RU" sz="1400" dirty="0">
              <a:solidFill>
                <a:schemeClr val="tx1">
                  <a:lumMod val="75000"/>
                  <a:lumOff val="25000"/>
                </a:schemeClr>
              </a:solidFill>
              <a:latin typeface="PF Din Text Comp Pro" pitchFamily="2" charset="0"/>
            </a:endParaRPr>
          </a:p>
          <a:p>
            <a:pPr algn="just"/>
            <a:endParaRPr lang="ru-RU" sz="1400"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Город Новая Ладога – 8 тысяч жителей. Экономическая специализация – судостроение (межрегиональный масштаб), пищевая промышленность (региональный масштаб), легкая промышленность (региональный масштаб), производство электрооборудования (региональный масштаб), туризм (региональный масштаб).</a:t>
            </a:r>
          </a:p>
          <a:p>
            <a:pPr algn="just"/>
            <a:endParaRPr lang="ru-RU" sz="1400" dirty="0">
              <a:solidFill>
                <a:schemeClr val="tx1">
                  <a:lumMod val="75000"/>
                  <a:lumOff val="25000"/>
                </a:schemeClr>
              </a:solidFill>
              <a:latin typeface="PF Din Text Comp Pro" pitchFamily="2" charset="0"/>
            </a:endParaRPr>
          </a:p>
          <a:p>
            <a:pPr algn="just"/>
            <a:endParaRPr lang="ru-RU" sz="1400" dirty="0">
              <a:solidFill>
                <a:schemeClr val="tx1">
                  <a:lumMod val="75000"/>
                  <a:lumOff val="25000"/>
                </a:schemeClr>
              </a:solidFill>
              <a:latin typeface="PF Din Text Comp Pro" pitchFamily="2" charset="0"/>
            </a:endParaRPr>
          </a:p>
          <a:p>
            <a:pPr algn="just"/>
            <a:endParaRPr lang="ru-RU" sz="1400" dirty="0">
              <a:solidFill>
                <a:schemeClr val="tx1">
                  <a:lumMod val="75000"/>
                  <a:lumOff val="25000"/>
                </a:schemeClr>
              </a:solidFill>
              <a:latin typeface="PF Din Text Comp Pro" pitchFamily="2" charset="0"/>
            </a:endParaRPr>
          </a:p>
          <a:p>
            <a:pPr algn="just"/>
            <a:endParaRPr lang="ru-RU" sz="1400"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Село Старая Ладога – 2 тысячи жителей. Экономическая специализация – туризм (федеральный масштаб)</a:t>
            </a:r>
          </a:p>
          <a:p>
            <a:pPr marL="342900" lvl="0" indent="-342900">
              <a:buFont typeface="+mj-lt"/>
              <a:buAutoNum type="arabicPeriod"/>
            </a:pPr>
            <a:endParaRPr lang="ru-RU" sz="1400" dirty="0">
              <a:solidFill>
                <a:schemeClr val="tx1">
                  <a:lumMod val="75000"/>
                  <a:lumOff val="25000"/>
                </a:schemeClr>
              </a:solidFill>
              <a:latin typeface="PF Din Text Comp Pro" pitchFamily="2" charset="0"/>
            </a:endParaRPr>
          </a:p>
          <a:p>
            <a:pPr algn="just"/>
            <a:endParaRPr lang="ru-RU" sz="1400" dirty="0">
              <a:solidFill>
                <a:schemeClr val="tx1">
                  <a:lumMod val="75000"/>
                  <a:lumOff val="25000"/>
                </a:schemeClr>
              </a:solidFill>
              <a:latin typeface="PF Din Text Comp Pro" pitchFamily="2" charset="0"/>
            </a:endParaRPr>
          </a:p>
          <a:p>
            <a:pPr algn="just"/>
            <a:endParaRPr lang="ru-RU" sz="1400" dirty="0">
              <a:solidFill>
                <a:schemeClr val="tx1">
                  <a:lumMod val="75000"/>
                  <a:lumOff val="25000"/>
                </a:schemeClr>
              </a:solidFill>
              <a:latin typeface="PF Din Text Comp Pro" pitchFamily="2" charset="0"/>
            </a:endParaRPr>
          </a:p>
        </p:txBody>
      </p:sp>
      <p:pic>
        <p:nvPicPr>
          <p:cNvPr id="7" name="Picture 2" descr="https://www.bitovayahimiyaoptom.ru/wp-content/uploads/2018/12/Syaskij-tsbk.jpg"/>
          <p:cNvPicPr>
            <a:picLocks noChangeAspect="1" noChangeArrowheads="1"/>
          </p:cNvPicPr>
          <p:nvPr/>
        </p:nvPicPr>
        <p:blipFill rotWithShape="1">
          <a:blip r:embed="rId3" cstate="print"/>
          <a:srcRect t="6596" b="6717"/>
          <a:stretch/>
        </p:blipFill>
        <p:spPr bwMode="auto">
          <a:xfrm>
            <a:off x="482014" y="2521496"/>
            <a:ext cx="1143008" cy="663875"/>
          </a:xfrm>
          <a:prstGeom prst="rect">
            <a:avLst/>
          </a:prstGeom>
          <a:noFill/>
        </p:spPr>
      </p:pic>
      <p:pic>
        <p:nvPicPr>
          <p:cNvPr id="8" name="Picture 4" descr="https://yt3.ggpht.com/ytc/AAUvwnjZPIePflw1aRdt9oSV0O1GWMUlpzHVZ-RM0ojWCQ=s900-c-k-c0x00ffffff-no-rj"/>
          <p:cNvPicPr>
            <a:picLocks noChangeAspect="1" noChangeArrowheads="1"/>
          </p:cNvPicPr>
          <p:nvPr/>
        </p:nvPicPr>
        <p:blipFill>
          <a:blip r:embed="rId4" cstate="print"/>
          <a:srcRect/>
          <a:stretch>
            <a:fillRect/>
          </a:stretch>
        </p:blipFill>
        <p:spPr bwMode="auto">
          <a:xfrm>
            <a:off x="1793499" y="2398263"/>
            <a:ext cx="857256" cy="857256"/>
          </a:xfrm>
          <a:prstGeom prst="rect">
            <a:avLst/>
          </a:prstGeom>
          <a:noFill/>
        </p:spPr>
      </p:pic>
      <p:pic>
        <p:nvPicPr>
          <p:cNvPr id="9" name="Picture 10" descr="http://tmregister.ru/base/NEW/4354/435460/1.jpg"/>
          <p:cNvPicPr>
            <a:picLocks noChangeAspect="1" noChangeArrowheads="1"/>
          </p:cNvPicPr>
          <p:nvPr/>
        </p:nvPicPr>
        <p:blipFill>
          <a:blip r:embed="rId5" cstate="print"/>
          <a:srcRect/>
          <a:stretch>
            <a:fillRect/>
          </a:stretch>
        </p:blipFill>
        <p:spPr bwMode="auto">
          <a:xfrm>
            <a:off x="2988400" y="2462004"/>
            <a:ext cx="785818" cy="747672"/>
          </a:xfrm>
          <a:prstGeom prst="rect">
            <a:avLst/>
          </a:prstGeom>
          <a:noFill/>
        </p:spPr>
      </p:pic>
      <p:pic>
        <p:nvPicPr>
          <p:cNvPr id="10" name="Picture 12" descr="https://uploads-ssl.webflow.com/5e54b6312fdc08a02fb32fa9/5e54b6312fdc0808fab32ff4_logo3-p-500.png"/>
          <p:cNvPicPr>
            <a:picLocks noChangeAspect="1" noChangeArrowheads="1"/>
          </p:cNvPicPr>
          <p:nvPr/>
        </p:nvPicPr>
        <p:blipFill>
          <a:blip r:embed="rId6" cstate="print"/>
          <a:srcRect/>
          <a:stretch>
            <a:fillRect/>
          </a:stretch>
        </p:blipFill>
        <p:spPr bwMode="auto">
          <a:xfrm>
            <a:off x="4111863" y="2505420"/>
            <a:ext cx="644231" cy="642942"/>
          </a:xfrm>
          <a:prstGeom prst="rect">
            <a:avLst/>
          </a:prstGeom>
          <a:noFill/>
        </p:spPr>
      </p:pic>
      <p:pic>
        <p:nvPicPr>
          <p:cNvPr id="11" name="Picture 14" descr="https://syktyvkar.hh.ru/employer-logo/1228716.png"/>
          <p:cNvPicPr>
            <a:picLocks noChangeAspect="1" noChangeArrowheads="1"/>
          </p:cNvPicPr>
          <p:nvPr/>
        </p:nvPicPr>
        <p:blipFill rotWithShape="1">
          <a:blip r:embed="rId7" cstate="print"/>
          <a:srcRect b="7696"/>
          <a:stretch/>
        </p:blipFill>
        <p:spPr bwMode="auto">
          <a:xfrm>
            <a:off x="1002828" y="4027190"/>
            <a:ext cx="928693" cy="857224"/>
          </a:xfrm>
          <a:prstGeom prst="rect">
            <a:avLst/>
          </a:prstGeom>
          <a:noFill/>
        </p:spPr>
      </p:pic>
      <p:pic>
        <p:nvPicPr>
          <p:cNvPr id="12" name="Picture 16" descr="https://productcenter.ru/images/322085-zao-novoladozhskaia-kozhgalantierieinaia-fabrika-137x100.png"/>
          <p:cNvPicPr>
            <a:picLocks noChangeAspect="1" noChangeArrowheads="1"/>
          </p:cNvPicPr>
          <p:nvPr/>
        </p:nvPicPr>
        <p:blipFill>
          <a:blip r:embed="rId8" cstate="print"/>
          <a:srcRect/>
          <a:stretch>
            <a:fillRect/>
          </a:stretch>
        </p:blipFill>
        <p:spPr bwMode="auto">
          <a:xfrm>
            <a:off x="2238320" y="4090791"/>
            <a:ext cx="1000132" cy="730023"/>
          </a:xfrm>
          <a:prstGeom prst="rect">
            <a:avLst/>
          </a:prstGeom>
          <a:noFill/>
        </p:spPr>
      </p:pic>
      <p:pic>
        <p:nvPicPr>
          <p:cNvPr id="13" name="Picture 18" descr="http://www.alpf.ru/templates/alpf/img/logo.png"/>
          <p:cNvPicPr>
            <a:picLocks noChangeAspect="1" noChangeArrowheads="1"/>
          </p:cNvPicPr>
          <p:nvPr/>
        </p:nvPicPr>
        <p:blipFill>
          <a:blip r:embed="rId9" cstate="print"/>
          <a:srcRect/>
          <a:stretch>
            <a:fillRect/>
          </a:stretch>
        </p:blipFill>
        <p:spPr bwMode="auto">
          <a:xfrm>
            <a:off x="3611797" y="4108826"/>
            <a:ext cx="1000132" cy="714809"/>
          </a:xfrm>
          <a:prstGeom prst="rect">
            <a:avLst/>
          </a:prstGeom>
          <a:noFill/>
        </p:spPr>
      </p:pic>
      <p:pic>
        <p:nvPicPr>
          <p:cNvPr id="14" name="Picture 20" descr="https://www.restopoisk.ru/uploads/images/logmuz.JPG"/>
          <p:cNvPicPr>
            <a:picLocks noChangeAspect="1" noChangeArrowheads="1"/>
          </p:cNvPicPr>
          <p:nvPr/>
        </p:nvPicPr>
        <p:blipFill>
          <a:blip r:embed="rId10" cstate="print"/>
          <a:srcRect/>
          <a:stretch>
            <a:fillRect/>
          </a:stretch>
        </p:blipFill>
        <p:spPr bwMode="auto">
          <a:xfrm>
            <a:off x="2222127" y="5368972"/>
            <a:ext cx="1016325" cy="785818"/>
          </a:xfrm>
          <a:prstGeom prst="rect">
            <a:avLst/>
          </a:prstGeom>
          <a:noFill/>
        </p:spPr>
      </p:pic>
      <p:sp>
        <p:nvSpPr>
          <p:cNvPr id="15" name="TextBox 14"/>
          <p:cNvSpPr txBox="1"/>
          <p:nvPr/>
        </p:nvSpPr>
        <p:spPr>
          <a:xfrm>
            <a:off x="5359683" y="540271"/>
            <a:ext cx="5099585" cy="4755148"/>
          </a:xfrm>
          <a:prstGeom prst="rect">
            <a:avLst/>
          </a:prstGeom>
          <a:noFill/>
        </p:spPr>
        <p:txBody>
          <a:bodyPr wrap="square" rtlCol="0">
            <a:spAutoFit/>
          </a:bodyPr>
          <a:lstStyle/>
          <a:p>
            <a:r>
              <a:rPr lang="ru-RU" sz="1400" dirty="0">
                <a:solidFill>
                  <a:schemeClr val="tx1">
                    <a:lumMod val="75000"/>
                    <a:lumOff val="25000"/>
                  </a:schemeClr>
                </a:solidFill>
                <a:latin typeface="PF Din Text Comp Pro" pitchFamily="2" charset="0"/>
              </a:rPr>
              <a:t>Направления использования экономического потенциала Волховского района – потенциал для Волхова:</a:t>
            </a:r>
          </a:p>
          <a:p>
            <a:endParaRPr lang="ru-RU" sz="1100" dirty="0">
              <a:solidFill>
                <a:schemeClr val="tx1">
                  <a:lumMod val="75000"/>
                  <a:lumOff val="25000"/>
                </a:schemeClr>
              </a:solidFill>
              <a:latin typeface="PF Din Text Comp Pro" pitchFamily="2" charset="0"/>
            </a:endParaRPr>
          </a:p>
          <a:p>
            <a:pPr marL="342900" lvl="0" indent="-342900" algn="just">
              <a:buFont typeface="+mj-lt"/>
              <a:buAutoNum type="arabicPeriod"/>
            </a:pPr>
            <a:r>
              <a:rPr lang="ru-RU" sz="1100" dirty="0">
                <a:solidFill>
                  <a:schemeClr val="tx1">
                    <a:lumMod val="85000"/>
                    <a:lumOff val="15000"/>
                  </a:schemeClr>
                </a:solidFill>
                <a:latin typeface="PF Din Text Comp Pro" pitchFamily="2" charset="0"/>
              </a:rPr>
              <a:t>Центр пищевой промышленности, основанный на переработке местного сырья: животноводство, растениеводство, сбор и переработка диких грибов и ягод.</a:t>
            </a:r>
          </a:p>
          <a:p>
            <a:pPr marL="342900" lvl="0" indent="-342900" algn="just">
              <a:buFont typeface="+mj-lt"/>
              <a:buAutoNum type="arabicPeriod"/>
            </a:pPr>
            <a:endParaRPr lang="ru-RU" sz="1100" dirty="0">
              <a:solidFill>
                <a:schemeClr val="tx1">
                  <a:lumMod val="75000"/>
                  <a:lumOff val="25000"/>
                </a:schemeClr>
              </a:solidFill>
              <a:latin typeface="PF Din Text Comp Pro" pitchFamily="2" charset="0"/>
            </a:endParaRPr>
          </a:p>
          <a:p>
            <a:pPr marL="342900" lvl="0" indent="-342900" algn="just">
              <a:buFont typeface="+mj-lt"/>
              <a:buAutoNum type="arabicPeriod"/>
            </a:pPr>
            <a:r>
              <a:rPr lang="ru-RU" sz="1100" dirty="0">
                <a:solidFill>
                  <a:schemeClr val="tx1">
                    <a:lumMod val="75000"/>
                    <a:lumOff val="25000"/>
                  </a:schemeClr>
                </a:solidFill>
                <a:latin typeface="PF Din Text Comp Pro" pitchFamily="2" charset="0"/>
              </a:rPr>
              <a:t>Центр обслуживания туристов, прибывающих в Старую Ладогу и Новую Ладогу: гостиничные услуги (двухдневный туризм в Волховский район), организованный прием пищи, продажа местных сувениров и деликатесов, экскурсии на </a:t>
            </a:r>
            <a:r>
              <a:rPr lang="ru-RU" sz="1100" dirty="0" err="1">
                <a:solidFill>
                  <a:schemeClr val="tx1">
                    <a:lumMod val="75000"/>
                    <a:lumOff val="25000"/>
                  </a:schemeClr>
                </a:solidFill>
                <a:latin typeface="PF Din Text Comp Pro" pitchFamily="2" charset="0"/>
              </a:rPr>
              <a:t>Волховскую</a:t>
            </a:r>
            <a:r>
              <a:rPr lang="ru-RU" sz="1100" dirty="0">
                <a:solidFill>
                  <a:schemeClr val="tx1">
                    <a:lumMod val="75000"/>
                    <a:lumOff val="25000"/>
                  </a:schemeClr>
                </a:solidFill>
                <a:latin typeface="PF Din Text Comp Pro" pitchFamily="2" charset="0"/>
              </a:rPr>
              <a:t> ГЭС и в музей </a:t>
            </a:r>
            <a:r>
              <a:rPr lang="ru-RU" sz="1100" dirty="0" err="1">
                <a:solidFill>
                  <a:schemeClr val="tx1">
                    <a:lumMod val="75000"/>
                    <a:lumOff val="25000"/>
                  </a:schemeClr>
                </a:solidFill>
                <a:latin typeface="PF Din Text Comp Pro" pitchFamily="2" charset="0"/>
              </a:rPr>
              <a:t>ВАЗа</a:t>
            </a:r>
            <a:r>
              <a:rPr lang="ru-RU" sz="1100" dirty="0">
                <a:solidFill>
                  <a:schemeClr val="tx1">
                    <a:lumMod val="75000"/>
                    <a:lumOff val="25000"/>
                  </a:schemeClr>
                </a:solidFill>
                <a:latin typeface="PF Din Text Comp Pro" pitchFamily="2" charset="0"/>
              </a:rPr>
              <a:t>.</a:t>
            </a:r>
          </a:p>
          <a:p>
            <a:pPr marL="342900" lvl="0" indent="-342900" algn="just">
              <a:buFont typeface="+mj-lt"/>
              <a:buAutoNum type="arabicPeriod"/>
            </a:pPr>
            <a:endParaRPr lang="ru-RU" sz="1100" dirty="0">
              <a:solidFill>
                <a:schemeClr val="tx1">
                  <a:lumMod val="75000"/>
                  <a:lumOff val="25000"/>
                </a:schemeClr>
              </a:solidFill>
              <a:latin typeface="PF Din Text Comp Pro" pitchFamily="2" charset="0"/>
            </a:endParaRPr>
          </a:p>
          <a:p>
            <a:pPr marL="342900" lvl="0" indent="-342900" algn="just">
              <a:buFont typeface="+mj-lt"/>
              <a:buAutoNum type="arabicPeriod"/>
            </a:pPr>
            <a:r>
              <a:rPr lang="ru-RU" sz="1100" dirty="0">
                <a:solidFill>
                  <a:schemeClr val="tx1">
                    <a:lumMod val="75000"/>
                    <a:lumOff val="25000"/>
                  </a:schemeClr>
                </a:solidFill>
                <a:latin typeface="PF Din Text Comp Pro" pitchFamily="2" charset="0"/>
              </a:rPr>
              <a:t>Центр предоставления социальных и культурных услуг нового качества: досуг, образование, здравоохранение.</a:t>
            </a:r>
          </a:p>
          <a:p>
            <a:pPr marL="342900" lvl="0" indent="-342900" algn="just">
              <a:buFont typeface="+mj-lt"/>
              <a:buAutoNum type="arabicPeriod"/>
            </a:pPr>
            <a:endParaRPr lang="ru-RU" sz="1100" dirty="0">
              <a:solidFill>
                <a:schemeClr val="tx1">
                  <a:lumMod val="75000"/>
                  <a:lumOff val="25000"/>
                </a:schemeClr>
              </a:solidFill>
              <a:latin typeface="PF Din Text Comp Pro" pitchFamily="2" charset="0"/>
            </a:endParaRPr>
          </a:p>
          <a:p>
            <a:pPr marL="342900" lvl="0" indent="-342900" algn="just"/>
            <a:endParaRPr lang="ru-RU" sz="1100" dirty="0">
              <a:solidFill>
                <a:schemeClr val="tx1">
                  <a:lumMod val="75000"/>
                  <a:lumOff val="25000"/>
                </a:schemeClr>
              </a:solidFill>
              <a:latin typeface="PF Din Text Comp Pro" pitchFamily="2" charset="0"/>
            </a:endParaRPr>
          </a:p>
          <a:p>
            <a:pPr marL="342900" lvl="0" indent="-342900" algn="just"/>
            <a:r>
              <a:rPr lang="ru-RU" sz="1100" dirty="0">
                <a:solidFill>
                  <a:schemeClr val="tx1">
                    <a:lumMod val="75000"/>
                    <a:lumOff val="25000"/>
                  </a:schemeClr>
                </a:solidFill>
                <a:latin typeface="PF Din Text Comp Pro" pitchFamily="2" charset="0"/>
              </a:rPr>
              <a:t>ПИЛОТНЫЙ ПРОЕКТ - Гостиница на 100 мест. </a:t>
            </a:r>
          </a:p>
          <a:p>
            <a:pPr marL="342900" lvl="0" indent="-342900" algn="just"/>
            <a:endParaRPr lang="ru-RU" sz="1100" dirty="0">
              <a:solidFill>
                <a:schemeClr val="tx1">
                  <a:lumMod val="75000"/>
                  <a:lumOff val="25000"/>
                </a:schemeClr>
              </a:solidFill>
              <a:latin typeface="PF Din Text Comp Pro" pitchFamily="2" charset="0"/>
            </a:endParaRPr>
          </a:p>
          <a:p>
            <a:pPr marL="342900" lvl="0" indent="-342900" algn="just"/>
            <a:r>
              <a:rPr lang="ru-RU" sz="1100" dirty="0">
                <a:solidFill>
                  <a:schemeClr val="tx1">
                    <a:lumMod val="75000"/>
                    <a:lumOff val="25000"/>
                  </a:schemeClr>
                </a:solidFill>
                <a:latin typeface="PF Din Text Comp Pro" pitchFamily="2" charset="0"/>
              </a:rPr>
              <a:t>Вместимость – 2 экскурсионных автобусных группы (по 50 человек).</a:t>
            </a:r>
          </a:p>
          <a:p>
            <a:pPr marL="342900" lvl="0" indent="-342900" algn="just"/>
            <a:endParaRPr lang="ru-RU" sz="1100" dirty="0">
              <a:solidFill>
                <a:schemeClr val="tx1">
                  <a:lumMod val="75000"/>
                  <a:lumOff val="25000"/>
                </a:schemeClr>
              </a:solidFill>
              <a:latin typeface="PF Din Text Comp Pro" pitchFamily="2" charset="0"/>
            </a:endParaRPr>
          </a:p>
          <a:p>
            <a:pPr marL="342900" lvl="0" indent="-342900" algn="just"/>
            <a:r>
              <a:rPr lang="ru-RU" sz="1100" dirty="0">
                <a:solidFill>
                  <a:schemeClr val="tx1">
                    <a:lumMod val="75000"/>
                    <a:lumOff val="25000"/>
                  </a:schemeClr>
                </a:solidFill>
                <a:latin typeface="PF Din Text Comp Pro" pitchFamily="2" charset="0"/>
              </a:rPr>
              <a:t>Класс – 3 звезды с выделенными апартаментами на 4 звезды.</a:t>
            </a:r>
          </a:p>
          <a:p>
            <a:pPr marL="342900" lvl="0" indent="-342900" algn="just"/>
            <a:endParaRPr lang="ru-RU" sz="1100" dirty="0">
              <a:solidFill>
                <a:schemeClr val="tx1">
                  <a:lumMod val="75000"/>
                  <a:lumOff val="25000"/>
                </a:schemeClr>
              </a:solidFill>
              <a:latin typeface="PF Din Text Comp Pro" pitchFamily="2" charset="0"/>
            </a:endParaRPr>
          </a:p>
          <a:p>
            <a:pPr lvl="0" algn="just"/>
            <a:r>
              <a:rPr lang="ru-RU" sz="1100" dirty="0">
                <a:solidFill>
                  <a:schemeClr val="tx1">
                    <a:lumMod val="75000"/>
                    <a:lumOff val="25000"/>
                  </a:schemeClr>
                </a:solidFill>
                <a:latin typeface="PF Din Text Comp Pro" pitchFamily="2" charset="0"/>
              </a:rPr>
              <a:t>Дополнительные услуги – ресторан, бар с ночным клубом, СПА-центр с салоном красоты, магазин сувениров, фитнес-центр.</a:t>
            </a:r>
          </a:p>
          <a:p>
            <a:pPr lvl="0" algn="just"/>
            <a:endParaRPr lang="ru-RU" sz="1100" dirty="0">
              <a:solidFill>
                <a:schemeClr val="tx1">
                  <a:lumMod val="75000"/>
                  <a:lumOff val="25000"/>
                </a:schemeClr>
              </a:solidFill>
              <a:latin typeface="PF Din Text Comp Pro" pitchFamily="2" charset="0"/>
            </a:endParaRPr>
          </a:p>
          <a:p>
            <a:pPr lvl="0" algn="just"/>
            <a:r>
              <a:rPr lang="ru-RU" sz="1100" dirty="0">
                <a:solidFill>
                  <a:schemeClr val="tx1">
                    <a:lumMod val="75000"/>
                    <a:lumOff val="25000"/>
                  </a:schemeClr>
                </a:solidFill>
                <a:latin typeface="PF Din Text Comp Pro" pitchFamily="2" charset="0"/>
              </a:rPr>
              <a:t>Потребители услуг – туристы выходного дня из Санкт-Петербурга и Москвы для гостиницы, жители Волхова и соседних населенных пунктов для дополнительных услуг.</a:t>
            </a:r>
          </a:p>
          <a:p>
            <a:pPr marL="342900" lvl="0" indent="-342900" algn="just"/>
            <a:endParaRPr lang="ru-RU" sz="1100" dirty="0">
              <a:solidFill>
                <a:schemeClr val="tx1">
                  <a:lumMod val="75000"/>
                  <a:lumOff val="25000"/>
                </a:schemeClr>
              </a:solidFill>
              <a:latin typeface="PF Din Text Comp Pro" pitchFamily="2" charset="0"/>
            </a:endParaRPr>
          </a:p>
          <a:p>
            <a:pPr marL="342900" lvl="0" indent="-342900" algn="just"/>
            <a:r>
              <a:rPr lang="ru-RU" sz="1100" dirty="0">
                <a:solidFill>
                  <a:schemeClr val="tx1">
                    <a:lumMod val="75000"/>
                    <a:lumOff val="25000"/>
                  </a:schemeClr>
                </a:solidFill>
                <a:latin typeface="PF Din Text Comp Pro" pitchFamily="2" charset="0"/>
              </a:rPr>
              <a:t>Окупаемость – от 8 до 11 лет</a:t>
            </a:r>
          </a:p>
        </p:txBody>
      </p:sp>
      <p:sp>
        <p:nvSpPr>
          <p:cNvPr id="16" name="Прямоугольник 15">
            <a:extLst>
              <a:ext uri="{FF2B5EF4-FFF2-40B4-BE49-F238E27FC236}">
                <a16:creationId xmlns:a16="http://schemas.microsoft.com/office/drawing/2014/main" xmlns="" id="{4972A09F-CFEE-4154-8D45-E70700B40A10}"/>
              </a:ext>
            </a:extLst>
          </p:cNvPr>
          <p:cNvSpPr/>
          <p:nvPr/>
        </p:nvSpPr>
        <p:spPr>
          <a:xfrm>
            <a:off x="-1" y="-1"/>
            <a:ext cx="882205" cy="395289"/>
          </a:xfrm>
          <a:prstGeom prst="rect">
            <a:avLst/>
          </a:prstGeom>
          <a:solidFill>
            <a:srgbClr val="E19A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7" name="Прямоугольник 16">
            <a:extLst>
              <a:ext uri="{FF2B5EF4-FFF2-40B4-BE49-F238E27FC236}">
                <a16:creationId xmlns:a16="http://schemas.microsoft.com/office/drawing/2014/main" xmlns="" id="{9DC0623D-9085-4885-8A9B-FCBC24B84FEB}"/>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itchFamily="2" charset="0"/>
              </a:rPr>
              <a:t>15.2. </a:t>
            </a:r>
            <a:endParaRPr lang="ru-RU" sz="3000" dirty="0">
              <a:solidFill>
                <a:schemeClr val="bg1"/>
              </a:solidFill>
            </a:endParaRPr>
          </a:p>
        </p:txBody>
      </p:sp>
    </p:spTree>
    <p:extLst>
      <p:ext uri="{BB962C8B-B14F-4D97-AF65-F5344CB8AC3E}">
        <p14:creationId xmlns:p14="http://schemas.microsoft.com/office/powerpoint/2010/main" xmlns="" val="3218788136"/>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НОВОЕ ПРОМЫШЛЕННОЕ РАЗВИТИЕ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144</a:t>
            </a:fld>
            <a:endParaRPr lang="ru-RU" dirty="0"/>
          </a:p>
        </p:txBody>
      </p:sp>
      <p:sp>
        <p:nvSpPr>
          <p:cNvPr id="8" name="TextBox 7"/>
          <p:cNvSpPr txBox="1"/>
          <p:nvPr/>
        </p:nvSpPr>
        <p:spPr>
          <a:xfrm>
            <a:off x="360000" y="504000"/>
            <a:ext cx="4680000" cy="5232202"/>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Исторически развитие Волхова связано с промышленным производством, город получил главный импульс развития за счет создания промышленного узла «ГЭС - алюминиевый завод». На сегодня каждый четвертый занятый в экономике города по-прежнему работает на производстве. Тем не менее, парадигма экономического развития страны изменилась, и планировать развитие города за счет потенциального появления в нем нового крупного предприятия, которое обеспечит занятость сотен жителей и резко увеличит отчисления в городской бюджет, на сегодня невозможно. Большие инвесторы принимают решения о размещении новых производств исходя из совокупности характеристик территории – она должна быть как минимум обеспечена инфраструктурными, трудовыми, пространственными ресурсами, кроме того, у каждого инвестора есть уникальные требования. Волхов в этом отношении имеет свои преимущества и свои недостатки, но ни одно из преимуществ не имеет решающего значения, и в большинстве случаев крупный инвестор выберет площадку для размещения, более приближенную к центру агломерации Петербургу. </a:t>
            </a: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Волхову имеет смысл сконцентрироваться на привлечении средних и малых промышленных инвесторов – для этого он обладает достаточно емким рынком труда и выгодно расположен относительно крупного рынка потребления (Санкт-Петербург). </a:t>
            </a:r>
          </a:p>
          <a:p>
            <a:pPr algn="just" defTabSz="1422637" fontAlgn="auto">
              <a:spcBef>
                <a:spcPts val="0"/>
              </a:spcBef>
              <a:spcAft>
                <a:spcPts val="600"/>
              </a:spcAft>
            </a:pPr>
            <a:endParaRPr lang="ru-RU" sz="1400" b="1"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800" kern="0" spc="15" dirty="0">
                <a:solidFill>
                  <a:schemeClr val="tx1">
                    <a:lumMod val="75000"/>
                    <a:lumOff val="25000"/>
                  </a:schemeClr>
                </a:solidFill>
                <a:latin typeface="PF Din Text Comp Pro" pitchFamily="2" charset="0"/>
              </a:rPr>
              <a:t>ПИЛОТНЫЙ ПРОЕКТ: Волхов как региональный центр новых малых производств</a:t>
            </a:r>
            <a:endParaRPr lang="en-US" sz="1800"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Предлагается на базе имеющихся в Волхове пространственных, профессиональных, образовательных и трудовых ресурсов сформировать в городе условия для появления регионального кластера малых и средних производственных предприятий. Упор необходимо сделать на </a:t>
            </a:r>
            <a:r>
              <a:rPr lang="ru-RU" sz="1100" kern="0" spc="15" dirty="0" err="1">
                <a:solidFill>
                  <a:schemeClr val="tx1">
                    <a:lumMod val="75000"/>
                    <a:lumOff val="25000"/>
                  </a:schemeClr>
                </a:solidFill>
                <a:latin typeface="PF Din Text Comp Pro" pitchFamily="2" charset="0"/>
              </a:rPr>
              <a:t>наукоеммкие</a:t>
            </a:r>
            <a:r>
              <a:rPr lang="ru-RU" sz="1100" kern="0" spc="15" dirty="0">
                <a:solidFill>
                  <a:schemeClr val="tx1">
                    <a:lumMod val="75000"/>
                    <a:lumOff val="25000"/>
                  </a:schemeClr>
                </a:solidFill>
                <a:latin typeface="PF Din Text Comp Pro" pitchFamily="2" charset="0"/>
              </a:rPr>
              <a:t>, экологически чистые и не требующие подъезда крупной техники инициативы. В этом случае появится возможность развивать как формат классического промышленного предприятия (в малом масштабе), так и формат «городской мастерской», при котором малые производства появляются непосредственно в теле города, не оказывая отрицательного влияния на городскую среду.</a:t>
            </a:r>
          </a:p>
        </p:txBody>
      </p:sp>
      <p:sp>
        <p:nvSpPr>
          <p:cNvPr id="9" name="TextBox 8"/>
          <p:cNvSpPr txBox="1"/>
          <p:nvPr/>
        </p:nvSpPr>
        <p:spPr>
          <a:xfrm>
            <a:off x="5653402" y="504000"/>
            <a:ext cx="4805346" cy="5109091"/>
          </a:xfrm>
          <a:prstGeom prst="rect">
            <a:avLst/>
          </a:prstGeom>
          <a:noFill/>
        </p:spPr>
        <p:txBody>
          <a:bodyPr wrap="square" rtlCol="0">
            <a:spAutoFit/>
          </a:bodyPr>
          <a:lstStyle/>
          <a:p>
            <a:pPr algn="just"/>
            <a:r>
              <a:rPr lang="ru-RU" sz="1800" dirty="0">
                <a:solidFill>
                  <a:schemeClr val="tx1">
                    <a:lumMod val="75000"/>
                    <a:lumOff val="25000"/>
                  </a:schemeClr>
                </a:solidFill>
                <a:latin typeface="PF Din Text Comp Pro" pitchFamily="2" charset="0"/>
              </a:rPr>
              <a:t>ПИЛОТНЫЙ ПРОЕКТ: создание в Волхове </a:t>
            </a:r>
            <a:endParaRPr lang="en-US" sz="1800" dirty="0">
              <a:solidFill>
                <a:schemeClr val="tx1">
                  <a:lumMod val="75000"/>
                  <a:lumOff val="25000"/>
                </a:schemeClr>
              </a:solidFill>
              <a:latin typeface="PF Din Text Comp Pro" pitchFamily="2" charset="0"/>
            </a:endParaRPr>
          </a:p>
          <a:p>
            <a:pPr algn="just"/>
            <a:r>
              <a:rPr lang="ru-RU" sz="1800" dirty="0">
                <a:solidFill>
                  <a:schemeClr val="tx1">
                    <a:lumMod val="75000"/>
                    <a:lumOff val="25000"/>
                  </a:schemeClr>
                </a:solidFill>
                <a:latin typeface="PF Din Text Comp Pro" pitchFamily="2" charset="0"/>
              </a:rPr>
              <a:t>специализированного центра </a:t>
            </a:r>
            <a:endParaRPr lang="en-US" sz="1800" dirty="0">
              <a:solidFill>
                <a:schemeClr val="tx1">
                  <a:lumMod val="75000"/>
                  <a:lumOff val="25000"/>
                </a:schemeClr>
              </a:solidFill>
              <a:latin typeface="PF Din Text Comp Pro" pitchFamily="2" charset="0"/>
            </a:endParaRPr>
          </a:p>
          <a:p>
            <a:pPr algn="just"/>
            <a:r>
              <a:rPr lang="ru-RU" sz="1800" dirty="0">
                <a:solidFill>
                  <a:schemeClr val="tx1">
                    <a:lumMod val="75000"/>
                    <a:lumOff val="25000"/>
                  </a:schemeClr>
                </a:solidFill>
                <a:latin typeface="PF Din Text Comp Pro" pitchFamily="2" charset="0"/>
              </a:rPr>
              <a:t>компетенций </a:t>
            </a:r>
            <a:r>
              <a:rPr lang="en-US" sz="1800" dirty="0" err="1">
                <a:solidFill>
                  <a:schemeClr val="tx1">
                    <a:lumMod val="75000"/>
                    <a:lumOff val="25000"/>
                  </a:schemeClr>
                </a:solidFill>
                <a:latin typeface="PF Din Text Comp Pro" pitchFamily="2" charset="0"/>
              </a:rPr>
              <a:t>WorldSkills</a:t>
            </a:r>
            <a:r>
              <a:rPr lang="en-US" sz="1800" dirty="0">
                <a:solidFill>
                  <a:schemeClr val="tx1">
                    <a:lumMod val="75000"/>
                    <a:lumOff val="25000"/>
                  </a:schemeClr>
                </a:solidFill>
                <a:latin typeface="PF Din Text Comp Pro" pitchFamily="2" charset="0"/>
              </a:rPr>
              <a:t> Russia</a:t>
            </a:r>
            <a:endParaRPr lang="ru-RU" sz="1800" dirty="0">
              <a:solidFill>
                <a:schemeClr val="tx1">
                  <a:lumMod val="75000"/>
                  <a:lumOff val="25000"/>
                </a:schemeClr>
              </a:solidFill>
              <a:latin typeface="PF Din Text Comp Pro" pitchFamily="2" charset="0"/>
            </a:endParaRPr>
          </a:p>
          <a:p>
            <a:pPr algn="just"/>
            <a:endParaRPr lang="ru-RU" sz="1100" b="1" dirty="0">
              <a:solidFill>
                <a:schemeClr val="tx1">
                  <a:lumMod val="75000"/>
                  <a:lumOff val="25000"/>
                </a:schemeClr>
              </a:solidFill>
              <a:latin typeface="PF Din Text Comp Pro" pitchFamily="2" charset="0"/>
            </a:endParaRPr>
          </a:p>
          <a:p>
            <a:pPr algn="just"/>
            <a:endParaRPr lang="en-US" sz="1100" b="1" dirty="0">
              <a:solidFill>
                <a:schemeClr val="tx1">
                  <a:lumMod val="75000"/>
                  <a:lumOff val="25000"/>
                </a:schemeClr>
              </a:solidFill>
              <a:latin typeface="PF Din Text Comp Pro" pitchFamily="2" charset="0"/>
            </a:endParaRPr>
          </a:p>
          <a:p>
            <a:pPr algn="just">
              <a:spcAft>
                <a:spcPts val="600"/>
              </a:spcAft>
            </a:pPr>
            <a:r>
              <a:rPr lang="ru-RU" sz="1100" dirty="0">
                <a:solidFill>
                  <a:schemeClr val="tx1">
                    <a:lumMod val="75000"/>
                    <a:lumOff val="25000"/>
                  </a:schemeClr>
                </a:solidFill>
                <a:latin typeface="PF Din Text Comp Pro" pitchFamily="2" charset="0"/>
              </a:rPr>
              <a:t>Основанная в 1950 году WorldSkills – международная организация, продвигающая профессиональное, техническое и ориентированное на сферу услуг образование и обучение. Мы повышаем стандарты профессиональной подготовки в 84 странах – членах WorldSkills, работая с молодежью, педагогами, правительствами и производствами, создавая трудовые ресурсы и рабочие таланты сегодня, чтобы помочь в трудоустройстве в будущем. WorldSkills объединяет молодежь, производства и педагогов, чтобы научить молодых людей профессиональному мастерству и показать им, как стать лучшими в выбранной ими специальности.</a:t>
            </a:r>
            <a:endParaRPr lang="en-US" sz="1100" dirty="0">
              <a:solidFill>
                <a:schemeClr val="tx1">
                  <a:lumMod val="75000"/>
                  <a:lumOff val="25000"/>
                </a:schemeClr>
              </a:solidFill>
              <a:latin typeface="PF Din Text Comp Pro" pitchFamily="2" charset="0"/>
            </a:endParaRPr>
          </a:p>
          <a:p>
            <a:pPr algn="just">
              <a:spcAft>
                <a:spcPts val="600"/>
              </a:spcAft>
            </a:pPr>
            <a:r>
              <a:rPr lang="en-US" sz="1100" dirty="0">
                <a:solidFill>
                  <a:schemeClr val="tx1">
                    <a:lumMod val="75000"/>
                    <a:lumOff val="25000"/>
                  </a:schemeClr>
                </a:solidFill>
                <a:latin typeface="PF Din Text Comp Pro" pitchFamily="2" charset="0"/>
              </a:rPr>
              <a:t>C</a:t>
            </a:r>
            <a:r>
              <a:rPr lang="ru-RU" sz="1100" dirty="0" err="1">
                <a:solidFill>
                  <a:schemeClr val="tx1">
                    <a:lumMod val="75000"/>
                    <a:lumOff val="25000"/>
                  </a:schemeClr>
                </a:solidFill>
                <a:latin typeface="PF Din Text Comp Pro" pitchFamily="2" charset="0"/>
              </a:rPr>
              <a:t>пециализированный</a:t>
            </a:r>
            <a:r>
              <a:rPr lang="ru-RU" sz="1100" dirty="0">
                <a:solidFill>
                  <a:schemeClr val="tx1">
                    <a:lumMod val="75000"/>
                    <a:lumOff val="25000"/>
                  </a:schemeClr>
                </a:solidFill>
                <a:latin typeface="PF Din Text Comp Pro" pitchFamily="2" charset="0"/>
              </a:rPr>
              <a:t> центр компетенции (СЦК) - центр развития профессий и профессиональных сообществ </a:t>
            </a:r>
            <a:r>
              <a:rPr lang="ru-RU" sz="1100" dirty="0" err="1">
                <a:solidFill>
                  <a:schemeClr val="tx1">
                    <a:lumMod val="75000"/>
                    <a:lumOff val="25000"/>
                  </a:schemeClr>
                </a:solidFill>
                <a:latin typeface="PF Din Text Comp Pro" pitchFamily="2" charset="0"/>
              </a:rPr>
              <a:t>Ворлдскиллс</a:t>
            </a:r>
            <a:r>
              <a:rPr lang="ru-RU" sz="1100" dirty="0">
                <a:solidFill>
                  <a:schemeClr val="tx1">
                    <a:lumMod val="75000"/>
                    <a:lumOff val="25000"/>
                  </a:schemeClr>
                </a:solidFill>
                <a:latin typeface="PF Din Text Comp Pro" pitchFamily="2" charset="0"/>
              </a:rPr>
              <a:t>, обладающий современным оборудованием и технологиями, отвечающими требованиям </a:t>
            </a:r>
            <a:r>
              <a:rPr lang="ru-RU" sz="1100" dirty="0" err="1">
                <a:solidFill>
                  <a:schemeClr val="tx1">
                    <a:lumMod val="75000"/>
                    <a:lumOff val="25000"/>
                  </a:schemeClr>
                </a:solidFill>
                <a:latin typeface="PF Din Text Comp Pro" pitchFamily="2" charset="0"/>
              </a:rPr>
              <a:t>Ворлдскиллс</a:t>
            </a:r>
            <a:r>
              <a:rPr lang="ru-RU" sz="1100" dirty="0">
                <a:solidFill>
                  <a:schemeClr val="tx1">
                    <a:lumMod val="75000"/>
                    <a:lumOff val="25000"/>
                  </a:schemeClr>
                </a:solidFill>
                <a:latin typeface="PF Din Text Comp Pro" pitchFamily="2" charset="0"/>
              </a:rPr>
              <a:t>, а также наличием экспертов для осуществления обучения и оценки соответствующей квалификации по стандартам </a:t>
            </a:r>
            <a:r>
              <a:rPr lang="ru-RU" sz="1100" dirty="0" err="1">
                <a:solidFill>
                  <a:schemeClr val="tx1">
                    <a:lumMod val="75000"/>
                    <a:lumOff val="25000"/>
                  </a:schemeClr>
                </a:solidFill>
                <a:latin typeface="PF Din Text Comp Pro" pitchFamily="2" charset="0"/>
              </a:rPr>
              <a:t>Ворлдскиллс</a:t>
            </a:r>
            <a:r>
              <a:rPr lang="en-US" sz="1100" dirty="0">
                <a:solidFill>
                  <a:schemeClr val="tx1">
                    <a:lumMod val="75000"/>
                    <a:lumOff val="25000"/>
                  </a:schemeClr>
                </a:solidFill>
                <a:latin typeface="PF Din Text Comp Pro" pitchFamily="2" charset="0"/>
              </a:rPr>
              <a:t>. </a:t>
            </a:r>
            <a:r>
              <a:rPr lang="ru-RU" sz="1100" dirty="0">
                <a:solidFill>
                  <a:schemeClr val="tx1">
                    <a:lumMod val="75000"/>
                    <a:lumOff val="25000"/>
                  </a:schemeClr>
                </a:solidFill>
                <a:latin typeface="PF Din Text Comp Pro" pitchFamily="2" charset="0"/>
              </a:rPr>
              <a:t>На 2021 год единственный СЦК в Ленинградской области находится в Выборге и специализируется на флористике. При этом по РФ аккредитовано 183 СЦК. </a:t>
            </a:r>
          </a:p>
          <a:p>
            <a:pPr algn="just">
              <a:spcAft>
                <a:spcPts val="600"/>
              </a:spcAft>
            </a:pPr>
            <a:r>
              <a:rPr lang="ru-RU" sz="1100" dirty="0">
                <a:solidFill>
                  <a:schemeClr val="tx1">
                    <a:lumMod val="75000"/>
                    <a:lumOff val="25000"/>
                  </a:schemeClr>
                </a:solidFill>
                <a:latin typeface="PF Din Text Comp Pro" pitchFamily="2" charset="0"/>
              </a:rPr>
              <a:t>Возможными базовыми учреждениями для создания СЦК могут стать:</a:t>
            </a:r>
          </a:p>
          <a:p>
            <a:pPr algn="just">
              <a:spcAft>
                <a:spcPts val="600"/>
              </a:spcAft>
              <a:buFont typeface="Arial" pitchFamily="34" charset="0"/>
              <a:buChar char="•"/>
            </a:pPr>
            <a:r>
              <a:rPr lang="ru-RU" sz="1100" dirty="0">
                <a:solidFill>
                  <a:schemeClr val="tx1">
                    <a:lumMod val="75000"/>
                    <a:lumOff val="25000"/>
                  </a:schemeClr>
                </a:solidFill>
                <a:latin typeface="PF Din Text Comp Pro" pitchFamily="2" charset="0"/>
              </a:rPr>
              <a:t>Волховский политехнический колледж (транспорт, судостроение)</a:t>
            </a:r>
          </a:p>
          <a:p>
            <a:pPr algn="just">
              <a:spcAft>
                <a:spcPts val="600"/>
              </a:spcAft>
              <a:buFont typeface="Arial" pitchFamily="34" charset="0"/>
              <a:buChar char="•"/>
            </a:pPr>
            <a:r>
              <a:rPr lang="ru-RU" sz="1100" dirty="0">
                <a:solidFill>
                  <a:schemeClr val="tx1">
                    <a:lumMod val="75000"/>
                    <a:lumOff val="25000"/>
                  </a:schemeClr>
                </a:solidFill>
                <a:latin typeface="PF Din Text Comp Pro" pitchFamily="2" charset="0"/>
              </a:rPr>
              <a:t>Волховский алюминиевый колледж (химия)</a:t>
            </a:r>
          </a:p>
          <a:p>
            <a:pPr algn="just">
              <a:spcAft>
                <a:spcPts val="600"/>
              </a:spcAft>
              <a:buFont typeface="Arial" pitchFamily="34" charset="0"/>
              <a:buChar char="•"/>
            </a:pPr>
            <a:r>
              <a:rPr lang="ru-RU" sz="1100" dirty="0">
                <a:solidFill>
                  <a:schemeClr val="tx1">
                    <a:lumMod val="75000"/>
                    <a:lumOff val="25000"/>
                  </a:schemeClr>
                </a:solidFill>
                <a:latin typeface="PF Din Text Comp Pro" pitchFamily="2" charset="0"/>
              </a:rPr>
              <a:t>Волховский колледж транспортного строительства (транспорт)</a:t>
            </a:r>
          </a:p>
          <a:p>
            <a:pPr algn="just">
              <a:spcAft>
                <a:spcPts val="600"/>
              </a:spcAft>
            </a:pPr>
            <a:r>
              <a:rPr lang="ru-RU" sz="1100" dirty="0">
                <a:solidFill>
                  <a:schemeClr val="tx1">
                    <a:lumMod val="75000"/>
                    <a:lumOff val="25000"/>
                  </a:schemeClr>
                </a:solidFill>
                <a:latin typeface="PF Din Text Comp Pro" pitchFamily="2" charset="0"/>
              </a:rPr>
              <a:t>Создание СЦК в сочетании с инициативой по новому промышленному развитию города поможет снизить отток молодых профессионалов из города, по сути, послужив частичной заменой высшему образованию в городе..</a:t>
            </a:r>
          </a:p>
        </p:txBody>
      </p:sp>
      <p:pic>
        <p:nvPicPr>
          <p:cNvPr id="11" name="Picture 2" descr="https://ksh.volgograd.ru/upload/iblock/5c4/23697e5cd68d7ab3deb51ed40bb32092.jpg"/>
          <p:cNvPicPr>
            <a:picLocks noChangeAspect="1" noChangeArrowheads="1"/>
          </p:cNvPicPr>
          <p:nvPr/>
        </p:nvPicPr>
        <p:blipFill>
          <a:blip r:embed="rId3" cstate="print">
            <a:extLst>
              <a:ext uri="{BEBA8EAE-BF5A-486C-A8C5-ECC9F3942E4B}">
                <a14:imgProps xmlns:a14="http://schemas.microsoft.com/office/drawing/2010/main" xmlns="">
                  <a14:imgLayer r:embed="rId4">
                    <a14:imgEffect>
                      <a14:saturation sat="0"/>
                    </a14:imgEffect>
                  </a14:imgLayer>
                </a14:imgProps>
              </a:ext>
            </a:extLst>
          </a:blip>
          <a:srcRect/>
          <a:stretch>
            <a:fillRect/>
          </a:stretch>
        </p:blipFill>
        <p:spPr bwMode="auto">
          <a:xfrm>
            <a:off x="9204352" y="612000"/>
            <a:ext cx="1182908" cy="760504"/>
          </a:xfrm>
          <a:prstGeom prst="rect">
            <a:avLst/>
          </a:prstGeom>
          <a:noFill/>
        </p:spPr>
      </p:pic>
      <p:sp>
        <p:nvSpPr>
          <p:cNvPr id="10" name="Прямоугольник 9">
            <a:extLst>
              <a:ext uri="{FF2B5EF4-FFF2-40B4-BE49-F238E27FC236}">
                <a16:creationId xmlns:a16="http://schemas.microsoft.com/office/drawing/2014/main" xmlns="" id="{0C09200A-6D0B-409A-84FC-DD391663E8CE}"/>
              </a:ext>
            </a:extLst>
          </p:cNvPr>
          <p:cNvSpPr/>
          <p:nvPr/>
        </p:nvSpPr>
        <p:spPr>
          <a:xfrm>
            <a:off x="-1" y="-1"/>
            <a:ext cx="882205" cy="395289"/>
          </a:xfrm>
          <a:prstGeom prst="rect">
            <a:avLst/>
          </a:prstGeom>
          <a:solidFill>
            <a:srgbClr val="E19A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2" name="Прямоугольник 11">
            <a:extLst>
              <a:ext uri="{FF2B5EF4-FFF2-40B4-BE49-F238E27FC236}">
                <a16:creationId xmlns:a16="http://schemas.microsoft.com/office/drawing/2014/main" xmlns="" id="{B30DDCA4-A19B-4443-8208-F9332DD83D9D}"/>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itchFamily="2" charset="0"/>
              </a:rPr>
              <a:t>15.3. </a:t>
            </a:r>
            <a:endParaRPr lang="ru-RU" sz="3000" dirty="0">
              <a:solidFill>
                <a:schemeClr val="bg1"/>
              </a:solidFill>
            </a:endParaRPr>
          </a:p>
        </p:txBody>
      </p:sp>
    </p:spTree>
    <p:extLst>
      <p:ext uri="{BB962C8B-B14F-4D97-AF65-F5344CB8AC3E}">
        <p14:creationId xmlns:p14="http://schemas.microsoft.com/office/powerpoint/2010/main" xmlns="" val="305433487"/>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9998" y="504000"/>
            <a:ext cx="3834573" cy="6186309"/>
          </a:xfrm>
          <a:prstGeom prst="rect">
            <a:avLst/>
          </a:prstGeom>
          <a:noFill/>
        </p:spPr>
        <p:txBody>
          <a:bodyPr wrap="square" rtlCol="0">
            <a:spAutoFit/>
          </a:bodyPr>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Ожидаемое развитие транспортных путей Северо-Запада России относительно несильно затронет район города Волхова, который сегодня является важным узлом железнодорожного и автомобильного транспорта. Вектор развития нацелен на расширение географии путей, что, однако, не даёт оснований считать, что поток транзитного транспорта через Волхов и его окрестности снизится.</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Значимые проекты для транспортного положения города Волхова:</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Создание ВСМ «Петербург – Москва» – позволит открыть для грузового движения существующую железную дорогу того же направления, что позволит снять часть грузов с маршрута через Вологду и Волхов. Но это же действие увеличит грузовой траффик по маршруту Петрозаводск – Волхов – Чудово – Москва.</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ж/д линии Мга – Кириши – Сонково – Москва под грузовое движение окажет на Волховский ж/д узел аналогичное действие.</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Дальнейшее развитие ж/д подходов к портам Финского залива (в т.ч. северо-восточный обход Петербурга)  могут дополнительно усилить интенсивность грузового движения через Волхов.</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Передача автодороги </a:t>
            </a:r>
            <a:r>
              <a:rPr lang="ru-RU" sz="1100" kern="0" spc="15" dirty="0" err="1">
                <a:solidFill>
                  <a:schemeClr val="tx1">
                    <a:lumMod val="75000"/>
                    <a:lumOff val="25000"/>
                  </a:schemeClr>
                </a:solidFill>
                <a:latin typeface="PF Din Text Comp Pro" pitchFamily="2" charset="0"/>
              </a:rPr>
              <a:t>Зуево</a:t>
            </a:r>
            <a:r>
              <a:rPr lang="ru-RU" sz="1100" kern="0" spc="15" dirty="0">
                <a:solidFill>
                  <a:schemeClr val="tx1">
                    <a:lumMod val="75000"/>
                    <a:lumOff val="25000"/>
                  </a:schemeClr>
                </a:solidFill>
                <a:latin typeface="PF Din Text Comp Pro" pitchFamily="2" charset="0"/>
              </a:rPr>
              <a:t> – Новая Ладога в федеральную собственность вероятно улучшит её качество, но само по себе не увеличит траффик по ней через Волхов. Строительство западного обхода города в контексте этой дороги запланировано в СТП Ленобласти и в Генеральным плане, но в ближайшее годы не ожидается.</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Достройка спрямления автодороги А-114 по направлению </a:t>
            </a:r>
            <a:r>
              <a:rPr lang="ru-RU" sz="1100" kern="0" spc="15" dirty="0" err="1">
                <a:solidFill>
                  <a:schemeClr val="tx1">
                    <a:lumMod val="75000"/>
                    <a:lumOff val="25000"/>
                  </a:schemeClr>
                </a:solidFill>
                <a:latin typeface="PF Din Text Comp Pro" pitchFamily="2" charset="0"/>
              </a:rPr>
              <a:t>Кисельня</a:t>
            </a:r>
            <a:r>
              <a:rPr lang="ru-RU" sz="1100" kern="0" spc="15" dirty="0">
                <a:solidFill>
                  <a:schemeClr val="tx1">
                    <a:lumMod val="75000"/>
                    <a:lumOff val="25000"/>
                  </a:schemeClr>
                </a:solidFill>
                <a:latin typeface="PF Din Text Comp Pro" pitchFamily="2" charset="0"/>
              </a:rPr>
              <a:t> – Волхов – </a:t>
            </a:r>
            <a:r>
              <a:rPr lang="ru-RU" sz="1100" kern="0" spc="15" dirty="0" err="1">
                <a:solidFill>
                  <a:schemeClr val="tx1">
                    <a:lumMod val="75000"/>
                    <a:lumOff val="25000"/>
                  </a:schemeClr>
                </a:solidFill>
                <a:latin typeface="PF Din Text Comp Pro" pitchFamily="2" charset="0"/>
              </a:rPr>
              <a:t>Хвалово</a:t>
            </a:r>
            <a:r>
              <a:rPr lang="ru-RU" sz="1100" kern="0" spc="15" dirty="0">
                <a:solidFill>
                  <a:schemeClr val="tx1">
                    <a:lumMod val="75000"/>
                    <a:lumOff val="25000"/>
                  </a:schemeClr>
                </a:solidFill>
                <a:latin typeface="PF Din Text Comp Pro" pitchFamily="2" charset="0"/>
              </a:rPr>
              <a:t> запланировано, но сроки реализация не определены.</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Главная задача развития внешнего транспорта города Волхова – интенсификация сообщения с Санкт-Петербургом:</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с расширением до 4 полос всех участков автодороги Р-21 «Кола» от Кировска до моста через Волхов.</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Интенсификация пригородного и экспрессного ж/д сообщения по маршрутам СПб. – Волхов, СПб. – Волхов – Лодейное Поле – Петрозаводск; СПб. – Волхов – Тихвин.</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Сохранение ж/д сообщения по маршруту Петрозаводск – Волхов – Чудово – Великий Новгород.</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Кроме того, необходимо развитие вокзального комплекса станции Волховстрой-2</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РАЗВИТИЕ ВНЕШНИХ СВЯЗЕЙ</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145</a:t>
            </a:fld>
            <a:endParaRPr lang="ru-RU" dirty="0"/>
          </a:p>
        </p:txBody>
      </p:sp>
      <p:pic>
        <p:nvPicPr>
          <p:cNvPr id="10" name="Picture 3" descr="D:\Главное подразделение\ГРуппа1 многое\Для работы\Урбаника\ЛО Волхов\проектный этап\схемы итог\Внешние связи_проект.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410547" y="594638"/>
            <a:ext cx="5994305" cy="5994305"/>
          </a:xfrm>
          <a:prstGeom prst="rect">
            <a:avLst/>
          </a:prstGeom>
          <a:noFill/>
          <a:extLst>
            <a:ext uri="{909E8E84-426E-40DD-AFC4-6F175D3DCCD1}">
              <a14:hiddenFill xmlns:a14="http://schemas.microsoft.com/office/drawing/2010/main" xmlns="">
                <a:solidFill>
                  <a:srgbClr val="FFFFFF"/>
                </a:solidFill>
              </a14:hiddenFill>
            </a:ext>
          </a:extLst>
        </p:spPr>
      </p:pic>
      <p:sp>
        <p:nvSpPr>
          <p:cNvPr id="8" name="Прямоугольник 7">
            <a:extLst>
              <a:ext uri="{FF2B5EF4-FFF2-40B4-BE49-F238E27FC236}">
                <a16:creationId xmlns:a16="http://schemas.microsoft.com/office/drawing/2014/main" xmlns="" id="{0476C59A-1D1A-4166-9268-6156B60F04B2}"/>
              </a:ext>
            </a:extLst>
          </p:cNvPr>
          <p:cNvSpPr/>
          <p:nvPr/>
        </p:nvSpPr>
        <p:spPr>
          <a:xfrm>
            <a:off x="-1" y="-1"/>
            <a:ext cx="882205" cy="395289"/>
          </a:xfrm>
          <a:prstGeom prst="rect">
            <a:avLst/>
          </a:prstGeom>
          <a:solidFill>
            <a:srgbClr val="E19A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 name="Прямоугольник 8">
            <a:extLst>
              <a:ext uri="{FF2B5EF4-FFF2-40B4-BE49-F238E27FC236}">
                <a16:creationId xmlns:a16="http://schemas.microsoft.com/office/drawing/2014/main" xmlns="" id="{2F48D75E-6AAE-4000-B4B4-C39E8EE6ED34}"/>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itchFamily="2" charset="0"/>
              </a:rPr>
              <a:t>15.4. </a:t>
            </a:r>
            <a:endParaRPr lang="ru-RU" sz="3000" dirty="0">
              <a:solidFill>
                <a:schemeClr val="bg1"/>
              </a:solidFill>
            </a:endParaRPr>
          </a:p>
        </p:txBody>
      </p:sp>
    </p:spTree>
    <p:extLst>
      <p:ext uri="{BB962C8B-B14F-4D97-AF65-F5344CB8AC3E}">
        <p14:creationId xmlns:p14="http://schemas.microsoft.com/office/powerpoint/2010/main" xmlns="" val="2072871515"/>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ВОЗМОЖНОСТИ ПОСТИНДУСТРИАЛЬНОГО РАЗВИТИЯ</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146</a:t>
            </a:fld>
            <a:endParaRPr lang="ru-RU" dirty="0"/>
          </a:p>
        </p:txBody>
      </p:sp>
      <p:sp>
        <p:nvSpPr>
          <p:cNvPr id="6" name="TextBox 5"/>
          <p:cNvSpPr txBox="1"/>
          <p:nvPr/>
        </p:nvSpPr>
        <p:spPr>
          <a:xfrm>
            <a:off x="355774" y="553997"/>
            <a:ext cx="3253892" cy="769441"/>
          </a:xfrm>
          <a:prstGeom prst="rect">
            <a:avLst/>
          </a:prstGeom>
          <a:noFill/>
        </p:spPr>
        <p:txBody>
          <a:bodyPr wrap="square" rtlCol="0">
            <a:spAutoFit/>
          </a:bodyPr>
          <a:lstStyle/>
          <a:p>
            <a:pPr algn="just"/>
            <a:r>
              <a:rPr lang="ru-RU" sz="1100" dirty="0">
                <a:solidFill>
                  <a:schemeClr val="tx1">
                    <a:lumMod val="75000"/>
                    <a:lumOff val="25000"/>
                  </a:schemeClr>
                </a:solidFill>
                <a:latin typeface="PF Din Text Comp Pro" pitchFamily="2" charset="0"/>
              </a:rPr>
              <a:t>На сегодня 1 из 2 рабочих мест в Волхове (55%) можно отнести к категории постиндустриальных, 25% экономически активного населения работает на производстве, около 20% - в обслуживающих производство структурах. </a:t>
            </a:r>
            <a:endParaRPr lang="ru-RU" sz="1400" dirty="0">
              <a:solidFill>
                <a:schemeClr val="tx1">
                  <a:lumMod val="75000"/>
                  <a:lumOff val="25000"/>
                </a:schemeClr>
              </a:solidFill>
              <a:latin typeface="PF Din Text Comp Pro" pitchFamily="2" charset="0"/>
            </a:endParaRPr>
          </a:p>
        </p:txBody>
      </p:sp>
      <p:sp>
        <p:nvSpPr>
          <p:cNvPr id="7" name="TextBox 6"/>
          <p:cNvSpPr txBox="1"/>
          <p:nvPr/>
        </p:nvSpPr>
        <p:spPr>
          <a:xfrm>
            <a:off x="323518" y="1596676"/>
            <a:ext cx="6572296" cy="338554"/>
          </a:xfrm>
          <a:prstGeom prst="rect">
            <a:avLst/>
          </a:prstGeom>
          <a:noFill/>
        </p:spPr>
        <p:txBody>
          <a:bodyPr wrap="square" rtlCol="0">
            <a:spAutoFit/>
          </a:bodyPr>
          <a:lstStyle/>
          <a:p>
            <a:r>
              <a:rPr lang="ru-RU" sz="1600" b="1" dirty="0">
                <a:solidFill>
                  <a:schemeClr val="tx1">
                    <a:lumMod val="75000"/>
                    <a:lumOff val="25000"/>
                  </a:schemeClr>
                </a:solidFill>
                <a:latin typeface="PF Din Text Comp Pro" pitchFamily="2" charset="0"/>
              </a:rPr>
              <a:t>Типы постиндустриальной занятости и их перспективы в Волхове</a:t>
            </a:r>
          </a:p>
        </p:txBody>
      </p:sp>
      <p:sp>
        <p:nvSpPr>
          <p:cNvPr id="9" name="TextBox 8"/>
          <p:cNvSpPr txBox="1"/>
          <p:nvPr/>
        </p:nvSpPr>
        <p:spPr>
          <a:xfrm>
            <a:off x="358580" y="4846233"/>
            <a:ext cx="3251086" cy="307777"/>
          </a:xfrm>
          <a:prstGeom prst="rect">
            <a:avLst/>
          </a:prstGeom>
          <a:noFill/>
        </p:spPr>
        <p:txBody>
          <a:bodyPr wrap="square" rtlCol="0">
            <a:spAutoFit/>
          </a:bodyPr>
          <a:lstStyle/>
          <a:p>
            <a:r>
              <a:rPr lang="ru-RU" sz="1400" b="1" dirty="0">
                <a:latin typeface="PF Din Text Comp Pro Light" pitchFamily="2" charset="0"/>
              </a:rPr>
              <a:t>РАЗВИТИЕ НОВЫХ </a:t>
            </a:r>
            <a:r>
              <a:rPr lang="ru-RU" sz="1400" b="1" dirty="0">
                <a:latin typeface="PF Din Text Comp Pro" pitchFamily="2" charset="0"/>
              </a:rPr>
              <a:t>ГОРОДСКИХ</a:t>
            </a:r>
            <a:r>
              <a:rPr lang="ru-RU" sz="1400" b="1" dirty="0">
                <a:latin typeface="PF Din Text Comp Pro Light" pitchFamily="2" charset="0"/>
              </a:rPr>
              <a:t> СЕРВИСОВ </a:t>
            </a:r>
          </a:p>
        </p:txBody>
      </p:sp>
      <p:sp>
        <p:nvSpPr>
          <p:cNvPr id="10" name="TextBox 9"/>
          <p:cNvSpPr txBox="1"/>
          <p:nvPr/>
        </p:nvSpPr>
        <p:spPr>
          <a:xfrm>
            <a:off x="378148" y="5100322"/>
            <a:ext cx="3348000" cy="1615827"/>
          </a:xfrm>
          <a:prstGeom prst="rect">
            <a:avLst/>
          </a:prstGeom>
          <a:noFill/>
        </p:spPr>
        <p:txBody>
          <a:bodyPr wrap="square" rtlCol="0">
            <a:spAutoFit/>
          </a:bodyPr>
          <a:lstStyle/>
          <a:p>
            <a:pPr lvl="0" algn="just"/>
            <a:r>
              <a:rPr lang="ru-RU" sz="1100" dirty="0">
                <a:solidFill>
                  <a:schemeClr val="tx1">
                    <a:lumMod val="75000"/>
                    <a:lumOff val="25000"/>
                  </a:schemeClr>
                </a:solidFill>
                <a:latin typeface="PF Din Text Comp Pro" pitchFamily="2" charset="0"/>
              </a:rPr>
              <a:t>Стимулирование появления новых типов предоставления современных услуг. Примеры – тайм-кафе, </a:t>
            </a:r>
            <a:r>
              <a:rPr lang="ru-RU" sz="1100" dirty="0" err="1">
                <a:solidFill>
                  <a:schemeClr val="tx1">
                    <a:lumMod val="75000"/>
                    <a:lumOff val="25000"/>
                  </a:schemeClr>
                </a:solidFill>
                <a:latin typeface="PF Din Text Comp Pro" pitchFamily="2" charset="0"/>
              </a:rPr>
              <a:t>барбершоп</a:t>
            </a:r>
            <a:r>
              <a:rPr lang="ru-RU" sz="1100" dirty="0">
                <a:solidFill>
                  <a:schemeClr val="tx1">
                    <a:lumMod val="75000"/>
                    <a:lumOff val="25000"/>
                  </a:schemeClr>
                </a:solidFill>
                <a:latin typeface="PF Din Text Comp Pro" pitchFamily="2" charset="0"/>
              </a:rPr>
              <a:t>, фитнес-центр. Со стороны города необходимо сформировать перечень участков/помещений, находящихся в муниципальной собственности или доступных для покупки и аренды у частных лиц, наиболее подходящих для открытия малых предприятий подобной специализации. При наличии обоснованного бизнес-плана рекомендуется предоставление льготного арендного режима для такого рода предпринимателей.</a:t>
            </a:r>
          </a:p>
        </p:txBody>
      </p:sp>
      <p:sp>
        <p:nvSpPr>
          <p:cNvPr id="11" name="TextBox 10"/>
          <p:cNvSpPr txBox="1"/>
          <p:nvPr/>
        </p:nvSpPr>
        <p:spPr>
          <a:xfrm>
            <a:off x="3735733" y="5100322"/>
            <a:ext cx="3348000" cy="2123658"/>
          </a:xfrm>
          <a:prstGeom prst="rect">
            <a:avLst/>
          </a:prstGeom>
          <a:noFill/>
        </p:spPr>
        <p:txBody>
          <a:bodyPr wrap="square" rtlCol="0">
            <a:spAutoFit/>
          </a:bodyPr>
          <a:lstStyle/>
          <a:p>
            <a:pPr lvl="0" algn="just"/>
            <a:r>
              <a:rPr lang="ru-RU" sz="1100" dirty="0">
                <a:solidFill>
                  <a:schemeClr val="tx1">
                    <a:lumMod val="75000"/>
                    <a:lumOff val="25000"/>
                  </a:schemeClr>
                </a:solidFill>
                <a:latin typeface="PF Din Text Comp Pro" pitchFamily="2" charset="0"/>
              </a:rPr>
              <a:t>Создание многофункционального городского центра, совмещающего предоставление социальных и коммерческих услуг. Такого рода центр может быть создан на основе неиспользуемого или недоиспользуемого городского объекта (библиотека, клубное здание) или нескольких соседних объектов. За счет создания в нем условий для различных типов занятости (</a:t>
            </a:r>
            <a:r>
              <a:rPr lang="ru-RU" sz="1100" dirty="0" err="1">
                <a:solidFill>
                  <a:schemeClr val="tx1">
                    <a:lumMod val="75000"/>
                    <a:lumOff val="25000"/>
                  </a:schemeClr>
                </a:solidFill>
                <a:latin typeface="PF Din Text Comp Pro" pitchFamily="2" charset="0"/>
              </a:rPr>
              <a:t>фриланс</a:t>
            </a:r>
            <a:r>
              <a:rPr lang="ru-RU" sz="1100" dirty="0">
                <a:solidFill>
                  <a:schemeClr val="tx1">
                    <a:lumMod val="75000"/>
                    <a:lumOff val="25000"/>
                  </a:schemeClr>
                </a:solidFill>
                <a:latin typeface="PF Din Text Comp Pro" pitchFamily="2" charset="0"/>
              </a:rPr>
              <a:t> и удаленная занятость – коворкинг, малое предпринимательство – бизнес-инкубатор, социальное предпринимательство и совместная деятельность – клубные помещения, зоны для мастер-классов) будет наблюдаться мультипликативный эффект, связанный с нахождением под одной крышей разных видов предпринимателей, взаимодействующих между собой и помогающих друг другу.</a:t>
            </a:r>
          </a:p>
        </p:txBody>
      </p:sp>
      <p:sp>
        <p:nvSpPr>
          <p:cNvPr id="12" name="TextBox 11"/>
          <p:cNvSpPr txBox="1"/>
          <p:nvPr/>
        </p:nvSpPr>
        <p:spPr>
          <a:xfrm>
            <a:off x="7093319" y="5100322"/>
            <a:ext cx="3348000" cy="1446550"/>
          </a:xfrm>
          <a:prstGeom prst="rect">
            <a:avLst/>
          </a:prstGeom>
          <a:noFill/>
        </p:spPr>
        <p:txBody>
          <a:bodyPr wrap="square" rtlCol="0">
            <a:spAutoFit/>
          </a:bodyPr>
          <a:lstStyle/>
          <a:p>
            <a:pPr lvl="0" algn="just"/>
            <a:r>
              <a:rPr lang="ru-RU" sz="1100" dirty="0">
                <a:solidFill>
                  <a:schemeClr val="tx1">
                    <a:lumMod val="75000"/>
                    <a:lumOff val="25000"/>
                  </a:schemeClr>
                </a:solidFill>
                <a:latin typeface="PF Din Text Comp Pro" pitchFamily="2" charset="0"/>
              </a:rPr>
              <a:t>Создание Центра нового бизнеса. Цель – помощь предпринимателям в запуске и развитии новых предприятий на всех стадиях от выбора идеи и обучения до поддержки работы. Возможные направления: выбор идеи, обучение, помощь в составлении бизнес-плана, подбор помещения, налоговые и юридические консультации, подбор франшизы. Центр может работать в формате АНО и финансироваться за счет грантов, а также за счет поддержки крупных городских предприятий и бизнес-сообщества города.</a:t>
            </a:r>
          </a:p>
        </p:txBody>
      </p:sp>
      <p:sp>
        <p:nvSpPr>
          <p:cNvPr id="13" name="Прямоугольник 12">
            <a:extLst>
              <a:ext uri="{FF2B5EF4-FFF2-40B4-BE49-F238E27FC236}">
                <a16:creationId xmlns:a16="http://schemas.microsoft.com/office/drawing/2014/main" xmlns="" id="{6FA0DF77-CB23-45B6-AE3C-34340CCCF7D9}"/>
              </a:ext>
            </a:extLst>
          </p:cNvPr>
          <p:cNvSpPr/>
          <p:nvPr/>
        </p:nvSpPr>
        <p:spPr>
          <a:xfrm>
            <a:off x="-1" y="-1"/>
            <a:ext cx="882205" cy="395289"/>
          </a:xfrm>
          <a:prstGeom prst="rect">
            <a:avLst/>
          </a:prstGeom>
          <a:solidFill>
            <a:srgbClr val="E19A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4" name="Прямоугольник 13">
            <a:extLst>
              <a:ext uri="{FF2B5EF4-FFF2-40B4-BE49-F238E27FC236}">
                <a16:creationId xmlns:a16="http://schemas.microsoft.com/office/drawing/2014/main" xmlns="" id="{8AA40035-23A9-4471-85D0-037E43D2C5C2}"/>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itchFamily="2" charset="0"/>
              </a:rPr>
              <a:t>15.5. </a:t>
            </a:r>
            <a:endParaRPr lang="ru-RU" sz="3000" dirty="0">
              <a:solidFill>
                <a:schemeClr val="bg1"/>
              </a:solidFill>
            </a:endParaRPr>
          </a:p>
        </p:txBody>
      </p:sp>
      <p:graphicFrame>
        <p:nvGraphicFramePr>
          <p:cNvPr id="15" name="Таблица 14">
            <a:extLst>
              <a:ext uri="{FF2B5EF4-FFF2-40B4-BE49-F238E27FC236}">
                <a16:creationId xmlns:a16="http://schemas.microsoft.com/office/drawing/2014/main" xmlns="" id="{CA0AC399-8DD1-47C9-8722-FC93F4CC6674}"/>
              </a:ext>
            </a:extLst>
          </p:cNvPr>
          <p:cNvGraphicFramePr>
            <a:graphicFrameLocks noGrp="1"/>
          </p:cNvGraphicFramePr>
          <p:nvPr>
            <p:extLst>
              <p:ext uri="{D42A27DB-BD31-4B8C-83A1-F6EECF244321}">
                <p14:modId xmlns:p14="http://schemas.microsoft.com/office/powerpoint/2010/main" xmlns="" val="4115021011"/>
              </p:ext>
            </p:extLst>
          </p:nvPr>
        </p:nvGraphicFramePr>
        <p:xfrm>
          <a:off x="441180" y="2515536"/>
          <a:ext cx="10000139" cy="2206004"/>
        </p:xfrm>
        <a:graphic>
          <a:graphicData uri="http://schemas.openxmlformats.org/drawingml/2006/table">
            <a:tbl>
              <a:tblPr/>
              <a:tblGrid>
                <a:gridCol w="3105320">
                  <a:extLst>
                    <a:ext uri="{9D8B030D-6E8A-4147-A177-3AD203B41FA5}">
                      <a16:colId xmlns:a16="http://schemas.microsoft.com/office/drawing/2014/main" xmlns="" val="20000"/>
                    </a:ext>
                  </a:extLst>
                </a:gridCol>
                <a:gridCol w="3600400">
                  <a:extLst>
                    <a:ext uri="{9D8B030D-6E8A-4147-A177-3AD203B41FA5}">
                      <a16:colId xmlns:a16="http://schemas.microsoft.com/office/drawing/2014/main" xmlns="" val="20001"/>
                    </a:ext>
                  </a:extLst>
                </a:gridCol>
                <a:gridCol w="3294419">
                  <a:extLst>
                    <a:ext uri="{9D8B030D-6E8A-4147-A177-3AD203B41FA5}">
                      <a16:colId xmlns:a16="http://schemas.microsoft.com/office/drawing/2014/main" xmlns="" val="2507262612"/>
                    </a:ext>
                  </a:extLst>
                </a:gridCol>
              </a:tblGrid>
              <a:tr h="0">
                <a:tc>
                  <a:txBody>
                    <a:bodyPr/>
                    <a:lstStyle/>
                    <a:p>
                      <a:pPr algn="ctr">
                        <a:lnSpc>
                          <a:spcPct val="115000"/>
                        </a:lnSpc>
                        <a:spcAft>
                          <a:spcPts val="0"/>
                        </a:spcAft>
                      </a:pPr>
                      <a:r>
                        <a:rPr lang="ru-RU" sz="1800" b="1" dirty="0">
                          <a:solidFill>
                            <a:srgbClr val="E19A4B"/>
                          </a:solidFill>
                          <a:latin typeface="PF Din Text Comp Pro" pitchFamily="2" charset="0"/>
                          <a:ea typeface="Calibri"/>
                          <a:cs typeface="Times New Roman"/>
                        </a:rPr>
                        <a:t>Тип занятости</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0000"/>
                        </a:lnSpc>
                        <a:spcAft>
                          <a:spcPts val="0"/>
                        </a:spcAft>
                      </a:pPr>
                      <a:r>
                        <a:rPr lang="ru-RU" sz="1800" b="1" dirty="0">
                          <a:solidFill>
                            <a:srgbClr val="E19A4B"/>
                          </a:solidFill>
                          <a:latin typeface="PF Din Text Comp Pro" pitchFamily="2" charset="0"/>
                          <a:ea typeface="Calibri"/>
                          <a:cs typeface="Times New Roman"/>
                        </a:rPr>
                        <a:t>Доля  в Волхове </a:t>
                      </a:r>
                      <a:br>
                        <a:rPr lang="ru-RU" sz="1800" b="1" dirty="0">
                          <a:solidFill>
                            <a:srgbClr val="E19A4B"/>
                          </a:solidFill>
                          <a:latin typeface="PF Din Text Comp Pro" pitchFamily="2" charset="0"/>
                          <a:ea typeface="Calibri"/>
                          <a:cs typeface="Times New Roman"/>
                        </a:rPr>
                      </a:br>
                      <a:r>
                        <a:rPr lang="ru-RU" sz="1800" b="1" dirty="0">
                          <a:solidFill>
                            <a:srgbClr val="E19A4B"/>
                          </a:solidFill>
                          <a:latin typeface="PF Din Text Comp Pro" pitchFamily="2" charset="0"/>
                          <a:ea typeface="Calibri"/>
                          <a:cs typeface="Times New Roman"/>
                        </a:rPr>
                        <a:t>в 2020 году</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ru-RU" sz="1800" b="1" dirty="0">
                          <a:solidFill>
                            <a:srgbClr val="E19A4B"/>
                          </a:solidFill>
                          <a:latin typeface="PF Din Text Comp Pro" pitchFamily="2" charset="0"/>
                          <a:ea typeface="Calibri"/>
                          <a:cs typeface="Times New Roman"/>
                        </a:rPr>
                        <a:t>Перспективы</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0"/>
                  </a:ext>
                </a:extLst>
              </a:tr>
              <a:tr h="221555">
                <a:tc>
                  <a:txBody>
                    <a:bodyPr/>
                    <a:lstStyle/>
                    <a:p>
                      <a:pPr algn="just">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Оптовая и розничная торговля</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18%</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Эволюционное развитие</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1"/>
                  </a:ext>
                </a:extLst>
              </a:tr>
              <a:tr h="221555">
                <a:tc>
                  <a:txBody>
                    <a:bodyPr/>
                    <a:lstStyle/>
                    <a:p>
                      <a:pPr algn="just">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Здравоохранение и социальные услуги</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10%</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Постепенная трансформация отрасли, связанная с появлением новых типов сервисов</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2"/>
                  </a:ext>
                </a:extLst>
              </a:tr>
              <a:tr h="221555">
                <a:tc>
                  <a:txBody>
                    <a:bodyPr/>
                    <a:lstStyle/>
                    <a:p>
                      <a:pPr algn="just">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Образование</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7%</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Постепенная трансформация отрасли, связанная с появлением новых типов сервисов</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3"/>
                  </a:ext>
                </a:extLst>
              </a:tr>
              <a:tr h="221555">
                <a:tc>
                  <a:txBody>
                    <a:bodyPr/>
                    <a:lstStyle/>
                    <a:p>
                      <a:pPr algn="just">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Управление и административная деятельность</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4%</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Эволюционное развитие</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4"/>
                  </a:ext>
                </a:extLst>
              </a:tr>
              <a:tr h="221555">
                <a:tc>
                  <a:txBody>
                    <a:bodyPr/>
                    <a:lstStyle/>
                    <a:p>
                      <a:pPr algn="just">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Культура, спорт, досуг и развлечения</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2%</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Рост занятости в области, появление новых типов сервисов</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5"/>
                  </a:ext>
                </a:extLst>
              </a:tr>
              <a:tr h="221555">
                <a:tc>
                  <a:txBody>
                    <a:bodyPr/>
                    <a:lstStyle/>
                    <a:p>
                      <a:pPr algn="just">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Научная деятельность, информация и связь</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en-US" sz="1100" dirty="0">
                          <a:solidFill>
                            <a:schemeClr val="tx1">
                              <a:lumMod val="75000"/>
                              <a:lumOff val="25000"/>
                            </a:schemeClr>
                          </a:solidFill>
                          <a:latin typeface="PF Din Text Comp Pro" pitchFamily="2" charset="0"/>
                          <a:ea typeface="Calibri"/>
                          <a:cs typeface="Times New Roman"/>
                        </a:rPr>
                        <a:t>&gt;1%</a:t>
                      </a:r>
                      <a:endParaRPr lang="ru-RU" sz="1100" dirty="0">
                        <a:solidFill>
                          <a:schemeClr val="tx1">
                            <a:lumMod val="75000"/>
                            <a:lumOff val="25000"/>
                          </a:schemeClr>
                        </a:solidFill>
                        <a:latin typeface="PF Din Text Comp Pro" pitchFamily="2" charset="0"/>
                        <a:ea typeface="Calibri"/>
                        <a:cs typeface="Times New Roman"/>
                      </a:endParaRP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15000"/>
                        </a:lnSpc>
                        <a:spcAft>
                          <a:spcPts val="0"/>
                        </a:spcAft>
                      </a:pPr>
                      <a:r>
                        <a:rPr lang="ru-RU" sz="1100" dirty="0">
                          <a:solidFill>
                            <a:schemeClr val="tx1">
                              <a:lumMod val="75000"/>
                              <a:lumOff val="25000"/>
                            </a:schemeClr>
                          </a:solidFill>
                          <a:latin typeface="PF Din Text Comp Pro" pitchFamily="2" charset="0"/>
                          <a:ea typeface="Calibri"/>
                          <a:cs typeface="Times New Roman"/>
                        </a:rPr>
                        <a:t>Рост занятости в области, появление новых типов сервисов</a:t>
                      </a:r>
                    </a:p>
                  </a:txBody>
                  <a:tcPr marL="68580" marR="68580" marT="0" marB="0">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0006"/>
                  </a:ext>
                </a:extLst>
              </a:tr>
            </a:tbl>
          </a:graphicData>
        </a:graphic>
      </p:graphicFrame>
      <p:sp>
        <p:nvSpPr>
          <p:cNvPr id="18" name="TextBox 17">
            <a:extLst>
              <a:ext uri="{FF2B5EF4-FFF2-40B4-BE49-F238E27FC236}">
                <a16:creationId xmlns:a16="http://schemas.microsoft.com/office/drawing/2014/main" xmlns="" id="{0D2E251B-2FDA-46B1-A39F-3CD9D5C93C1D}"/>
              </a:ext>
            </a:extLst>
          </p:cNvPr>
          <p:cNvSpPr txBox="1"/>
          <p:nvPr/>
        </p:nvSpPr>
        <p:spPr>
          <a:xfrm>
            <a:off x="3735733" y="550513"/>
            <a:ext cx="3348000" cy="1107996"/>
          </a:xfrm>
          <a:prstGeom prst="rect">
            <a:avLst/>
          </a:prstGeom>
          <a:noFill/>
        </p:spPr>
        <p:txBody>
          <a:bodyPr wrap="square" rtlCol="0">
            <a:spAutoFit/>
          </a:bodyPr>
          <a:lstStyle/>
          <a:p>
            <a:pPr algn="just"/>
            <a:r>
              <a:rPr lang="ru-RU" sz="1100" dirty="0">
                <a:solidFill>
                  <a:schemeClr val="tx1">
                    <a:lumMod val="75000"/>
                    <a:lumOff val="25000"/>
                  </a:schemeClr>
                </a:solidFill>
                <a:latin typeface="PF Din Text Comp Pro" pitchFamily="2" charset="0"/>
              </a:rPr>
              <a:t>При этом структура постиндустриальной занятости в Волхове сложилась не как продукт активного развития новых услуг и цифровой экономики (процессы, характерные для регионов-лидеров постиндустриального роста), а как следствие сокращения промышленной занятости и одновременного стихийного роста торговли и рынка предоставления мелких услуг. </a:t>
            </a:r>
            <a:endParaRPr lang="ru-RU" sz="1400" dirty="0">
              <a:solidFill>
                <a:schemeClr val="tx1">
                  <a:lumMod val="75000"/>
                  <a:lumOff val="25000"/>
                </a:schemeClr>
              </a:solidFill>
              <a:latin typeface="PF Din Text Comp Pro" pitchFamily="2" charset="0"/>
            </a:endParaRPr>
          </a:p>
        </p:txBody>
      </p:sp>
      <p:sp>
        <p:nvSpPr>
          <p:cNvPr id="19" name="TextBox 18">
            <a:extLst>
              <a:ext uri="{FF2B5EF4-FFF2-40B4-BE49-F238E27FC236}">
                <a16:creationId xmlns:a16="http://schemas.microsoft.com/office/drawing/2014/main" xmlns="" id="{4035FEDD-7C00-4A70-94BD-17FE3703229C}"/>
              </a:ext>
            </a:extLst>
          </p:cNvPr>
          <p:cNvSpPr txBox="1"/>
          <p:nvPr/>
        </p:nvSpPr>
        <p:spPr>
          <a:xfrm>
            <a:off x="7209800" y="550513"/>
            <a:ext cx="3231519" cy="938719"/>
          </a:xfrm>
          <a:prstGeom prst="rect">
            <a:avLst/>
          </a:prstGeom>
          <a:noFill/>
        </p:spPr>
        <p:txBody>
          <a:bodyPr wrap="square" rtlCol="0">
            <a:spAutoFit/>
          </a:bodyPr>
          <a:lstStyle/>
          <a:p>
            <a:pPr algn="just"/>
            <a:r>
              <a:rPr lang="ru-RU" sz="1100" dirty="0">
                <a:solidFill>
                  <a:schemeClr val="tx1">
                    <a:lumMod val="75000"/>
                    <a:lumOff val="25000"/>
                  </a:schemeClr>
                </a:solidFill>
                <a:latin typeface="PF Din Text Comp Pro" pitchFamily="2" charset="0"/>
              </a:rPr>
              <a:t>Такая структура занятости имеет риски, связанные с большой долей бюджетного сектора, а также с невысоким уровнем доходов населения города. В случае кризиса экономика города в целом окажется под угрозой, что отчасти сглаживается наличием экономической связи с Санкт-Петербургом.</a:t>
            </a:r>
            <a:endParaRPr lang="ru-RU" sz="1400" dirty="0">
              <a:solidFill>
                <a:schemeClr val="tx1">
                  <a:lumMod val="75000"/>
                  <a:lumOff val="25000"/>
                </a:schemeClr>
              </a:solidFill>
              <a:latin typeface="PF Din Text Comp Pro" pitchFamily="2" charset="0"/>
            </a:endParaRPr>
          </a:p>
        </p:txBody>
      </p:sp>
      <p:pic>
        <p:nvPicPr>
          <p:cNvPr id="3" name="Рисунок 2">
            <a:extLst>
              <a:ext uri="{FF2B5EF4-FFF2-40B4-BE49-F238E27FC236}">
                <a16:creationId xmlns:a16="http://schemas.microsoft.com/office/drawing/2014/main" xmlns="" id="{21EFBBEA-BB63-4C1C-87DB-EE713FC936D3}"/>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l="13080" t="8160" r="12859" b="22628"/>
          <a:stretch/>
        </p:blipFill>
        <p:spPr>
          <a:xfrm>
            <a:off x="1723366" y="1956042"/>
            <a:ext cx="657564" cy="614510"/>
          </a:xfrm>
          <a:prstGeom prst="rect">
            <a:avLst/>
          </a:prstGeom>
        </p:spPr>
      </p:pic>
      <p:pic>
        <p:nvPicPr>
          <p:cNvPr id="20" name="Рисунок 19">
            <a:extLst>
              <a:ext uri="{FF2B5EF4-FFF2-40B4-BE49-F238E27FC236}">
                <a16:creationId xmlns:a16="http://schemas.microsoft.com/office/drawing/2014/main" xmlns="" id="{E0C97B2F-3227-4B89-87DE-3AC6CF6EA66F}"/>
              </a:ext>
            </a:extLst>
          </p:cNvPr>
          <p:cNvPicPr>
            <a:picLocks noChangeAspect="1"/>
          </p:cNvPicPr>
          <p:nvPr/>
        </p:nvPicPr>
        <p:blipFill>
          <a:blip r:embed="rId4" cstate="print">
            <a:extLst>
              <a:ext uri="{96DAC541-7B7A-43D3-8B79-37D633B846F1}">
                <asvg:svgBlip xmlns:asvg="http://schemas.microsoft.com/office/drawing/2016/SVG/main" xmlns="" r:embed="rId5"/>
              </a:ext>
            </a:extLst>
          </a:blip>
          <a:stretch>
            <a:fillRect/>
          </a:stretch>
        </p:blipFill>
        <p:spPr>
          <a:xfrm>
            <a:off x="5204945" y="1954372"/>
            <a:ext cx="409575" cy="409575"/>
          </a:xfrm>
          <a:prstGeom prst="rect">
            <a:avLst/>
          </a:prstGeom>
        </p:spPr>
      </p:pic>
      <p:pic>
        <p:nvPicPr>
          <p:cNvPr id="22" name="Рисунок 21">
            <a:extLst>
              <a:ext uri="{FF2B5EF4-FFF2-40B4-BE49-F238E27FC236}">
                <a16:creationId xmlns:a16="http://schemas.microsoft.com/office/drawing/2014/main" xmlns="" id="{F42D8E96-39EE-40BF-B429-711210FEA282}"/>
              </a:ext>
            </a:extLst>
          </p:cNvPr>
          <p:cNvPicPr>
            <a:picLocks noChangeAspect="1"/>
          </p:cNvPicPr>
          <p:nvPr/>
        </p:nvPicPr>
        <p:blipFill>
          <a:blip r:embed="rId6" cstate="print">
            <a:extLst>
              <a:ext uri="{96DAC541-7B7A-43D3-8B79-37D633B846F1}">
                <asvg:svgBlip xmlns:asvg="http://schemas.microsoft.com/office/drawing/2016/SVG/main" xmlns="" r:embed="rId7"/>
              </a:ext>
            </a:extLst>
          </a:blip>
          <a:stretch>
            <a:fillRect/>
          </a:stretch>
        </p:blipFill>
        <p:spPr>
          <a:xfrm>
            <a:off x="8622976" y="1918889"/>
            <a:ext cx="352423" cy="549541"/>
          </a:xfrm>
          <a:prstGeom prst="rect">
            <a:avLst/>
          </a:prstGeom>
        </p:spPr>
      </p:pic>
    </p:spTree>
    <p:extLst>
      <p:ext uri="{BB962C8B-B14F-4D97-AF65-F5344CB8AC3E}">
        <p14:creationId xmlns:p14="http://schemas.microsoft.com/office/powerpoint/2010/main" xmlns="" val="637604807"/>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ЦИФРОВИЗАЦИЯ ГОРОДА</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147</a:t>
            </a:fld>
            <a:endParaRPr lang="ru-RU" dirty="0"/>
          </a:p>
        </p:txBody>
      </p:sp>
      <p:pic>
        <p:nvPicPr>
          <p:cNvPr id="2050" name="Picture 2" descr="C:\Users\Кузьма\Евгения\Урбаника\98_Волхов\материалы работ\2 этап\2.2 этап\BM4.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3504" t="45969" r="73916" b="7319"/>
          <a:stretch/>
        </p:blipFill>
        <p:spPr bwMode="auto">
          <a:xfrm>
            <a:off x="450851" y="3204567"/>
            <a:ext cx="2256930" cy="3283068"/>
          </a:xfrm>
          <a:prstGeom prst="rect">
            <a:avLst/>
          </a:prstGeom>
          <a:noFill/>
          <a:extLst>
            <a:ext uri="{909E8E84-426E-40DD-AFC4-6F175D3DCCD1}">
              <a14:hiddenFill xmlns:a14="http://schemas.microsoft.com/office/drawing/2010/main" xmlns="">
                <a:solidFill>
                  <a:srgbClr val="FFFFFF"/>
                </a:solidFill>
              </a14:hiddenFill>
            </a:ext>
          </a:extLst>
        </p:spPr>
      </p:pic>
      <p:sp>
        <p:nvSpPr>
          <p:cNvPr id="9" name="Прямоугольник 8"/>
          <p:cNvSpPr/>
          <p:nvPr/>
        </p:nvSpPr>
        <p:spPr>
          <a:xfrm>
            <a:off x="450850" y="503999"/>
            <a:ext cx="2250249" cy="2462213"/>
          </a:xfrm>
          <a:prstGeom prst="rect">
            <a:avLst/>
          </a:prstGeom>
        </p:spPr>
        <p:txBody>
          <a:bodyPr wrap="square">
            <a:spAutoFit/>
          </a:bodyPr>
          <a:lstStyle/>
          <a:p>
            <a:pPr algn="just" defTabSz="1422637" fontAlgn="auto">
              <a:spcBef>
                <a:spcPts val="0"/>
              </a:spcBef>
              <a:spcAft>
                <a:spcPts val="0"/>
              </a:spcAft>
            </a:pPr>
            <a:r>
              <a:rPr lang="ru-RU" sz="1100" dirty="0">
                <a:solidFill>
                  <a:schemeClr val="tx1">
                    <a:lumMod val="75000"/>
                    <a:lumOff val="25000"/>
                  </a:schemeClr>
                </a:solidFill>
                <a:latin typeface="PF Din Text Comp Pro" panose="02000506020000020004" pitchFamily="2" charset="0"/>
              </a:rPr>
              <a:t>На </a:t>
            </a:r>
            <a:r>
              <a:rPr lang="ru-RU" sz="1100" kern="0" spc="15" dirty="0">
                <a:solidFill>
                  <a:schemeClr val="tx1">
                    <a:lumMod val="75000"/>
                    <a:lumOff val="25000"/>
                  </a:schemeClr>
                </a:solidFill>
                <a:latin typeface="PF Din Text Comp Pro" pitchFamily="2" charset="0"/>
              </a:rPr>
              <a:t>основе технологических решений LATL.NG разворачивается сбор идей </a:t>
            </a:r>
            <a:r>
              <a:rPr lang="ru-RU" sz="1100" kern="0" spc="15" dirty="0" err="1">
                <a:solidFill>
                  <a:schemeClr val="tx1">
                    <a:lumMod val="75000"/>
                    <a:lumOff val="25000"/>
                  </a:schemeClr>
                </a:solidFill>
                <a:latin typeface="PF Din Text Comp Pro" pitchFamily="2" charset="0"/>
              </a:rPr>
              <a:t>волховчан</a:t>
            </a:r>
            <a:r>
              <a:rPr lang="ru-RU" sz="1100" kern="0" spc="15" dirty="0">
                <a:solidFill>
                  <a:schemeClr val="tx1">
                    <a:lumMod val="75000"/>
                    <a:lumOff val="25000"/>
                  </a:schemeClr>
                </a:solidFill>
                <a:latin typeface="PF Din Text Comp Pro" pitchFamily="2" charset="0"/>
              </a:rPr>
              <a:t> по развитию городской среды, ценностей горожан, проблем, которые они отмечают на интерактивной карте города, размещенной на специализированном сайте. </a:t>
            </a:r>
            <a:endParaRPr lang="en-US"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Этот же сервис используется для оповещения горожан о новостях, событиях и инициативах в городе. зарегистрированные в сервисе организации и инициативные группы смогут самостоятельно размещать информацию о событиях.</a:t>
            </a:r>
          </a:p>
        </p:txBody>
      </p:sp>
      <p:sp>
        <p:nvSpPr>
          <p:cNvPr id="11" name="Прямоугольник 10"/>
          <p:cNvSpPr/>
          <p:nvPr/>
        </p:nvSpPr>
        <p:spPr>
          <a:xfrm>
            <a:off x="3059204" y="504000"/>
            <a:ext cx="2165456" cy="1908215"/>
          </a:xfrm>
          <a:prstGeom prst="rect">
            <a:avLst/>
          </a:prstGeom>
        </p:spPr>
        <p:txBody>
          <a:bodyPr wrap="square">
            <a:spAutoFit/>
          </a:bodyPr>
          <a:lstStyle/>
          <a:p>
            <a:pPr algn="just" defTabSz="1422637" fontAlgn="auto">
              <a:spcBef>
                <a:spcPts val="0"/>
              </a:spcBef>
              <a:spcAft>
                <a:spcPts val="0"/>
              </a:spcAft>
            </a:pPr>
            <a:r>
              <a:rPr lang="ru-RU" sz="1100" dirty="0">
                <a:solidFill>
                  <a:schemeClr val="tx1">
                    <a:lumMod val="75000"/>
                    <a:lumOff val="25000"/>
                  </a:schemeClr>
                </a:solidFill>
                <a:latin typeface="PF Din Text Comp Pro" panose="02000506020000020004" pitchFamily="2" charset="0"/>
              </a:rPr>
              <a:t>Национальной платформы мониторинга качества воздуха в городах РФ</a:t>
            </a:r>
          </a:p>
          <a:p>
            <a:pPr algn="just" defTabSz="1422637" fontAlgn="auto">
              <a:spcBef>
                <a:spcPts val="0"/>
              </a:spcBef>
              <a:spcAft>
                <a:spcPts val="0"/>
              </a:spcAft>
            </a:pPr>
            <a:r>
              <a:rPr lang="ru-RU" sz="1100" dirty="0">
                <a:solidFill>
                  <a:schemeClr val="tx1">
                    <a:lumMod val="75000"/>
                    <a:lumOff val="25000"/>
                  </a:schemeClr>
                </a:solidFill>
                <a:latin typeface="PF Din Text Comp Pro" panose="02000506020000020004" pitchFamily="2" charset="0"/>
              </a:rPr>
              <a:t>Студенты техникума и горожане в кружках технического творчества изготавливают согласно присылаемой проектом инструкции детекторы качества воздуха, размещают их в городской среде и тут же видят результат на экранах платформы - минимальная дистанция между действием и эффектом, работающее решение</a:t>
            </a:r>
          </a:p>
          <a:p>
            <a:pPr algn="just" defTabSz="1422637" fontAlgn="auto">
              <a:spcBef>
                <a:spcPts val="0"/>
              </a:spcBef>
              <a:spcAft>
                <a:spcPts val="600"/>
              </a:spcAft>
            </a:pPr>
            <a:endParaRPr lang="ru-RU" sz="800" kern="0" spc="15" dirty="0">
              <a:solidFill>
                <a:schemeClr val="tx1">
                  <a:lumMod val="75000"/>
                  <a:lumOff val="25000"/>
                </a:schemeClr>
              </a:solidFill>
              <a:latin typeface="PF Din Text Comp Pro" pitchFamily="2" charset="0"/>
            </a:endParaRPr>
          </a:p>
        </p:txBody>
      </p:sp>
      <p:sp>
        <p:nvSpPr>
          <p:cNvPr id="12" name="Прямоугольник 11"/>
          <p:cNvSpPr/>
          <p:nvPr/>
        </p:nvSpPr>
        <p:spPr>
          <a:xfrm>
            <a:off x="5490716" y="518406"/>
            <a:ext cx="2247762" cy="2123658"/>
          </a:xfrm>
          <a:prstGeom prst="rect">
            <a:avLst/>
          </a:prstGeom>
        </p:spPr>
        <p:txBody>
          <a:bodyPr wrap="square">
            <a:spAutoFit/>
          </a:bodyPr>
          <a:lstStyle/>
          <a:p>
            <a:pPr algn="just" defTabSz="1422637" fontAlgn="auto">
              <a:spcBef>
                <a:spcPts val="0"/>
              </a:spcBef>
              <a:spcAft>
                <a:spcPts val="0"/>
              </a:spcAft>
            </a:pPr>
            <a:r>
              <a:rPr lang="ru-RU" sz="1100" dirty="0">
                <a:solidFill>
                  <a:schemeClr val="tx1">
                    <a:lumMod val="75000"/>
                    <a:lumOff val="25000"/>
                  </a:schemeClr>
                </a:solidFill>
                <a:latin typeface="PF Din Text Comp Pro" panose="02000506020000020004" pitchFamily="2" charset="0"/>
              </a:rPr>
              <a:t>Оснащение уличного оборудования города сенсорами и датчиками качества городской среды: плотность автомобильного и пешеходного потока, заполняемость уличных автопарковок, уровень шумового загрязнения, концентрация окиси азота и углекислого газа в атмосфере, уровня влажности. организация сбора, хранения и экспозиции данных о качестве городской среды.</a:t>
            </a:r>
            <a:endParaRPr lang="en-US" sz="1100" dirty="0">
              <a:solidFill>
                <a:schemeClr val="tx1">
                  <a:lumMod val="75000"/>
                  <a:lumOff val="25000"/>
                </a:schemeClr>
              </a:solidFill>
              <a:latin typeface="PF Din Text Comp Pro" panose="02000506020000020004" pitchFamily="2" charset="0"/>
            </a:endParaRPr>
          </a:p>
          <a:p>
            <a:pPr algn="just" defTabSz="1422637" fontAlgn="auto">
              <a:spcBef>
                <a:spcPts val="0"/>
              </a:spcBef>
              <a:spcAft>
                <a:spcPts val="0"/>
              </a:spcAft>
            </a:pPr>
            <a:r>
              <a:rPr lang="ru-RU" sz="1100" dirty="0">
                <a:solidFill>
                  <a:schemeClr val="tx1">
                    <a:lumMod val="75000"/>
                    <a:lumOff val="25000"/>
                  </a:schemeClr>
                </a:solidFill>
                <a:latin typeface="PF Din Text Comp Pro" panose="02000506020000020004" pitchFamily="2" charset="0"/>
              </a:rPr>
              <a:t>Популяризация платформы ВОЛХОВЧАНЕ в формате </a:t>
            </a:r>
            <a:r>
              <a:rPr lang="ru-RU" sz="1100" dirty="0" err="1">
                <a:solidFill>
                  <a:schemeClr val="tx1">
                    <a:lumMod val="75000"/>
                    <a:lumOff val="25000"/>
                  </a:schemeClr>
                </a:solidFill>
                <a:latin typeface="PF Din Text Comp Pro" panose="02000506020000020004" pitchFamily="2" charset="0"/>
              </a:rPr>
              <a:t>smart</a:t>
            </a:r>
            <a:r>
              <a:rPr lang="ru-RU" sz="1100" dirty="0">
                <a:solidFill>
                  <a:schemeClr val="tx1">
                    <a:lumMod val="75000"/>
                    <a:lumOff val="25000"/>
                  </a:schemeClr>
                </a:solidFill>
                <a:latin typeface="PF Din Text Comp Pro" panose="02000506020000020004" pitchFamily="2" charset="0"/>
              </a:rPr>
              <a:t> </a:t>
            </a:r>
            <a:r>
              <a:rPr lang="ru-RU" sz="1100" dirty="0" err="1">
                <a:solidFill>
                  <a:schemeClr val="tx1">
                    <a:lumMod val="75000"/>
                    <a:lumOff val="25000"/>
                  </a:schemeClr>
                </a:solidFill>
                <a:latin typeface="PF Din Text Comp Pro" panose="02000506020000020004" pitchFamily="2" charset="0"/>
              </a:rPr>
              <a:t>citizen</a:t>
            </a:r>
            <a:r>
              <a:rPr lang="ru-RU" sz="1100" dirty="0">
                <a:solidFill>
                  <a:schemeClr val="tx1">
                    <a:lumMod val="75000"/>
                    <a:lumOff val="25000"/>
                  </a:schemeClr>
                </a:solidFill>
                <a:latin typeface="PF Din Text Comp Pro" panose="02000506020000020004" pitchFamily="2" charset="0"/>
              </a:rPr>
              <a:t> (умный горожанин).</a:t>
            </a:r>
          </a:p>
        </p:txBody>
      </p:sp>
      <p:sp>
        <p:nvSpPr>
          <p:cNvPr id="13" name="Прямоугольник 12"/>
          <p:cNvSpPr/>
          <p:nvPr/>
        </p:nvSpPr>
        <p:spPr>
          <a:xfrm>
            <a:off x="8167860" y="504000"/>
            <a:ext cx="2219153" cy="938719"/>
          </a:xfrm>
          <a:prstGeom prst="rect">
            <a:avLst/>
          </a:prstGeom>
        </p:spPr>
        <p:txBody>
          <a:bodyPr wrap="square">
            <a:spAutoFit/>
          </a:bodyPr>
          <a:lstStyle/>
          <a:p>
            <a:pPr algn="just" defTabSz="1422637" fontAlgn="auto">
              <a:spcBef>
                <a:spcPts val="0"/>
              </a:spcBef>
              <a:spcAft>
                <a:spcPts val="0"/>
              </a:spcAft>
            </a:pPr>
            <a:r>
              <a:rPr lang="ru-RU" sz="1100" dirty="0">
                <a:solidFill>
                  <a:schemeClr val="tx1">
                    <a:lumMod val="75000"/>
                    <a:lumOff val="25000"/>
                  </a:schemeClr>
                </a:solidFill>
                <a:latin typeface="PF Din Text Comp Pro" panose="02000506020000020004" pitchFamily="2" charset="0"/>
              </a:rPr>
              <a:t>Цифровизация управления городским хозяйством на основе данных платформы ВОЛХОВЧАНИН. </a:t>
            </a:r>
            <a:endParaRPr lang="en-US" sz="1100" dirty="0">
              <a:solidFill>
                <a:schemeClr val="tx1">
                  <a:lumMod val="75000"/>
                  <a:lumOff val="25000"/>
                </a:schemeClr>
              </a:solidFill>
              <a:latin typeface="PF Din Text Comp Pro" panose="02000506020000020004" pitchFamily="2" charset="0"/>
            </a:endParaRPr>
          </a:p>
          <a:p>
            <a:pPr algn="just" defTabSz="1422637" fontAlgn="auto">
              <a:spcBef>
                <a:spcPts val="0"/>
              </a:spcBef>
              <a:spcAft>
                <a:spcPts val="0"/>
              </a:spcAft>
            </a:pPr>
            <a:r>
              <a:rPr lang="ru-RU" sz="1100" dirty="0">
                <a:solidFill>
                  <a:schemeClr val="tx1">
                    <a:lumMod val="75000"/>
                    <a:lumOff val="25000"/>
                  </a:schemeClr>
                </a:solidFill>
                <a:latin typeface="PF Din Text Comp Pro" panose="02000506020000020004" pitchFamily="2" charset="0"/>
              </a:rPr>
              <a:t>Оснащение датчиками и системой сбора информации объектов и оборудования ЖКХ.</a:t>
            </a:r>
          </a:p>
        </p:txBody>
      </p:sp>
      <p:sp>
        <p:nvSpPr>
          <p:cNvPr id="14" name="Прямоугольник 13">
            <a:extLst>
              <a:ext uri="{FF2B5EF4-FFF2-40B4-BE49-F238E27FC236}">
                <a16:creationId xmlns:a16="http://schemas.microsoft.com/office/drawing/2014/main" xmlns="" id="{A0E93663-8AF1-4A91-A25E-F5EF7C3E25C0}"/>
              </a:ext>
            </a:extLst>
          </p:cNvPr>
          <p:cNvSpPr/>
          <p:nvPr/>
        </p:nvSpPr>
        <p:spPr>
          <a:xfrm>
            <a:off x="-1" y="-1"/>
            <a:ext cx="882205" cy="395289"/>
          </a:xfrm>
          <a:prstGeom prst="rect">
            <a:avLst/>
          </a:prstGeom>
          <a:solidFill>
            <a:srgbClr val="E19A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5" name="Прямоугольник 14">
            <a:extLst>
              <a:ext uri="{FF2B5EF4-FFF2-40B4-BE49-F238E27FC236}">
                <a16:creationId xmlns:a16="http://schemas.microsoft.com/office/drawing/2014/main" xmlns="" id="{823D2593-AF2B-4BE6-BFC0-DE137D74E3DF}"/>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itchFamily="2" charset="0"/>
              </a:rPr>
              <a:t>15.6. </a:t>
            </a:r>
            <a:endParaRPr lang="ru-RU" sz="3000" dirty="0">
              <a:solidFill>
                <a:schemeClr val="bg1"/>
              </a:solidFill>
            </a:endParaRPr>
          </a:p>
        </p:txBody>
      </p:sp>
      <p:sp>
        <p:nvSpPr>
          <p:cNvPr id="16" name="Прямоугольник 15">
            <a:extLst>
              <a:ext uri="{FF2B5EF4-FFF2-40B4-BE49-F238E27FC236}">
                <a16:creationId xmlns:a16="http://schemas.microsoft.com/office/drawing/2014/main" xmlns="" id="{C7F817E5-B0E5-4F0C-8BF9-48E989415F7C}"/>
              </a:ext>
            </a:extLst>
          </p:cNvPr>
          <p:cNvSpPr/>
          <p:nvPr/>
        </p:nvSpPr>
        <p:spPr>
          <a:xfrm rot="5400000">
            <a:off x="-2490570" y="3112631"/>
            <a:ext cx="5544120" cy="338554"/>
          </a:xfrm>
          <a:prstGeom prst="rect">
            <a:avLst/>
          </a:prstGeom>
          <a:noFill/>
        </p:spPr>
        <p:txBody>
          <a:bodyPr wrap="square">
            <a:spAutoFit/>
          </a:bodyPr>
          <a:lstStyle/>
          <a:p>
            <a:pPr algn="just" defTabSz="1422637" fontAlgn="auto">
              <a:spcBef>
                <a:spcPts val="0"/>
              </a:spcBef>
              <a:spcAft>
                <a:spcPts val="600"/>
              </a:spcAft>
            </a:pPr>
            <a:r>
              <a:rPr lang="ru-RU" sz="1600" kern="0" spc="15" dirty="0">
                <a:solidFill>
                  <a:srgbClr val="E19A4B"/>
                </a:solidFill>
                <a:latin typeface="PF Din Text Comp Pro" pitchFamily="2" charset="0"/>
              </a:rPr>
              <a:t>ПЕРВАЯ ОЧЕРЕДЬ ЦИФРОВОЙ ПЛАТФОРМЫ ВОЛХОВЧАНЕ</a:t>
            </a:r>
          </a:p>
        </p:txBody>
      </p:sp>
      <p:pic>
        <p:nvPicPr>
          <p:cNvPr id="17" name="Picture 2" descr="C:\Users\Кузьма\Евгения\Урбаника\98_Волхов\материалы работ\2 этап\2.2 этап\BM4.jpg">
            <a:extLst>
              <a:ext uri="{FF2B5EF4-FFF2-40B4-BE49-F238E27FC236}">
                <a16:creationId xmlns:a16="http://schemas.microsoft.com/office/drawing/2014/main" xmlns="" id="{2FF60D1A-E0DD-4789-A144-2216CF8F63A9}"/>
              </a:ext>
            </a:extLst>
          </p:cNvPr>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27318" t="45969" r="51019" b="7319"/>
          <a:stretch/>
        </p:blipFill>
        <p:spPr bwMode="auto">
          <a:xfrm>
            <a:off x="3109236" y="3204567"/>
            <a:ext cx="2165456" cy="3283068"/>
          </a:xfrm>
          <a:prstGeom prst="rect">
            <a:avLst/>
          </a:prstGeom>
          <a:noFill/>
          <a:extLst>
            <a:ext uri="{909E8E84-426E-40DD-AFC4-6F175D3DCCD1}">
              <a14:hiddenFill xmlns:a14="http://schemas.microsoft.com/office/drawing/2010/main" xmlns="">
                <a:solidFill>
                  <a:srgbClr val="FFFFFF"/>
                </a:solidFill>
              </a14:hiddenFill>
            </a:ext>
          </a:extLst>
        </p:spPr>
      </p:pic>
      <p:pic>
        <p:nvPicPr>
          <p:cNvPr id="18" name="Picture 2" descr="C:\Users\Кузьма\Евгения\Урбаника\98_Волхов\материалы работ\2 этап\2.2 этап\BM4.jpg">
            <a:extLst>
              <a:ext uri="{FF2B5EF4-FFF2-40B4-BE49-F238E27FC236}">
                <a16:creationId xmlns:a16="http://schemas.microsoft.com/office/drawing/2014/main" xmlns="" id="{54B63E5D-AA81-41B9-BE28-815B7F47A08A}"/>
              </a:ext>
            </a:extLst>
          </p:cNvPr>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50730" t="45969" r="26691" b="7319"/>
          <a:stretch/>
        </p:blipFill>
        <p:spPr bwMode="auto">
          <a:xfrm>
            <a:off x="5571906" y="3204567"/>
            <a:ext cx="2256930" cy="3283068"/>
          </a:xfrm>
          <a:prstGeom prst="rect">
            <a:avLst/>
          </a:prstGeom>
          <a:noFill/>
          <a:extLst>
            <a:ext uri="{909E8E84-426E-40DD-AFC4-6F175D3DCCD1}">
              <a14:hiddenFill xmlns:a14="http://schemas.microsoft.com/office/drawing/2010/main" xmlns="">
                <a:solidFill>
                  <a:srgbClr val="FFFFFF"/>
                </a:solidFill>
              </a14:hiddenFill>
            </a:ext>
          </a:extLst>
        </p:spPr>
      </p:pic>
      <p:pic>
        <p:nvPicPr>
          <p:cNvPr id="19" name="Picture 2" descr="C:\Users\Кузьма\Евгения\Урбаника\98_Волхов\материалы работ\2 этап\2.2 этап\BM4.jpg">
            <a:extLst>
              <a:ext uri="{FF2B5EF4-FFF2-40B4-BE49-F238E27FC236}">
                <a16:creationId xmlns:a16="http://schemas.microsoft.com/office/drawing/2014/main" xmlns="" id="{B1137AE9-9D80-4F05-A4A7-601DC77CCAAE}"/>
              </a:ext>
            </a:extLst>
          </p:cNvPr>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74288" t="45969" r="4039" b="7319"/>
          <a:stretch/>
        </p:blipFill>
        <p:spPr bwMode="auto">
          <a:xfrm>
            <a:off x="8167861" y="3204567"/>
            <a:ext cx="2166372" cy="3283068"/>
          </a:xfrm>
          <a:prstGeom prst="rect">
            <a:avLst/>
          </a:prstGeom>
          <a:noFill/>
          <a:extLst>
            <a:ext uri="{909E8E84-426E-40DD-AFC4-6F175D3DCCD1}">
              <a14:hiddenFill xmlns:a14="http://schemas.microsoft.com/office/drawing/2010/main" xmlns="">
                <a:solidFill>
                  <a:srgbClr val="FFFFFF"/>
                </a:solidFill>
              </a14:hiddenFill>
            </a:ext>
          </a:extLst>
        </p:spPr>
      </p:pic>
      <p:sp>
        <p:nvSpPr>
          <p:cNvPr id="20" name="Прямоугольник 19">
            <a:extLst>
              <a:ext uri="{FF2B5EF4-FFF2-40B4-BE49-F238E27FC236}">
                <a16:creationId xmlns:a16="http://schemas.microsoft.com/office/drawing/2014/main" xmlns="" id="{497B7E74-3683-4D95-A549-273156B09756}"/>
              </a:ext>
            </a:extLst>
          </p:cNvPr>
          <p:cNvSpPr/>
          <p:nvPr/>
        </p:nvSpPr>
        <p:spPr>
          <a:xfrm rot="5400000">
            <a:off x="153731" y="3112631"/>
            <a:ext cx="5544120" cy="338554"/>
          </a:xfrm>
          <a:prstGeom prst="rect">
            <a:avLst/>
          </a:prstGeom>
          <a:noFill/>
        </p:spPr>
        <p:txBody>
          <a:bodyPr wrap="square">
            <a:spAutoFit/>
          </a:bodyPr>
          <a:lstStyle/>
          <a:p>
            <a:pPr algn="just" defTabSz="1422637" fontAlgn="auto">
              <a:spcBef>
                <a:spcPts val="0"/>
              </a:spcBef>
              <a:spcAft>
                <a:spcPts val="600"/>
              </a:spcAft>
            </a:pPr>
            <a:r>
              <a:rPr lang="ru-RU" sz="1600" kern="0" spc="15" dirty="0">
                <a:solidFill>
                  <a:srgbClr val="E19A4B"/>
                </a:solidFill>
                <a:latin typeface="PF Din Text Comp Pro" pitchFamily="2" charset="0"/>
              </a:rPr>
              <a:t>ИНТЕГРАЦИЯ ЦИФРОВОЙ ПЛАТФОРМЫ ВОЛХОВЧАНЕ С ПРОЕКТОМ NEBO.LIVE</a:t>
            </a:r>
          </a:p>
        </p:txBody>
      </p:sp>
      <p:sp>
        <p:nvSpPr>
          <p:cNvPr id="21" name="Прямоугольник 20">
            <a:extLst>
              <a:ext uri="{FF2B5EF4-FFF2-40B4-BE49-F238E27FC236}">
                <a16:creationId xmlns:a16="http://schemas.microsoft.com/office/drawing/2014/main" xmlns="" id="{C31104EA-63BF-4BE7-8326-ABBD283A57BE}"/>
              </a:ext>
            </a:extLst>
          </p:cNvPr>
          <p:cNvSpPr/>
          <p:nvPr/>
        </p:nvSpPr>
        <p:spPr>
          <a:xfrm rot="5400000">
            <a:off x="2662419" y="3121189"/>
            <a:ext cx="5544120" cy="338554"/>
          </a:xfrm>
          <a:prstGeom prst="rect">
            <a:avLst/>
          </a:prstGeom>
          <a:noFill/>
        </p:spPr>
        <p:txBody>
          <a:bodyPr wrap="square">
            <a:spAutoFit/>
          </a:bodyPr>
          <a:lstStyle/>
          <a:p>
            <a:pPr algn="just" defTabSz="1422637" fontAlgn="auto">
              <a:spcBef>
                <a:spcPts val="0"/>
              </a:spcBef>
              <a:spcAft>
                <a:spcPts val="600"/>
              </a:spcAft>
            </a:pPr>
            <a:r>
              <a:rPr lang="ru-RU" sz="1600" kern="0" spc="15" dirty="0">
                <a:solidFill>
                  <a:srgbClr val="E19A4B"/>
                </a:solidFill>
                <a:latin typeface="PF Din Text Comp Pro" pitchFamily="2" charset="0"/>
              </a:rPr>
              <a:t>УМНЫЙ ГОРОЖАНИН</a:t>
            </a:r>
          </a:p>
        </p:txBody>
      </p:sp>
      <p:sp>
        <p:nvSpPr>
          <p:cNvPr id="22" name="Прямоугольник 21">
            <a:extLst>
              <a:ext uri="{FF2B5EF4-FFF2-40B4-BE49-F238E27FC236}">
                <a16:creationId xmlns:a16="http://schemas.microsoft.com/office/drawing/2014/main" xmlns="" id="{451ACA3B-2A5C-40BC-9B80-E75F0E07CE85}"/>
              </a:ext>
            </a:extLst>
          </p:cNvPr>
          <p:cNvSpPr/>
          <p:nvPr/>
        </p:nvSpPr>
        <p:spPr>
          <a:xfrm rot="5400000">
            <a:off x="7283781" y="1137352"/>
            <a:ext cx="1547924" cy="338554"/>
          </a:xfrm>
          <a:prstGeom prst="rect">
            <a:avLst/>
          </a:prstGeom>
          <a:noFill/>
        </p:spPr>
        <p:txBody>
          <a:bodyPr wrap="square">
            <a:spAutoFit/>
          </a:bodyPr>
          <a:lstStyle/>
          <a:p>
            <a:pPr algn="just" defTabSz="1422637" fontAlgn="auto">
              <a:spcBef>
                <a:spcPts val="0"/>
              </a:spcBef>
              <a:spcAft>
                <a:spcPts val="600"/>
              </a:spcAft>
            </a:pPr>
            <a:r>
              <a:rPr lang="ru-RU" sz="1600" kern="0" spc="15" dirty="0">
                <a:solidFill>
                  <a:srgbClr val="E19A4B"/>
                </a:solidFill>
                <a:latin typeface="PF Din Text Comp Pro" pitchFamily="2" charset="0"/>
              </a:rPr>
              <a:t>УМНЫЙ ГОРОД</a:t>
            </a:r>
          </a:p>
        </p:txBody>
      </p:sp>
    </p:spTree>
    <p:extLst>
      <p:ext uri="{BB962C8B-B14F-4D97-AF65-F5344CB8AC3E}">
        <p14:creationId xmlns:p14="http://schemas.microsoft.com/office/powerpoint/2010/main" xmlns="" val="3875900285"/>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ЦИФРОВИЗАЦИЯ ВОЛХОВА</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148</a:t>
            </a:fld>
            <a:endParaRPr lang="ru-RU" dirty="0"/>
          </a:p>
        </p:txBody>
      </p:sp>
      <p:pic>
        <p:nvPicPr>
          <p:cNvPr id="7" name="Безымянный-15.jpg" descr="Безымянный-15.jpg"/>
          <p:cNvPicPr>
            <a:picLocks noChangeAspect="1"/>
          </p:cNvPicPr>
          <p:nvPr/>
        </p:nvPicPr>
        <p:blipFill rotWithShape="1">
          <a:blip r:embed="rId3" cstate="print"/>
          <a:srcRect l="35177" t="8735" r="2865" b="5915"/>
          <a:stretch/>
        </p:blipFill>
        <p:spPr>
          <a:xfrm>
            <a:off x="4362013" y="827757"/>
            <a:ext cx="6097255" cy="5905748"/>
          </a:xfrm>
          <a:prstGeom prst="rect">
            <a:avLst/>
          </a:prstGeom>
          <a:ln w="12700">
            <a:miter lim="400000"/>
          </a:ln>
        </p:spPr>
      </p:pic>
      <p:pic>
        <p:nvPicPr>
          <p:cNvPr id="8" name="Безымянный-15.jpg" descr="Безымянный-15.jpg"/>
          <p:cNvPicPr>
            <a:picLocks noChangeAspect="1"/>
          </p:cNvPicPr>
          <p:nvPr/>
        </p:nvPicPr>
        <p:blipFill rotWithShape="1">
          <a:blip r:embed="rId4" cstate="print"/>
          <a:srcRect l="5551" t="66637" r="75791" b="6810"/>
          <a:stretch/>
        </p:blipFill>
        <p:spPr>
          <a:xfrm>
            <a:off x="1386260" y="4147309"/>
            <a:ext cx="1953271" cy="1954393"/>
          </a:xfrm>
          <a:prstGeom prst="rect">
            <a:avLst/>
          </a:prstGeom>
          <a:ln w="12700">
            <a:miter lim="400000"/>
          </a:ln>
        </p:spPr>
      </p:pic>
      <p:sp>
        <p:nvSpPr>
          <p:cNvPr id="9" name="Прямоугольник 8"/>
          <p:cNvSpPr/>
          <p:nvPr/>
        </p:nvSpPr>
        <p:spPr>
          <a:xfrm>
            <a:off x="360001" y="766760"/>
            <a:ext cx="3618547" cy="3077766"/>
          </a:xfrm>
          <a:prstGeom prst="rect">
            <a:avLst/>
          </a:prstGeom>
        </p:spPr>
        <p:txBody>
          <a:bodyPr wrap="square">
            <a:spAutoFit/>
          </a:bodyPr>
          <a:lstStyle/>
          <a:p>
            <a:pPr algn="just" defTabSz="1422637" fontAlgn="auto">
              <a:spcBef>
                <a:spcPts val="0"/>
              </a:spcBef>
              <a:spcAft>
                <a:spcPts val="600"/>
              </a:spcAft>
            </a:pPr>
            <a:r>
              <a:rPr lang="en-US" sz="1600" b="1" kern="0" spc="15" dirty="0">
                <a:solidFill>
                  <a:schemeClr val="tx1">
                    <a:lumMod val="75000"/>
                    <a:lumOff val="25000"/>
                  </a:schemeClr>
                </a:solidFill>
                <a:latin typeface="PF Din Text Comp Pro" pitchFamily="2" charset="0"/>
              </a:rPr>
              <a:t>LATL.NG</a:t>
            </a:r>
            <a:endParaRPr lang="ru-RU" sz="1600" b="1" kern="0" spc="15" dirty="0">
              <a:solidFill>
                <a:schemeClr val="tx1">
                  <a:lumMod val="75000"/>
                  <a:lumOff val="25000"/>
                </a:schemeClr>
              </a:solidFill>
              <a:latin typeface="PF Din Text Comp Pro" pitchFamily="2" charset="0"/>
            </a:endParaRPr>
          </a:p>
          <a:p>
            <a:pPr algn="just" defTabSz="1422637" fontAlgn="auto">
              <a:spcBef>
                <a:spcPts val="0"/>
              </a:spcBef>
              <a:spcAft>
                <a:spcPts val="600"/>
              </a:spcAft>
            </a:pPr>
            <a:r>
              <a:rPr lang="ru-RU" sz="1600" b="1" kern="0" spc="15" dirty="0">
                <a:solidFill>
                  <a:schemeClr val="tx1">
                    <a:lumMod val="75000"/>
                    <a:lumOff val="25000"/>
                  </a:schemeClr>
                </a:solidFill>
                <a:latin typeface="PF Din Text Comp Pro" pitchFamily="2" charset="0"/>
              </a:rPr>
              <a:t>ИНСТРУМЕНТ СБОРА МНЕНИЙ ГОРОЖАН</a:t>
            </a:r>
          </a:p>
          <a:p>
            <a:pPr algn="just" defTabSz="1422637" fontAlgn="auto">
              <a:spcBef>
                <a:spcPts val="0"/>
              </a:spcBef>
              <a:spcAft>
                <a:spcPts val="600"/>
              </a:spcAft>
            </a:pPr>
            <a:r>
              <a:rPr lang="ru-RU" sz="1100" dirty="0">
                <a:solidFill>
                  <a:schemeClr val="tx1">
                    <a:lumMod val="75000"/>
                    <a:lumOff val="25000"/>
                  </a:schemeClr>
                </a:solidFill>
                <a:latin typeface="PF Din Text Comp Pro" panose="02000506020000020004" pitchFamily="2" charset="0"/>
              </a:rPr>
              <a:t>Жители отмечают идеи, проблемы или потенциалы города на интерактивной карте. Администрация в режиме реального времени может ознакомиться с мнением жителей и принять нужное решение.</a:t>
            </a:r>
          </a:p>
          <a:p>
            <a:pPr algn="just" defTabSz="1422637" fontAlgn="auto">
              <a:spcBef>
                <a:spcPts val="0"/>
              </a:spcBef>
              <a:spcAft>
                <a:spcPts val="600"/>
              </a:spcAft>
            </a:pPr>
            <a:r>
              <a:rPr lang="ru-RU" sz="1100" dirty="0">
                <a:solidFill>
                  <a:schemeClr val="tx1">
                    <a:lumMod val="75000"/>
                    <a:lumOff val="25000"/>
                  </a:schemeClr>
                </a:solidFill>
                <a:latin typeface="PF Din Text Comp Pro" panose="02000506020000020004" pitchFamily="2" charset="0"/>
              </a:rPr>
              <a:t>Поделиться своим мнением просто: выберите отметку идею, проблему или ценность, затем укажите точку на карте и напишите свой комментарий во всплывающем окне.</a:t>
            </a:r>
          </a:p>
          <a:p>
            <a:pPr algn="just" defTabSz="1422637" fontAlgn="auto">
              <a:spcBef>
                <a:spcPts val="0"/>
              </a:spcBef>
              <a:spcAft>
                <a:spcPts val="600"/>
              </a:spcAft>
            </a:pPr>
            <a:r>
              <a:rPr lang="ru-RU" sz="1100" dirty="0">
                <a:solidFill>
                  <a:schemeClr val="tx1">
                    <a:lumMod val="75000"/>
                    <a:lumOff val="25000"/>
                  </a:schemeClr>
                </a:solidFill>
                <a:latin typeface="PF Din Text Comp Pro" panose="02000506020000020004" pitchFamily="2" charset="0"/>
              </a:rPr>
              <a:t>Идеи и предложения: Что может появиться в городе Волхов? Чего вам здесь не хватает?</a:t>
            </a:r>
          </a:p>
          <a:p>
            <a:pPr algn="just" defTabSz="1422637" fontAlgn="auto">
              <a:spcBef>
                <a:spcPts val="0"/>
              </a:spcBef>
              <a:spcAft>
                <a:spcPts val="600"/>
              </a:spcAft>
            </a:pPr>
            <a:r>
              <a:rPr lang="ru-RU" sz="1100" dirty="0">
                <a:solidFill>
                  <a:schemeClr val="tx1">
                    <a:lumMod val="75000"/>
                    <a:lumOff val="25000"/>
                  </a:schemeClr>
                </a:solidFill>
                <a:latin typeface="PF Din Text Comp Pro" panose="02000506020000020004" pitchFamily="2" charset="0"/>
              </a:rPr>
              <a:t>Проблемы: Что вас беспокоит на реке и прибрежных территорий.</a:t>
            </a:r>
          </a:p>
          <a:p>
            <a:pPr algn="just" defTabSz="1422637" fontAlgn="auto">
              <a:spcBef>
                <a:spcPts val="0"/>
              </a:spcBef>
              <a:spcAft>
                <a:spcPts val="600"/>
              </a:spcAft>
            </a:pPr>
            <a:r>
              <a:rPr lang="ru-RU" sz="1100" dirty="0">
                <a:solidFill>
                  <a:schemeClr val="tx1">
                    <a:lumMod val="75000"/>
                    <a:lumOff val="25000"/>
                  </a:schemeClr>
                </a:solidFill>
                <a:latin typeface="PF Din Text Comp Pro" panose="02000506020000020004" pitchFamily="2" charset="0"/>
              </a:rPr>
              <a:t>Ценности: Важные и любимые вами элементы, которые нужно сохранить или восстановить (исторические территории, интересные события, растительный и животный мир реки).</a:t>
            </a:r>
            <a:endParaRPr lang="ru-RU" sz="1100" kern="0" spc="15" dirty="0">
              <a:solidFill>
                <a:schemeClr val="tx1">
                  <a:lumMod val="75000"/>
                  <a:lumOff val="25000"/>
                </a:schemeClr>
              </a:solidFill>
              <a:latin typeface="PF Din Text Comp Pro" pitchFamily="2" charset="0"/>
            </a:endParaRPr>
          </a:p>
        </p:txBody>
      </p:sp>
      <p:sp>
        <p:nvSpPr>
          <p:cNvPr id="10" name="Прямоугольник 9">
            <a:extLst>
              <a:ext uri="{FF2B5EF4-FFF2-40B4-BE49-F238E27FC236}">
                <a16:creationId xmlns:a16="http://schemas.microsoft.com/office/drawing/2014/main" xmlns="" id="{BF2FAFB1-067A-4E43-8DDB-B38B22161D81}"/>
              </a:ext>
            </a:extLst>
          </p:cNvPr>
          <p:cNvSpPr/>
          <p:nvPr/>
        </p:nvSpPr>
        <p:spPr>
          <a:xfrm>
            <a:off x="-1" y="-1"/>
            <a:ext cx="882205" cy="395289"/>
          </a:xfrm>
          <a:prstGeom prst="rect">
            <a:avLst/>
          </a:prstGeom>
          <a:solidFill>
            <a:srgbClr val="E19A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Прямоугольник 10">
            <a:extLst>
              <a:ext uri="{FF2B5EF4-FFF2-40B4-BE49-F238E27FC236}">
                <a16:creationId xmlns:a16="http://schemas.microsoft.com/office/drawing/2014/main" xmlns="" id="{C45508BB-A566-4FFD-8423-A148CD0A703A}"/>
              </a:ext>
            </a:extLst>
          </p:cNvPr>
          <p:cNvSpPr/>
          <p:nvPr/>
        </p:nvSpPr>
        <p:spPr>
          <a:xfrm>
            <a:off x="181117" y="-21331"/>
            <a:ext cx="845103" cy="553998"/>
          </a:xfrm>
          <a:prstGeom prst="rect">
            <a:avLst/>
          </a:prstGeom>
        </p:spPr>
        <p:txBody>
          <a:bodyPr wrap="none">
            <a:spAutoFit/>
          </a:bodyPr>
          <a:lstStyle/>
          <a:p>
            <a:r>
              <a:rPr lang="ru-RU" altLang="ru-RU" sz="3000" dirty="0">
                <a:solidFill>
                  <a:schemeClr val="bg1"/>
                </a:solidFill>
                <a:latin typeface="PF Din Text Comp Pro" pitchFamily="2" charset="0"/>
              </a:rPr>
              <a:t>15.6. </a:t>
            </a:r>
            <a:endParaRPr lang="ru-RU" sz="3000" dirty="0">
              <a:solidFill>
                <a:schemeClr val="bg1"/>
              </a:solidFill>
            </a:endParaRPr>
          </a:p>
        </p:txBody>
      </p:sp>
    </p:spTree>
    <p:extLst>
      <p:ext uri="{BB962C8B-B14F-4D97-AF65-F5344CB8AC3E}">
        <p14:creationId xmlns:p14="http://schemas.microsoft.com/office/powerpoint/2010/main" xmlns="" val="2115584050"/>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rgbClr val="DD6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306140" y="4571661"/>
            <a:ext cx="3732552"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a:solidFill>
                  <a:schemeClr val="bg1"/>
                </a:solidFill>
                <a:latin typeface="PF Din Text Comp Pro" panose="02000506020000020004" pitchFamily="2" charset="0"/>
              </a:rPr>
              <a:t>16</a:t>
            </a:r>
          </a:p>
        </p:txBody>
      </p:sp>
      <p:sp>
        <p:nvSpPr>
          <p:cNvPr id="29" name="TextBox 28"/>
          <p:cNvSpPr txBox="1"/>
          <p:nvPr/>
        </p:nvSpPr>
        <p:spPr>
          <a:xfrm>
            <a:off x="3811588" y="5148783"/>
            <a:ext cx="3916050" cy="2131353"/>
          </a:xfrm>
          <a:prstGeom prst="rect">
            <a:avLst/>
          </a:prstGeom>
          <a:noFill/>
        </p:spPr>
        <p:txBody>
          <a:bodyPr wrap="square" rtlCol="0">
            <a:spAutoFit/>
          </a:bodyPr>
          <a:lstStyle/>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16.1. Развитие улично-дорожной сети</a:t>
            </a:r>
          </a:p>
          <a:p>
            <a:pPr algn="just" defTabSz="1422637" fontAlgn="auto">
              <a:lnSpc>
                <a:spcPts val="1500"/>
              </a:lnSpc>
              <a:spcBef>
                <a:spcPts val="0"/>
              </a:spcBef>
              <a:spcAft>
                <a:spcPts val="300"/>
              </a:spcAft>
            </a:pPr>
            <a:r>
              <a:rPr lang="ru-RU" sz="1200" kern="0" spc="15" dirty="0">
                <a:solidFill>
                  <a:schemeClr val="bg1">
                    <a:lumMod val="50000"/>
                  </a:schemeClr>
                </a:solidFill>
                <a:latin typeface="PF Din Text Comp Pro" panose="02000506020000020004" pitchFamily="2" charset="0"/>
              </a:rPr>
              <a:t>16.2. Развитие общественного </a:t>
            </a:r>
            <a:r>
              <a:rPr lang="ru-RU" sz="1200" kern="0" spc="15" dirty="0" smtClean="0">
                <a:solidFill>
                  <a:schemeClr val="bg1">
                    <a:lumMod val="50000"/>
                  </a:schemeClr>
                </a:solidFill>
                <a:latin typeface="PF Din Text Comp Pro" panose="02000506020000020004" pitchFamily="2" charset="0"/>
              </a:rPr>
              <a:t>транспорта</a:t>
            </a: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16.3. Развитие пешеходной инфраструктуры</a:t>
            </a: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16.4. </a:t>
            </a:r>
            <a:r>
              <a:rPr lang="ru-RU" sz="1200" kern="0" spc="15" dirty="0">
                <a:solidFill>
                  <a:schemeClr val="bg1">
                    <a:lumMod val="50000"/>
                  </a:schemeClr>
                </a:solidFill>
                <a:latin typeface="PF Din Text Comp Pro" panose="02000506020000020004" pitchFamily="2" charset="0"/>
              </a:rPr>
              <a:t>Электроснабжение</a:t>
            </a: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16.5. </a:t>
            </a:r>
            <a:r>
              <a:rPr lang="ru-RU" sz="1200" kern="0" spc="15" dirty="0">
                <a:solidFill>
                  <a:schemeClr val="bg1">
                    <a:lumMod val="50000"/>
                  </a:schemeClr>
                </a:solidFill>
                <a:latin typeface="PF Din Text Comp Pro" panose="02000506020000020004" pitchFamily="2" charset="0"/>
              </a:rPr>
              <a:t>Теплоснабжение</a:t>
            </a: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16.6. </a:t>
            </a:r>
            <a:r>
              <a:rPr lang="ru-RU" sz="1200" kern="0" spc="15" dirty="0">
                <a:solidFill>
                  <a:schemeClr val="bg1">
                    <a:lumMod val="50000"/>
                  </a:schemeClr>
                </a:solidFill>
                <a:latin typeface="PF Din Text Comp Pro" panose="02000506020000020004" pitchFamily="2" charset="0"/>
              </a:rPr>
              <a:t>Газоснабжение</a:t>
            </a: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16.7. </a:t>
            </a:r>
            <a:r>
              <a:rPr lang="ru-RU" sz="1200" kern="0" spc="15" dirty="0">
                <a:solidFill>
                  <a:schemeClr val="bg1">
                    <a:lumMod val="50000"/>
                  </a:schemeClr>
                </a:solidFill>
                <a:latin typeface="PF Din Text Comp Pro" panose="02000506020000020004" pitchFamily="2" charset="0"/>
              </a:rPr>
              <a:t>Водоснабжение</a:t>
            </a: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16.8. </a:t>
            </a:r>
            <a:r>
              <a:rPr lang="ru-RU" sz="1200" kern="0" spc="15" dirty="0">
                <a:solidFill>
                  <a:schemeClr val="bg1">
                    <a:lumMod val="50000"/>
                  </a:schemeClr>
                </a:solidFill>
                <a:latin typeface="PF Din Text Comp Pro" panose="02000506020000020004" pitchFamily="2" charset="0"/>
              </a:rPr>
              <a:t>Водоотведение</a:t>
            </a: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16.9. </a:t>
            </a:r>
            <a:r>
              <a:rPr lang="ru-RU" sz="1200" kern="0" spc="15" dirty="0">
                <a:solidFill>
                  <a:schemeClr val="bg1">
                    <a:lumMod val="50000"/>
                  </a:schemeClr>
                </a:solidFill>
                <a:latin typeface="PF Din Text Comp Pro" panose="02000506020000020004" pitchFamily="2" charset="0"/>
              </a:rPr>
              <a:t>Инженерное обеспечение территории</a:t>
            </a:r>
          </a:p>
        </p:txBody>
      </p:sp>
      <p:sp>
        <p:nvSpPr>
          <p:cNvPr id="17" name="TextBox 16"/>
          <p:cNvSpPr txBox="1"/>
          <p:nvPr/>
        </p:nvSpPr>
        <p:spPr>
          <a:xfrm>
            <a:off x="3811588" y="4655439"/>
            <a:ext cx="6575425" cy="553998"/>
          </a:xfrm>
          <a:prstGeom prst="rect">
            <a:avLst/>
          </a:prstGeom>
          <a:noFill/>
        </p:spPr>
        <p:txBody>
          <a:bodyPr wrap="square" rtlCol="0">
            <a:spAutoFit/>
          </a:bodyPr>
          <a:lstStyle/>
          <a:p>
            <a:pPr>
              <a:spcAft>
                <a:spcPts val="600"/>
              </a:spcAft>
            </a:pPr>
            <a:r>
              <a:rPr lang="ru-RU" sz="3000" b="1" dirty="0">
                <a:solidFill>
                  <a:srgbClr val="DD6043"/>
                </a:solidFill>
                <a:latin typeface="PF Din Text Cond Pro Light" panose="02000000000000000000" pitchFamily="2" charset="0"/>
              </a:rPr>
              <a:t>ИНФРАСТРУКТУРНЫЙ ЛАНДШАФТ</a:t>
            </a: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149</a:t>
            </a:fld>
            <a:endParaRPr lang="ru-RU" dirty="0"/>
          </a:p>
        </p:txBody>
      </p:sp>
    </p:spTree>
    <p:extLst>
      <p:ext uri="{BB962C8B-B14F-4D97-AF65-F5344CB8AC3E}">
        <p14:creationId xmlns:p14="http://schemas.microsoft.com/office/powerpoint/2010/main" xmlns="" val="726102831"/>
      </p:ext>
    </p:extLst>
  </p:cSld>
  <p:clrMapOvr>
    <a:masterClrMapping/>
  </p:clrMapOvr>
  <p:timing>
    <p:tnLst>
      <p:par>
        <p:cT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D:\Главное подразделение\ГРуппа1 многое\Для работы\Урбаника\ЛО Волхов\проектный этап\схемы итог\Волхов_развитие УДС.png"/>
          <p:cNvPicPr>
            <a:picLocks noChangeAspect="1" noChangeArrowheads="1"/>
          </p:cNvPicPr>
          <p:nvPr/>
        </p:nvPicPr>
        <p:blipFill>
          <a:blip r:embed="rId3" cstate="print"/>
          <a:stretch>
            <a:fillRect/>
          </a:stretch>
        </p:blipFill>
        <p:spPr bwMode="auto">
          <a:xfrm>
            <a:off x="3905250" y="609600"/>
            <a:ext cx="6484240" cy="6484240"/>
          </a:xfrm>
          <a:prstGeom prst="rect">
            <a:avLst/>
          </a:prstGeom>
          <a:noFill/>
          <a:extLst>
            <a:ext uri="{909E8E84-426E-40DD-AFC4-6F175D3DCCD1}">
              <a14:hiddenFill xmlns:a14="http://schemas.microsoft.com/office/drawing/2010/main" xmlns="">
                <a:solidFill>
                  <a:srgbClr val="FFFFFF"/>
                </a:solidFill>
              </a14:hiddenFill>
            </a:ext>
          </a:extLst>
        </p:spPr>
      </p:pic>
      <p:sp>
        <p:nvSpPr>
          <p:cNvPr id="30" name="Прямоугольник 29"/>
          <p:cNvSpPr/>
          <p:nvPr/>
        </p:nvSpPr>
        <p:spPr>
          <a:xfrm>
            <a:off x="-1" y="-1"/>
            <a:ext cx="882205" cy="395289"/>
          </a:xfrm>
          <a:prstGeom prst="rect">
            <a:avLst/>
          </a:prstGeom>
          <a:solidFill>
            <a:srgbClr val="DD6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TextBox 19"/>
          <p:cNvSpPr txBox="1"/>
          <p:nvPr/>
        </p:nvSpPr>
        <p:spPr>
          <a:xfrm>
            <a:off x="359999" y="504000"/>
            <a:ext cx="3492000" cy="6924973"/>
          </a:xfrm>
          <a:prstGeom prst="rect">
            <a:avLst/>
          </a:prstGeom>
          <a:noFill/>
        </p:spPr>
        <p:txBody>
          <a:bodyPr wrap="square" rtlCol="0">
            <a:spAutoFit/>
          </a:bodyPr>
          <a:lstStyle/>
          <a:p>
            <a:pPr algn="just" defTabSz="1422386"/>
            <a:r>
              <a:rPr lang="ru-RU" sz="1100" kern="0" spc="15" dirty="0">
                <a:solidFill>
                  <a:schemeClr val="tx1">
                    <a:lumMod val="75000"/>
                    <a:lumOff val="25000"/>
                  </a:schemeClr>
                </a:solidFill>
                <a:latin typeface="PF Din Text Comp Pro" pitchFamily="2" charset="0"/>
              </a:rPr>
              <a:t>Развитие УДС Волхова определено Генеральном планом. Документ предлагает создать много новых магистралей для дублирования существующих. Такое развитие событий признаётся маловероятным  по причине финансовых ограничений. Более того, Волхов сегодня не испытывает серьёзных транспортных проблем. Мастер-план предлагает более реалистичный подход, который  включает в себя: </a:t>
            </a:r>
          </a:p>
          <a:p>
            <a:pPr marL="171450" indent="-171450" algn="just" defTabSz="1422386">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ремонт всех участков улиц в плохом техническом состоянии;</a:t>
            </a:r>
          </a:p>
          <a:p>
            <a:pPr marL="171450" indent="-171450" algn="just" defTabSz="1422386">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точечную реконструкцию и достройку </a:t>
            </a:r>
            <a:r>
              <a:rPr lang="ru-RU" sz="1100" kern="0" spc="15" dirty="0" smtClean="0">
                <a:solidFill>
                  <a:schemeClr val="tx1">
                    <a:lumMod val="75000"/>
                    <a:lumOff val="25000"/>
                  </a:schemeClr>
                </a:solidFill>
                <a:latin typeface="PF Din Text Comp Pro" pitchFamily="2" charset="0"/>
              </a:rPr>
              <a:t>отдельных узлов и </a:t>
            </a:r>
            <a:r>
              <a:rPr lang="ru-RU" sz="1100" kern="0" spc="15" dirty="0">
                <a:solidFill>
                  <a:schemeClr val="tx1">
                    <a:lumMod val="75000"/>
                    <a:lumOff val="25000"/>
                  </a:schemeClr>
                </a:solidFill>
                <a:latin typeface="PF Din Text Comp Pro" pitchFamily="2" charset="0"/>
              </a:rPr>
              <a:t>участков, в т.ч. для развития маршрутной сети общественного транспорта;</a:t>
            </a:r>
          </a:p>
          <a:p>
            <a:pPr marL="171450" indent="-171450" algn="just" defTabSz="1422386">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создание магистральной велосипедной дорожки, которая свяжет крупнейшие районы города (Волхов-1 и Волхов-2).</a:t>
            </a:r>
          </a:p>
          <a:p>
            <a:pPr algn="just" defTabSz="1422386"/>
            <a:r>
              <a:rPr lang="ru-RU" sz="1100" kern="0" spc="15" dirty="0">
                <a:solidFill>
                  <a:schemeClr val="tx1">
                    <a:lumMod val="75000"/>
                    <a:lumOff val="25000"/>
                  </a:schemeClr>
                </a:solidFill>
                <a:latin typeface="PF Din Text Comp Pro" pitchFamily="2" charset="0"/>
              </a:rPr>
              <a:t>Мастер-план приветствует планы строительства западного автодорожного обхода города (но учитывает, что сроки его строительства не определены).</a:t>
            </a:r>
          </a:p>
          <a:p>
            <a:pPr algn="just" defTabSz="1422386">
              <a:spcAft>
                <a:spcPts val="0"/>
              </a:spcAft>
            </a:pPr>
            <a:r>
              <a:rPr lang="ru-RU" sz="1100" kern="0" spc="15" dirty="0">
                <a:solidFill>
                  <a:schemeClr val="tx1">
                    <a:lumMod val="75000"/>
                    <a:lumOff val="25000"/>
                  </a:schemeClr>
                </a:solidFill>
                <a:latin typeface="PF Din Text Comp Pro" pitchFamily="2" charset="0"/>
              </a:rPr>
              <a:t>Все мероприятия разделены на 3 блока по своему значению:</a:t>
            </a:r>
          </a:p>
          <a:p>
            <a:pPr algn="just" defTabSz="1422386"/>
            <a:r>
              <a:rPr lang="ru-RU" sz="1100" b="1" kern="0" spc="15" dirty="0">
                <a:solidFill>
                  <a:schemeClr val="tx1">
                    <a:lumMod val="75000"/>
                    <a:lumOff val="25000"/>
                  </a:schemeClr>
                </a:solidFill>
                <a:latin typeface="PF Din Text Comp Pro" pitchFamily="2" charset="0"/>
              </a:rPr>
              <a:t>Блок 1:</a:t>
            </a:r>
          </a:p>
          <a:p>
            <a:pPr marL="171450" indent="-171450" algn="just" defTabSz="1422386">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ремонт участков аварийных улиц – Вокзальной, Маяковского,  Новгородской, в районе </a:t>
            </a:r>
            <a:r>
              <a:rPr lang="ru-RU" sz="1100" kern="0" spc="15" dirty="0" err="1">
                <a:solidFill>
                  <a:schemeClr val="tx1">
                    <a:lumMod val="75000"/>
                    <a:lumOff val="25000"/>
                  </a:schemeClr>
                </a:solidFill>
                <a:latin typeface="PF Din Text Comp Pro" pitchFamily="2" charset="0"/>
              </a:rPr>
              <a:t>Волховской</a:t>
            </a:r>
            <a:r>
              <a:rPr lang="ru-RU" sz="1100" kern="0" spc="15" dirty="0">
                <a:solidFill>
                  <a:schemeClr val="tx1">
                    <a:lumMod val="75000"/>
                    <a:lumOff val="25000"/>
                  </a:schemeClr>
                </a:solidFill>
                <a:latin typeface="PF Din Text Comp Pro" pitchFamily="2" charset="0"/>
              </a:rPr>
              <a:t> ГЭС, на подъезде к </a:t>
            </a:r>
            <a:r>
              <a:rPr lang="ru-RU" sz="1100" kern="0" spc="15" dirty="0" err="1">
                <a:solidFill>
                  <a:schemeClr val="tx1">
                    <a:lumMod val="75000"/>
                    <a:lumOff val="25000"/>
                  </a:schemeClr>
                </a:solidFill>
                <a:latin typeface="PF Din Text Comp Pro" pitchFamily="2" charset="0"/>
              </a:rPr>
              <a:t>промзоне</a:t>
            </a:r>
            <a:r>
              <a:rPr lang="ru-RU" sz="1100" kern="0" spc="15" dirty="0">
                <a:solidFill>
                  <a:schemeClr val="tx1">
                    <a:lumMod val="75000"/>
                    <a:lumOff val="25000"/>
                  </a:schemeClr>
                </a:solidFill>
                <a:latin typeface="PF Din Text Comp Pro" pitchFamily="2" charset="0"/>
              </a:rPr>
              <a:t> в </a:t>
            </a:r>
            <a:r>
              <a:rPr lang="ru-RU" sz="1100" kern="0" spc="15" dirty="0" err="1">
                <a:solidFill>
                  <a:schemeClr val="tx1">
                    <a:lumMod val="75000"/>
                    <a:lumOff val="25000"/>
                  </a:schemeClr>
                </a:solidFill>
                <a:latin typeface="PF Din Text Comp Pro" pitchFamily="2" charset="0"/>
              </a:rPr>
              <a:t>Новооктябрьском</a:t>
            </a:r>
            <a:r>
              <a:rPr lang="ru-RU" sz="1100" kern="0" spc="15" dirty="0">
                <a:solidFill>
                  <a:schemeClr val="tx1">
                    <a:lumMod val="75000"/>
                    <a:lumOff val="25000"/>
                  </a:schemeClr>
                </a:solidFill>
                <a:latin typeface="PF Din Text Comp Pro" pitchFamily="2" charset="0"/>
              </a:rPr>
              <a:t>;</a:t>
            </a:r>
          </a:p>
          <a:p>
            <a:pPr marL="171450" indent="-171450" algn="just" defTabSz="1422386">
              <a:buFont typeface="Arial" panose="020B0604020202020204" pitchFamily="34" charset="0"/>
              <a:buChar char="•"/>
            </a:pPr>
            <a:r>
              <a:rPr lang="ru-RU" sz="1100" kern="0" spc="15" dirty="0" smtClean="0">
                <a:solidFill>
                  <a:schemeClr val="tx1">
                    <a:lumMod val="75000"/>
                    <a:lumOff val="25000"/>
                  </a:schemeClr>
                </a:solidFill>
                <a:latin typeface="PF Din Text Comp Pro" pitchFamily="2" charset="0"/>
              </a:rPr>
              <a:t>комплексная </a:t>
            </a:r>
            <a:r>
              <a:rPr lang="ru-RU" sz="1100" kern="0" spc="15" dirty="0">
                <a:solidFill>
                  <a:schemeClr val="tx1">
                    <a:lumMod val="75000"/>
                    <a:lumOff val="25000"/>
                  </a:schemeClr>
                </a:solidFill>
                <a:latin typeface="PF Din Text Comp Pro" pitchFamily="2" charset="0"/>
              </a:rPr>
              <a:t>реконструкция проблемным перекрёстов</a:t>
            </a:r>
            <a:r>
              <a:rPr lang="ru-RU" sz="1100" kern="0" spc="15" dirty="0" smtClean="0">
                <a:solidFill>
                  <a:schemeClr val="tx1">
                    <a:lumMod val="75000"/>
                    <a:lumOff val="25000"/>
                  </a:schemeClr>
                </a:solidFill>
                <a:latin typeface="PF Din Text Comp Pro" pitchFamily="2" charset="0"/>
              </a:rPr>
              <a:t>;</a:t>
            </a:r>
          </a:p>
          <a:p>
            <a:pPr marL="171450" indent="-171450" algn="just" defTabSz="1422386">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УДС в микрорайонах </a:t>
            </a:r>
            <a:r>
              <a:rPr lang="ru-RU" sz="1100" kern="0" spc="15" dirty="0" err="1">
                <a:solidFill>
                  <a:schemeClr val="tx1">
                    <a:lumMod val="75000"/>
                    <a:lumOff val="25000"/>
                  </a:schemeClr>
                </a:solidFill>
                <a:latin typeface="PF Din Text Comp Pro" pitchFamily="2" charset="0"/>
              </a:rPr>
              <a:t>Кикино</a:t>
            </a:r>
            <a:r>
              <a:rPr lang="ru-RU" sz="1100" kern="0" spc="15" dirty="0">
                <a:solidFill>
                  <a:schemeClr val="tx1">
                    <a:lumMod val="75000"/>
                    <a:lumOff val="25000"/>
                  </a:schemeClr>
                </a:solidFill>
                <a:latin typeface="PF Din Text Comp Pro" pitchFamily="2" charset="0"/>
              </a:rPr>
              <a:t> и Лисички, на подъезде к многоквартирным домам на Пролетарской улице;</a:t>
            </a:r>
          </a:p>
          <a:p>
            <a:pPr marL="171450" indent="-171450" algn="just" defTabSz="1422386">
              <a:spcAft>
                <a:spcPts val="600"/>
              </a:spcAft>
              <a:buFont typeface="Arial" panose="020B0604020202020204" pitchFamily="34" charset="0"/>
              <a:buChar char="•"/>
            </a:pPr>
            <a:r>
              <a:rPr lang="ru-RU" sz="1100" kern="0" spc="15" dirty="0" smtClean="0">
                <a:solidFill>
                  <a:schemeClr val="tx1">
                    <a:lumMod val="75000"/>
                    <a:lumOff val="25000"/>
                  </a:schemeClr>
                </a:solidFill>
                <a:latin typeface="PF Din Text Comp Pro" pitchFamily="2" charset="0"/>
              </a:rPr>
              <a:t>Строительство нескольких </a:t>
            </a:r>
            <a:r>
              <a:rPr lang="ru-RU" sz="1100" kern="0" spc="15" dirty="0">
                <a:solidFill>
                  <a:schemeClr val="tx1">
                    <a:lumMod val="75000"/>
                    <a:lumOff val="25000"/>
                  </a:schemeClr>
                </a:solidFill>
                <a:latin typeface="PF Din Text Comp Pro" pitchFamily="2" charset="0"/>
              </a:rPr>
              <a:t>разворотных площадок.</a:t>
            </a:r>
          </a:p>
          <a:p>
            <a:pPr algn="just" defTabSz="1422386"/>
            <a:r>
              <a:rPr lang="ru-RU" sz="1100" b="1" kern="0" spc="15" dirty="0">
                <a:solidFill>
                  <a:schemeClr val="tx1">
                    <a:lumMod val="75000"/>
                    <a:lumOff val="25000"/>
                  </a:schemeClr>
                </a:solidFill>
                <a:latin typeface="PF Din Text Comp Pro" pitchFamily="2" charset="0"/>
              </a:rPr>
              <a:t>Блок 2</a:t>
            </a:r>
            <a:r>
              <a:rPr lang="ru-RU" sz="1100" kern="0" spc="15" dirty="0">
                <a:solidFill>
                  <a:schemeClr val="tx1">
                    <a:lumMod val="75000"/>
                    <a:lumOff val="25000"/>
                  </a:schemeClr>
                </a:solidFill>
                <a:latin typeface="PF Din Text Comp Pro" pitchFamily="2" charset="0"/>
              </a:rPr>
              <a:t> – ремонт участков улиц, находящихся к неудовлетворительном техническом состоянии:</a:t>
            </a:r>
          </a:p>
          <a:p>
            <a:pPr marL="171450" indent="-171450" algn="just" defTabSz="1422386">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ул. Металлургов на подъездах к действующим объектам, ул. Веденеева, Строительная ул</a:t>
            </a:r>
            <a:r>
              <a:rPr lang="ru-RU" sz="1100" kern="0" spc="15" dirty="0" smtClean="0">
                <a:solidFill>
                  <a:schemeClr val="tx1">
                    <a:lumMod val="75000"/>
                    <a:lumOff val="25000"/>
                  </a:schemeClr>
                </a:solidFill>
                <a:latin typeface="PF Din Text Comp Pro" pitchFamily="2" charset="0"/>
              </a:rPr>
              <a:t>.;</a:t>
            </a:r>
            <a:endParaRPr lang="ru-RU" sz="1100" kern="0" spc="15" dirty="0">
              <a:solidFill>
                <a:schemeClr val="tx1">
                  <a:lumMod val="75000"/>
                  <a:lumOff val="25000"/>
                </a:schemeClr>
              </a:solidFill>
              <a:latin typeface="PF Din Text Comp Pro" pitchFamily="2" charset="0"/>
            </a:endParaRPr>
          </a:p>
          <a:p>
            <a:pPr marL="171450" indent="-171450" algn="just" defTabSz="1422386">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подъезд к очистным сооружениям;</a:t>
            </a:r>
          </a:p>
          <a:p>
            <a:pPr marL="171450" indent="-171450" algn="just" defTabSz="1422386">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в кварталах индивидуальной жилой </a:t>
            </a:r>
            <a:r>
              <a:rPr lang="ru-RU" sz="1100" kern="0" spc="15" dirty="0" smtClean="0">
                <a:solidFill>
                  <a:schemeClr val="tx1">
                    <a:lumMod val="75000"/>
                    <a:lumOff val="25000"/>
                  </a:schemeClr>
                </a:solidFill>
                <a:latin typeface="PF Din Text Comp Pro" pitchFamily="2" charset="0"/>
              </a:rPr>
              <a:t>застройки.</a:t>
            </a:r>
            <a:endParaRPr lang="ru-RU" sz="1100" kern="0" spc="15" dirty="0">
              <a:solidFill>
                <a:schemeClr val="tx1">
                  <a:lumMod val="75000"/>
                  <a:lumOff val="25000"/>
                </a:schemeClr>
              </a:solidFill>
              <a:latin typeface="PF Din Text Comp Pro" pitchFamily="2" charset="0"/>
            </a:endParaRPr>
          </a:p>
          <a:p>
            <a:pPr algn="just" defTabSz="1422386"/>
            <a:r>
              <a:rPr lang="ru-RU" sz="1100" b="1" kern="0" spc="15" dirty="0">
                <a:solidFill>
                  <a:schemeClr val="tx1">
                    <a:lumMod val="75000"/>
                    <a:lumOff val="25000"/>
                  </a:schemeClr>
                </a:solidFill>
                <a:latin typeface="PF Din Text Comp Pro" pitchFamily="2" charset="0"/>
              </a:rPr>
              <a:t>Блока 3 (перспективный):</a:t>
            </a:r>
          </a:p>
          <a:p>
            <a:pPr marL="171450" indent="-171450" algn="just" defTabSz="1422386">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соединение двух участков Новгородской улицы;</a:t>
            </a:r>
          </a:p>
          <a:p>
            <a:pPr marL="171450" indent="-171450" algn="just" defTabSz="1422386">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создание нового </a:t>
            </a:r>
            <a:r>
              <a:rPr lang="ru-RU" sz="1100" kern="0" spc="15" dirty="0" smtClean="0">
                <a:solidFill>
                  <a:schemeClr val="tx1">
                    <a:lumMod val="75000"/>
                    <a:lumOff val="25000"/>
                  </a:schemeClr>
                </a:solidFill>
                <a:latin typeface="PF Din Text Comp Pro" pitchFamily="2" charset="0"/>
              </a:rPr>
              <a:t>южного </a:t>
            </a:r>
            <a:r>
              <a:rPr lang="ru-RU" sz="1100" kern="0" spc="15" dirty="0">
                <a:solidFill>
                  <a:schemeClr val="tx1">
                    <a:lumMod val="75000"/>
                    <a:lumOff val="25000"/>
                  </a:schemeClr>
                </a:solidFill>
                <a:latin typeface="PF Din Text Comp Pro" pitchFamily="2" charset="0"/>
              </a:rPr>
              <a:t>выезда из города на правом берегу Волхова в обход жилых кварталов (от ул. Маяковского через ул. Металлургов и продление ул. </a:t>
            </a:r>
            <a:r>
              <a:rPr lang="ru-RU" sz="1100" kern="0" spc="15" dirty="0" err="1">
                <a:solidFill>
                  <a:schemeClr val="tx1">
                    <a:lumMod val="75000"/>
                    <a:lumOff val="25000"/>
                  </a:schemeClr>
                </a:solidFill>
                <a:latin typeface="PF Din Text Comp Pro" pitchFamily="2" charset="0"/>
              </a:rPr>
              <a:t>Ярвянпяя</a:t>
            </a:r>
            <a:r>
              <a:rPr lang="ru-RU" sz="1100" kern="0" spc="15" dirty="0">
                <a:solidFill>
                  <a:schemeClr val="tx1">
                    <a:lumMod val="75000"/>
                    <a:lumOff val="25000"/>
                  </a:schemeClr>
                </a:solidFill>
                <a:latin typeface="PF Din Text Comp Pro" pitchFamily="2" charset="0"/>
              </a:rPr>
              <a:t>);</a:t>
            </a:r>
          </a:p>
          <a:p>
            <a:pPr marL="171450" indent="-171450" algn="just" defTabSz="1422386">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завершение строительства УДС в западной части города, достройка ул. Верещагина, строительство соединений по направлению Ленинградская ул. – ул. Васнецова – мкр. Лисички – пр. Державина.</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РАЗВИТИЕ УЛИЧНО-ДОРОЖНОЙ СЕТИ</a:t>
            </a:r>
          </a:p>
        </p:txBody>
      </p:sp>
      <p:sp>
        <p:nvSpPr>
          <p:cNvPr id="3" name="Прямоугольник 2"/>
          <p:cNvSpPr/>
          <p:nvPr/>
        </p:nvSpPr>
        <p:spPr>
          <a:xfrm>
            <a:off x="162124" y="-13727"/>
            <a:ext cx="845103" cy="553998"/>
          </a:xfrm>
          <a:prstGeom prst="rect">
            <a:avLst/>
          </a:prstGeom>
        </p:spPr>
        <p:txBody>
          <a:bodyPr wrap="none">
            <a:spAutoFit/>
          </a:bodyPr>
          <a:lstStyle/>
          <a:p>
            <a:r>
              <a:rPr lang="ru-RU" altLang="ru-RU" sz="3000" dirty="0">
                <a:solidFill>
                  <a:schemeClr val="bg1"/>
                </a:solidFill>
                <a:latin typeface="PF Din Text Comp Pro" pitchFamily="2" charset="0"/>
              </a:rPr>
              <a:t>16.1. </a:t>
            </a:r>
            <a:endParaRPr lang="ru-RU" sz="3000" dirty="0">
              <a:solidFill>
                <a:schemeClr val="bg1"/>
              </a:solidFill>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150</a:t>
            </a:fld>
            <a:endParaRPr lang="ru-RU" dirty="0"/>
          </a:p>
        </p:txBody>
      </p:sp>
      <p:pic>
        <p:nvPicPr>
          <p:cNvPr id="2051" name="Picture 3"/>
          <p:cNvPicPr>
            <a:picLocks noChangeAspect="1" noChangeArrowheads="1"/>
          </p:cNvPicPr>
          <p:nvPr/>
        </p:nvPicPr>
        <p:blipFill rotWithShape="1">
          <a:blip r:embed="rId4" cstate="print">
            <a:lum bright="10000"/>
            <a:extLst>
              <a:ext uri="{28A0092B-C50C-407E-A947-70E740481C1C}">
                <a14:useLocalDpi xmlns:a14="http://schemas.microsoft.com/office/drawing/2010/main" xmlns="" val="0"/>
              </a:ext>
            </a:extLst>
          </a:blip>
          <a:srcRect l="15323" t="2095" r="1695" b="2095"/>
          <a:stretch/>
        </p:blipFill>
        <p:spPr bwMode="auto">
          <a:xfrm>
            <a:off x="6210796" y="5106807"/>
            <a:ext cx="1619970" cy="1986143"/>
          </a:xfrm>
          <a:prstGeom prst="rect">
            <a:avLst/>
          </a:prstGeom>
          <a:noFill/>
          <a:ln w="9525">
            <a:no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75679294"/>
      </p:ext>
    </p:extLst>
  </p:cSld>
  <p:clrMapOvr>
    <a:masterClrMapping/>
  </p:clrMapOvr>
  <p:timing>
    <p:tnLst>
      <p:par>
        <p:cT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D:\Главное подразделение\ГРуппа1 многое\Для работы\Урбаника\ЛО Волхов\проектный этап\схемы итог\Волхов_ОТ_проект.png"/>
          <p:cNvPicPr>
            <a:picLocks noChangeAspect="1" noChangeArrowheads="1"/>
          </p:cNvPicPr>
          <p:nvPr/>
        </p:nvPicPr>
        <p:blipFill>
          <a:blip r:embed="rId3" cstate="print"/>
          <a:stretch>
            <a:fillRect/>
          </a:stretch>
        </p:blipFill>
        <p:spPr bwMode="auto">
          <a:xfrm>
            <a:off x="3905250" y="609600"/>
            <a:ext cx="6483350" cy="6483350"/>
          </a:xfrm>
          <a:prstGeom prst="rect">
            <a:avLst/>
          </a:prstGeom>
          <a:noFill/>
          <a:extLst>
            <a:ext uri="{909E8E84-426E-40DD-AFC4-6F175D3DCCD1}">
              <a14:hiddenFill xmlns:a14="http://schemas.microsoft.com/office/drawing/2010/main" xmlns="">
                <a:solidFill>
                  <a:srgbClr val="FFFFFF"/>
                </a:solidFill>
              </a14:hiddenFill>
            </a:ext>
          </a:extLst>
        </p:spPr>
      </p:pic>
      <p:sp>
        <p:nvSpPr>
          <p:cNvPr id="20" name="TextBox 19"/>
          <p:cNvSpPr txBox="1"/>
          <p:nvPr/>
        </p:nvSpPr>
        <p:spPr>
          <a:xfrm>
            <a:off x="359999" y="504000"/>
            <a:ext cx="3492000" cy="6355586"/>
          </a:xfrm>
          <a:prstGeom prst="rect">
            <a:avLst/>
          </a:prstGeom>
          <a:noFill/>
        </p:spPr>
        <p:txBody>
          <a:bodyPr wrap="square" rtlCol="0">
            <a:spAutoFit/>
          </a:bodyPr>
          <a:lstStyle/>
          <a:p>
            <a:pPr algn="just" defTabSz="1422386"/>
            <a:r>
              <a:rPr lang="ru-RU" sz="1100" b="1" kern="0" spc="15" dirty="0">
                <a:solidFill>
                  <a:schemeClr val="tx1">
                    <a:lumMod val="75000"/>
                    <a:lumOff val="25000"/>
                  </a:schemeClr>
                </a:solidFill>
                <a:latin typeface="PF Din Text Comp Pro" pitchFamily="2" charset="0"/>
              </a:rPr>
              <a:t>Развитие сети автобусных маршрутов</a:t>
            </a:r>
          </a:p>
          <a:p>
            <a:pPr algn="just" defTabSz="1422386"/>
            <a:r>
              <a:rPr lang="ru-RU" sz="1100" kern="0" spc="15" dirty="0">
                <a:solidFill>
                  <a:schemeClr val="tx1">
                    <a:lumMod val="75000"/>
                    <a:lumOff val="25000"/>
                  </a:schemeClr>
                </a:solidFill>
                <a:latin typeface="PF Din Text Comp Pro" pitchFamily="2" charset="0"/>
              </a:rPr>
              <a:t>Сегодня в Волхове удовлетворительно функционирует только один магистральный </a:t>
            </a:r>
            <a:r>
              <a:rPr lang="ru-RU" sz="1100" kern="0" spc="15" dirty="0" smtClean="0">
                <a:solidFill>
                  <a:schemeClr val="tx1">
                    <a:lumMod val="75000"/>
                    <a:lumOff val="25000"/>
                  </a:schemeClr>
                </a:solidFill>
                <a:latin typeface="PF Din Text Comp Pro" pitchFamily="2" charset="0"/>
              </a:rPr>
              <a:t>маршрут №2 (Волхов-1 </a:t>
            </a:r>
            <a:r>
              <a:rPr lang="ru-RU" sz="1100" kern="0" spc="15" dirty="0">
                <a:solidFill>
                  <a:schemeClr val="tx1">
                    <a:lumMod val="75000"/>
                    <a:lumOff val="25000"/>
                  </a:schemeClr>
                </a:solidFill>
                <a:latin typeface="PF Din Text Comp Pro" pitchFamily="2" charset="0"/>
              </a:rPr>
              <a:t>– </a:t>
            </a:r>
            <a:r>
              <a:rPr lang="ru-RU" sz="1100" kern="0" spc="15" dirty="0" smtClean="0">
                <a:solidFill>
                  <a:schemeClr val="tx1">
                    <a:lumMod val="75000"/>
                    <a:lumOff val="25000"/>
                  </a:schemeClr>
                </a:solidFill>
                <a:latin typeface="PF Din Text Comp Pro" pitchFamily="2" charset="0"/>
              </a:rPr>
              <a:t>Волхов-2); </a:t>
            </a:r>
            <a:r>
              <a:rPr lang="ru-RU" sz="1100" kern="0" spc="15" dirty="0">
                <a:solidFill>
                  <a:schemeClr val="tx1">
                    <a:lumMod val="75000"/>
                    <a:lumOff val="25000"/>
                  </a:schemeClr>
                </a:solidFill>
                <a:latin typeface="PF Din Text Comp Pro" pitchFamily="2" charset="0"/>
              </a:rPr>
              <a:t>есть сообщение </a:t>
            </a:r>
            <a:r>
              <a:rPr lang="ru-RU" sz="1100" kern="0" spc="15" dirty="0" smtClean="0">
                <a:solidFill>
                  <a:schemeClr val="tx1">
                    <a:lumMod val="75000"/>
                    <a:lumOff val="25000"/>
                  </a:schemeClr>
                </a:solidFill>
                <a:latin typeface="PF Din Text Comp Pro" pitchFamily="2" charset="0"/>
              </a:rPr>
              <a:t>вдоль </a:t>
            </a:r>
            <a:r>
              <a:rPr lang="ru-RU" sz="1100" kern="0" spc="15" dirty="0">
                <a:solidFill>
                  <a:schemeClr val="tx1">
                    <a:lumMod val="75000"/>
                    <a:lumOff val="25000"/>
                  </a:schemeClr>
                </a:solidFill>
                <a:latin typeface="PF Din Text Comp Pro" pitchFamily="2" charset="0"/>
              </a:rPr>
              <a:t>левого берега Волхова и с районом Мурманские Ворота. </a:t>
            </a:r>
          </a:p>
          <a:p>
            <a:pPr algn="just" defTabSz="1422386"/>
            <a:r>
              <a:rPr lang="ru-RU" sz="1100" kern="0" spc="15" dirty="0">
                <a:solidFill>
                  <a:schemeClr val="tx1">
                    <a:lumMod val="75000"/>
                    <a:lumOff val="25000"/>
                  </a:schemeClr>
                </a:solidFill>
                <a:latin typeface="PF Din Text Comp Pro" pitchFamily="2" charset="0"/>
              </a:rPr>
              <a:t>Мастер-план, предлагает развивать автобусную сеть, обеспечить  сообщением районы, которые удалены от существующих остановок, приблизить транспорт к жилым домам и объектам притяжения.</a:t>
            </a:r>
          </a:p>
          <a:p>
            <a:pPr algn="just" defTabSz="1422591"/>
            <a:r>
              <a:rPr lang="ru-RU" sz="1100" b="1" kern="0" spc="15" dirty="0">
                <a:solidFill>
                  <a:schemeClr val="tx1">
                    <a:lumMod val="75000"/>
                    <a:lumOff val="25000"/>
                  </a:schemeClr>
                </a:solidFill>
                <a:latin typeface="PF Din Text Comp Pro" pitchFamily="2" charset="0"/>
              </a:rPr>
              <a:t>Интенсивность движения </a:t>
            </a:r>
          </a:p>
          <a:p>
            <a:pPr algn="just" defTabSz="1422591"/>
            <a:r>
              <a:rPr lang="ru-RU" sz="1100" kern="0" spc="15" dirty="0">
                <a:solidFill>
                  <a:schemeClr val="tx1">
                    <a:lumMod val="75000"/>
                    <a:lumOff val="25000"/>
                  </a:schemeClr>
                </a:solidFill>
                <a:latin typeface="PF Din Text Comp Pro" pitchFamily="2" charset="0"/>
              </a:rPr>
              <a:t>Периодичность движения автобусов должна соответствовать реальным потребностям – если автобусы будут ходить реже или нестабильно – пассажиры предпочтут ими не пользоваться.</a:t>
            </a:r>
          </a:p>
          <a:p>
            <a:pPr algn="just" defTabSz="1422591"/>
            <a:r>
              <a:rPr lang="ru-RU" sz="1100" kern="0" spc="15" dirty="0">
                <a:solidFill>
                  <a:schemeClr val="tx1">
                    <a:lumMod val="75000"/>
                    <a:lumOff val="25000"/>
                  </a:schemeClr>
                </a:solidFill>
                <a:latin typeface="PF Din Text Comp Pro" pitchFamily="2" charset="0"/>
              </a:rPr>
              <a:t>Основной транспортный контингент – жители, не обладающие личным автотранспортом. Важно учитывать, что даже </a:t>
            </a:r>
            <a:r>
              <a:rPr lang="ru-RU" sz="1100" kern="0" spc="15" dirty="0" smtClean="0">
                <a:solidFill>
                  <a:schemeClr val="tx1">
                    <a:lumMod val="75000"/>
                    <a:lumOff val="25000"/>
                  </a:schemeClr>
                </a:solidFill>
                <a:latin typeface="PF Din Text Comp Pro" pitchFamily="2" charset="0"/>
              </a:rPr>
              <a:t>если в </a:t>
            </a:r>
            <a:r>
              <a:rPr lang="ru-RU" sz="1100" kern="0" spc="15" dirty="0">
                <a:solidFill>
                  <a:schemeClr val="tx1">
                    <a:lumMod val="75000"/>
                    <a:lumOff val="25000"/>
                  </a:schemeClr>
                </a:solidFill>
                <a:latin typeface="PF Din Text Comp Pro" pitchFamily="2" charset="0"/>
              </a:rPr>
              <a:t>семье имеется автомобиль, чаще им пользуется только один из членов, в то время как другие </a:t>
            </a:r>
            <a:r>
              <a:rPr lang="ru-RU" sz="1100" kern="0" spc="15" dirty="0" smtClean="0">
                <a:solidFill>
                  <a:schemeClr val="tx1">
                    <a:lumMod val="75000"/>
                    <a:lumOff val="25000"/>
                  </a:schemeClr>
                </a:solidFill>
                <a:latin typeface="PF Din Text Comp Pro" pitchFamily="2" charset="0"/>
              </a:rPr>
              <a:t>вынуждены </a:t>
            </a:r>
            <a:r>
              <a:rPr lang="ru-RU" sz="1100" kern="0" spc="15" dirty="0">
                <a:solidFill>
                  <a:schemeClr val="tx1">
                    <a:lumMod val="75000"/>
                    <a:lumOff val="25000"/>
                  </a:schemeClr>
                </a:solidFill>
                <a:latin typeface="PF Din Text Comp Pro" pitchFamily="2" charset="0"/>
              </a:rPr>
              <a:t>передвигаться самостоятельно.</a:t>
            </a:r>
          </a:p>
          <a:p>
            <a:pPr algn="just" defTabSz="1422637"/>
            <a:r>
              <a:rPr lang="ru-RU" sz="1100" b="1" kern="0" spc="15" dirty="0">
                <a:solidFill>
                  <a:schemeClr val="tx1">
                    <a:lumMod val="75000"/>
                    <a:lumOff val="25000"/>
                  </a:schemeClr>
                </a:solidFill>
                <a:latin typeface="PF Din Text Comp Pro" pitchFamily="2" charset="0"/>
              </a:rPr>
              <a:t>Развитие сети остановочных пунктов </a:t>
            </a:r>
          </a:p>
          <a:p>
            <a:pPr algn="just" defTabSz="1422591"/>
            <a:r>
              <a:rPr lang="ru-RU" sz="1100" kern="0" spc="15" dirty="0">
                <a:solidFill>
                  <a:schemeClr val="tx1">
                    <a:lumMod val="75000"/>
                    <a:lumOff val="25000"/>
                  </a:schemeClr>
                </a:solidFill>
                <a:latin typeface="PF Din Text Comp Pro" pitchFamily="2" charset="0"/>
              </a:rPr>
              <a:t>Развитие маршрутной сети должно сопровождаться развитием соответствующей инфраструктуры – реконструкцией и строительством новых остановочных пунктов. Наиболее популярные из них,  расположенные у социально-значимых объектов, где преобладает посадка пассажиров (а не высадка) должны быть обеспечены павильонами, защищающими от ветра и осадков. Устаревшие павильоны, не удовлетворяющие этому требованию – также должны быть заменены. </a:t>
            </a:r>
          </a:p>
          <a:p>
            <a:pPr algn="just" defTabSz="1422637"/>
            <a:r>
              <a:rPr lang="ru-RU" sz="1100" b="1" kern="0" spc="15" dirty="0">
                <a:solidFill>
                  <a:schemeClr val="tx1">
                    <a:lumMod val="75000"/>
                    <a:lumOff val="25000"/>
                  </a:schemeClr>
                </a:solidFill>
                <a:latin typeface="PF Din Text Comp Pro" pitchFamily="2" charset="0"/>
              </a:rPr>
              <a:t>Сопутствующие мероприятия – информационная и тарифная политика</a:t>
            </a:r>
          </a:p>
          <a:p>
            <a:pPr algn="just" defTabSz="1422591"/>
            <a:r>
              <a:rPr lang="ru-RU" sz="1100" kern="0" spc="15" dirty="0">
                <a:solidFill>
                  <a:schemeClr val="tx1">
                    <a:lumMod val="75000"/>
                    <a:lumOff val="25000"/>
                  </a:schemeClr>
                </a:solidFill>
                <a:latin typeface="PF Din Text Comp Pro" pitchFamily="2" charset="0"/>
              </a:rPr>
              <a:t>Информация о работе общественного транспорта должна быть полностью доступна жителям и гостям города. Необходимо:</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размещение информации о работе автобусов на всех остановках, в том числе подробных схем движения маршрутов по городу;</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создание интернет-сайта, посвящённого работе автобусов;</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разработка приложений, позволяющих получать информацию о работе автобусов и оплачивать проезд;</a:t>
            </a:r>
          </a:p>
          <a:p>
            <a:pPr marL="17145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PR общественного транспорта в </a:t>
            </a:r>
            <a:r>
              <a:rPr lang="ru-RU" sz="1100" kern="0" spc="15" dirty="0" smtClean="0">
                <a:solidFill>
                  <a:schemeClr val="tx1">
                    <a:lumMod val="75000"/>
                    <a:lumOff val="25000"/>
                  </a:schemeClr>
                </a:solidFill>
                <a:latin typeface="PF Din Text Comp Pro" pitchFamily="2" charset="0"/>
              </a:rPr>
              <a:t>средствах </a:t>
            </a:r>
            <a:r>
              <a:rPr lang="ru-RU" sz="1100" kern="0" spc="15" dirty="0">
                <a:solidFill>
                  <a:schemeClr val="tx1">
                    <a:lumMod val="75000"/>
                    <a:lumOff val="25000"/>
                  </a:schemeClr>
                </a:solidFill>
                <a:latin typeface="PF Din Text Comp Pro" pitchFamily="2" charset="0"/>
              </a:rPr>
              <a:t>массовой информации.</a:t>
            </a:r>
          </a:p>
          <a:p>
            <a:pPr algn="just" defTabSz="1422591"/>
            <a:r>
              <a:rPr lang="ru-RU" sz="1100" kern="0" spc="15" dirty="0">
                <a:solidFill>
                  <a:schemeClr val="tx1">
                    <a:lumMod val="75000"/>
                    <a:lumOff val="25000"/>
                  </a:schemeClr>
                </a:solidFill>
                <a:latin typeface="PF Din Text Comp Pro" pitchFamily="2" charset="0"/>
              </a:rPr>
              <a:t>Кроме того, необходимо ввести повременные тарифы, позволяющие бесплатно пересаживаться с одного маршрута на другой в пределах установленного </a:t>
            </a:r>
            <a:r>
              <a:rPr lang="ru-RU" sz="1100" kern="0" spc="15" dirty="0" smtClean="0">
                <a:solidFill>
                  <a:schemeClr val="tx1">
                    <a:lumMod val="75000"/>
                    <a:lumOff val="25000"/>
                  </a:schemeClr>
                </a:solidFill>
                <a:latin typeface="PF Din Text Comp Pro" pitchFamily="2" charset="0"/>
              </a:rPr>
              <a:t>времени с момента посадки </a:t>
            </a:r>
            <a:r>
              <a:rPr lang="ru-RU" sz="1100" kern="0" spc="15" dirty="0">
                <a:solidFill>
                  <a:schemeClr val="tx1">
                    <a:lumMod val="75000"/>
                    <a:lumOff val="25000"/>
                  </a:schemeClr>
                </a:solidFill>
                <a:latin typeface="PF Din Text Comp Pro" pitchFamily="2" charset="0"/>
              </a:rPr>
              <a:t>(для Волхова – 30 или 45 минут).</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РАЗВИТИЕ ОБЩЕСТВЕННОГО ТРАНСПОРТА</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151</a:t>
            </a:fld>
            <a:endParaRPr lang="ru-RU" dirty="0"/>
          </a:p>
        </p:txBody>
      </p:sp>
      <p:sp>
        <p:nvSpPr>
          <p:cNvPr id="8" name="Прямоугольник 7">
            <a:extLst>
              <a:ext uri="{FF2B5EF4-FFF2-40B4-BE49-F238E27FC236}">
                <a16:creationId xmlns="" xmlns:a16="http://schemas.microsoft.com/office/drawing/2014/main" id="{A480158C-B021-476B-B2D2-7EA16B9788D9}"/>
              </a:ext>
            </a:extLst>
          </p:cNvPr>
          <p:cNvSpPr/>
          <p:nvPr/>
        </p:nvSpPr>
        <p:spPr>
          <a:xfrm>
            <a:off x="-1" y="-1"/>
            <a:ext cx="882205" cy="395289"/>
          </a:xfrm>
          <a:prstGeom prst="rect">
            <a:avLst/>
          </a:prstGeom>
          <a:solidFill>
            <a:srgbClr val="DD6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 name="Прямоугольник 8">
            <a:extLst>
              <a:ext uri="{FF2B5EF4-FFF2-40B4-BE49-F238E27FC236}">
                <a16:creationId xmlns="" xmlns:a16="http://schemas.microsoft.com/office/drawing/2014/main" id="{2CDAF97F-650D-4D84-9B54-2F15F81B58DF}"/>
              </a:ext>
            </a:extLst>
          </p:cNvPr>
          <p:cNvSpPr/>
          <p:nvPr/>
        </p:nvSpPr>
        <p:spPr>
          <a:xfrm>
            <a:off x="162124" y="-13727"/>
            <a:ext cx="845103" cy="553998"/>
          </a:xfrm>
          <a:prstGeom prst="rect">
            <a:avLst/>
          </a:prstGeom>
        </p:spPr>
        <p:txBody>
          <a:bodyPr wrap="none">
            <a:spAutoFit/>
          </a:bodyPr>
          <a:lstStyle/>
          <a:p>
            <a:r>
              <a:rPr lang="ru-RU" altLang="ru-RU" sz="3000" dirty="0">
                <a:solidFill>
                  <a:schemeClr val="bg1"/>
                </a:solidFill>
                <a:latin typeface="PF Din Text Comp Pro" pitchFamily="2" charset="0"/>
              </a:rPr>
              <a:t>16.2. </a:t>
            </a:r>
            <a:endParaRPr lang="ru-RU" sz="3000" dirty="0">
              <a:solidFill>
                <a:schemeClr val="bg1"/>
              </a:solidFill>
            </a:endParaRPr>
          </a:p>
        </p:txBody>
      </p:sp>
    </p:spTree>
    <p:extLst>
      <p:ext uri="{BB962C8B-B14F-4D97-AF65-F5344CB8AC3E}">
        <p14:creationId xmlns:p14="http://schemas.microsoft.com/office/powerpoint/2010/main" xmlns="" val="1185313083"/>
      </p:ext>
    </p:extLst>
  </p:cSld>
  <p:clrMapOvr>
    <a:masterClrMapping/>
  </p:clrMapOvr>
  <p:timing>
    <p:tnLst>
      <p:par>
        <p:cTn id="1" dur="indefinite" restart="never" nodeType="tmRoot"/>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60000" y="504000"/>
            <a:ext cx="3492000" cy="2292935"/>
          </a:xfrm>
          <a:prstGeom prst="rect">
            <a:avLst/>
          </a:prstGeom>
          <a:noFill/>
        </p:spPr>
        <p:txBody>
          <a:bodyPr wrap="square" rtlCol="0">
            <a:spAutoFit/>
          </a:bodyPr>
          <a:lstStyle/>
          <a:p>
            <a:pPr algn="just" defTabSz="1422386"/>
            <a:r>
              <a:rPr lang="ru-RU" sz="1100" kern="0" spc="15" dirty="0">
                <a:solidFill>
                  <a:schemeClr val="tx1">
                    <a:lumMod val="75000"/>
                    <a:lumOff val="25000"/>
                  </a:schemeClr>
                </a:solidFill>
                <a:latin typeface="PF Din Text Comp Pro" pitchFamily="2" charset="0"/>
              </a:rPr>
              <a:t>Предлагаемые мероприятия:</a:t>
            </a:r>
          </a:p>
          <a:p>
            <a:pPr marL="228600" indent="-228600" algn="just" defTabSz="1422386">
              <a:buFont typeface="+mj-lt"/>
              <a:buAutoNum type="arabicPeriod"/>
            </a:pPr>
            <a:r>
              <a:rPr lang="ru-RU" sz="1100" kern="0" spc="15" dirty="0">
                <a:solidFill>
                  <a:schemeClr val="tx1">
                    <a:lumMod val="75000"/>
                    <a:lumOff val="25000"/>
                  </a:schemeClr>
                </a:solidFill>
                <a:latin typeface="PF Din Text Comp Pro" pitchFamily="2" charset="0"/>
              </a:rPr>
              <a:t>Заезд части рейсов маршрута №2 к станции Волховстрой-2 (по Вокзальной улице).</a:t>
            </a:r>
          </a:p>
          <a:p>
            <a:pPr marL="228600" indent="-228600" algn="just" defTabSz="1422386">
              <a:buFont typeface="+mj-lt"/>
              <a:buAutoNum type="arabicPeriod"/>
            </a:pPr>
            <a:r>
              <a:rPr lang="ru-RU" sz="1100" kern="0" spc="15" dirty="0">
                <a:solidFill>
                  <a:schemeClr val="tx1">
                    <a:lumMod val="75000"/>
                    <a:lumOff val="25000"/>
                  </a:schemeClr>
                </a:solidFill>
                <a:latin typeface="PF Din Text Comp Pro" pitchFamily="2" charset="0"/>
              </a:rPr>
              <a:t>Новый кольцевой маршрут №1 по району Волхов-2: свяжет основные жилые кварталы с объектами притяжения.</a:t>
            </a:r>
          </a:p>
          <a:p>
            <a:pPr marL="228600" indent="-228600" algn="just" defTabSz="1422386">
              <a:buFont typeface="+mj-lt"/>
              <a:buAutoNum type="arabicPeriod"/>
            </a:pPr>
            <a:r>
              <a:rPr lang="ru-RU" sz="1100" kern="0" spc="15" dirty="0">
                <a:solidFill>
                  <a:schemeClr val="tx1">
                    <a:lumMod val="75000"/>
                    <a:lumOff val="25000"/>
                  </a:schemeClr>
                </a:solidFill>
                <a:latin typeface="PF Din Text Comp Pro" pitchFamily="2" charset="0"/>
              </a:rPr>
              <a:t>Новый кольцевой маршрут №7 по району Волхов-1: свяжет с объектами притяжения </a:t>
            </a:r>
            <a:r>
              <a:rPr lang="ru-RU" sz="1100" kern="0" spc="15" dirty="0" err="1">
                <a:solidFill>
                  <a:schemeClr val="tx1">
                    <a:lumMod val="75000"/>
                    <a:lumOff val="25000"/>
                  </a:schemeClr>
                </a:solidFill>
                <a:latin typeface="PF Din Text Comp Pro" pitchFamily="2" charset="0"/>
              </a:rPr>
              <a:t>Новостроевскую</a:t>
            </a:r>
            <a:r>
              <a:rPr lang="ru-RU" sz="1100" kern="0" spc="15" dirty="0">
                <a:solidFill>
                  <a:schemeClr val="tx1">
                    <a:lumMod val="75000"/>
                    <a:lumOff val="25000"/>
                  </a:schemeClr>
                </a:solidFill>
                <a:latin typeface="PF Din Text Comp Pro" pitchFamily="2" charset="0"/>
              </a:rPr>
              <a:t> улицу, район Обитай.</a:t>
            </a:r>
          </a:p>
          <a:p>
            <a:pPr marL="228600" indent="-228600" algn="just" defTabSz="1422386">
              <a:buFont typeface="+mj-lt"/>
              <a:buAutoNum type="arabicPeriod"/>
            </a:pPr>
            <a:r>
              <a:rPr lang="ru-RU" sz="1100" kern="0" spc="15" dirty="0">
                <a:solidFill>
                  <a:schemeClr val="tx1">
                    <a:lumMod val="75000"/>
                    <a:lumOff val="25000"/>
                  </a:schemeClr>
                </a:solidFill>
                <a:latin typeface="PF Din Text Comp Pro" pitchFamily="2" charset="0"/>
              </a:rPr>
              <a:t>Новый маршрут №9 для периферийных кварталов района Волхов-1: обеспечит связи районов </a:t>
            </a:r>
            <a:r>
              <a:rPr lang="ru-RU" sz="1100" kern="0" spc="15" dirty="0" err="1">
                <a:solidFill>
                  <a:schemeClr val="tx1">
                    <a:lumMod val="75000"/>
                    <a:lumOff val="25000"/>
                  </a:schemeClr>
                </a:solidFill>
                <a:latin typeface="PF Din Text Comp Pro" pitchFamily="2" charset="0"/>
              </a:rPr>
              <a:t>Кикино</a:t>
            </a:r>
            <a:r>
              <a:rPr lang="ru-RU" sz="1100" kern="0" spc="15" dirty="0">
                <a:solidFill>
                  <a:schemeClr val="tx1">
                    <a:lumMod val="75000"/>
                    <a:lumOff val="25000"/>
                  </a:schemeClr>
                </a:solidFill>
                <a:latin typeface="PF Din Text Comp Pro" pitchFamily="2" charset="0"/>
              </a:rPr>
              <a:t> и Лисички, кварталов у вокзала и отделенческой больницы.</a:t>
            </a:r>
          </a:p>
          <a:p>
            <a:pPr marL="228600" indent="-228600" algn="just" defTabSz="1422386">
              <a:buFont typeface="+mj-lt"/>
              <a:buAutoNum type="arabicPeriod"/>
            </a:pPr>
            <a:r>
              <a:rPr lang="ru-RU" sz="1100" kern="0" spc="15" dirty="0">
                <a:solidFill>
                  <a:schemeClr val="tx1">
                    <a:lumMod val="75000"/>
                    <a:lumOff val="25000"/>
                  </a:schemeClr>
                </a:solidFill>
                <a:latin typeface="PF Din Text Comp Pro" pitchFamily="2" charset="0"/>
              </a:rPr>
              <a:t>Изменение маршрута №5 – при движении из Мурманских Ворот в район Волхов-2 автобусы проследуют по Вокзальной улице мимо промышленных предприятий и станции Волховстрой-2.</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152</a:t>
            </a:fld>
            <a:endParaRPr lang="ru-RU" dirty="0"/>
          </a:p>
        </p:txBody>
      </p:sp>
      <p:sp>
        <p:nvSpPr>
          <p:cNvPr id="14" name="TextBox 1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РАЗВИТИЕ МАРШРУТНОЙ СЕТИ</a:t>
            </a:r>
          </a:p>
        </p:txBody>
      </p:sp>
      <p:pic>
        <p:nvPicPr>
          <p:cNvPr id="4098" name="Picture 2" descr="D:\Главное подразделение\ГРуппа1 многое\Для работы\Урбаника\ЛО Волхов\проектный этап\схемы итог\Волхов_ОТ_маршрут 1.png"/>
          <p:cNvPicPr>
            <a:picLocks noChangeAspect="1" noChangeArrowheads="1"/>
          </p:cNvPicPr>
          <p:nvPr/>
        </p:nvPicPr>
        <p:blipFill>
          <a:blip r:embed="rId3" cstate="print"/>
          <a:srcRect l="12364" r="9360"/>
          <a:stretch>
            <a:fillRect/>
          </a:stretch>
        </p:blipFill>
        <p:spPr bwMode="auto">
          <a:xfrm>
            <a:off x="3906838" y="612776"/>
            <a:ext cx="3095625" cy="6096814"/>
          </a:xfrm>
          <a:prstGeom prst="rect">
            <a:avLst/>
          </a:prstGeom>
          <a:noFill/>
          <a:extLst>
            <a:ext uri="{909E8E84-426E-40DD-AFC4-6F175D3DCCD1}">
              <a14:hiddenFill xmlns:a14="http://schemas.microsoft.com/office/drawing/2010/main" xmlns="">
                <a:solidFill>
                  <a:srgbClr val="FFFFFF"/>
                </a:solidFill>
              </a14:hiddenFill>
            </a:ext>
          </a:extLst>
        </p:spPr>
      </p:pic>
      <p:pic>
        <p:nvPicPr>
          <p:cNvPr id="4099" name="Picture 3" descr="D:\Главное подразделение\ГРуппа1 многое\Для работы\Урбаника\ЛО Волхов\проектный этап\схемы итог\Волхов_ОТ_маршрут 2.png"/>
          <p:cNvPicPr>
            <a:picLocks noChangeAspect="1" noChangeArrowheads="1"/>
          </p:cNvPicPr>
          <p:nvPr/>
        </p:nvPicPr>
        <p:blipFill>
          <a:blip r:embed="rId4" cstate="print"/>
          <a:srcRect t="4861" b="17397"/>
          <a:stretch>
            <a:fillRect/>
          </a:stretch>
        </p:blipFill>
        <p:spPr bwMode="auto">
          <a:xfrm>
            <a:off x="7211921" y="612775"/>
            <a:ext cx="3175092" cy="1596220"/>
          </a:xfrm>
          <a:prstGeom prst="rect">
            <a:avLst/>
          </a:prstGeom>
          <a:noFill/>
          <a:extLst>
            <a:ext uri="{909E8E84-426E-40DD-AFC4-6F175D3DCCD1}">
              <a14:hiddenFill xmlns:a14="http://schemas.microsoft.com/office/drawing/2010/main" xmlns="">
                <a:solidFill>
                  <a:srgbClr val="FFFFFF"/>
                </a:solidFill>
              </a14:hiddenFill>
            </a:ext>
          </a:extLst>
        </p:spPr>
      </p:pic>
      <p:pic>
        <p:nvPicPr>
          <p:cNvPr id="4100" name="Picture 4" descr="D:\Главное подразделение\ГРуппа1 многое\Для работы\Урбаника\ЛО Волхов\проектный этап\схемы итог\Волхов_ОТ_маршрут 3.png"/>
          <p:cNvPicPr>
            <a:picLocks noChangeAspect="1" noChangeArrowheads="1"/>
          </p:cNvPicPr>
          <p:nvPr/>
        </p:nvPicPr>
        <p:blipFill>
          <a:blip r:embed="rId5" cstate="print"/>
          <a:srcRect b="10240"/>
          <a:stretch>
            <a:fillRect/>
          </a:stretch>
        </p:blipFill>
        <p:spPr bwMode="auto">
          <a:xfrm>
            <a:off x="7204087" y="2628503"/>
            <a:ext cx="3182925" cy="4081086"/>
          </a:xfrm>
          <a:prstGeom prst="rect">
            <a:avLst/>
          </a:prstGeom>
          <a:noFill/>
          <a:extLst>
            <a:ext uri="{909E8E84-426E-40DD-AFC4-6F175D3DCCD1}">
              <a14:hiddenFill xmlns:a14="http://schemas.microsoft.com/office/drawing/2010/main" xmlns="">
                <a:solidFill>
                  <a:srgbClr val="FFFFFF"/>
                </a:solidFill>
              </a14:hiddenFill>
            </a:ext>
          </a:extLst>
        </p:spPr>
      </p:pic>
      <p:pic>
        <p:nvPicPr>
          <p:cNvPr id="4101" name="Picture 5" descr="D:\Главное подразделение\ГРуппа1 многое\Для работы\Урбаника\ЛО Волхов\проектный этап\схемы итог\Волхов_ОТ_маршруты 4.png"/>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t="3364" b="2605"/>
          <a:stretch/>
        </p:blipFill>
        <p:spPr bwMode="auto">
          <a:xfrm>
            <a:off x="450000" y="2846932"/>
            <a:ext cx="2917752" cy="3886027"/>
          </a:xfrm>
          <a:prstGeom prst="rect">
            <a:avLst/>
          </a:prstGeom>
          <a:noFill/>
          <a:extLst>
            <a:ext uri="{909E8E84-426E-40DD-AFC4-6F175D3DCCD1}">
              <a14:hiddenFill xmlns:a14="http://schemas.microsoft.com/office/drawing/2010/main" xmlns="">
                <a:solidFill>
                  <a:srgbClr val="FFFFFF"/>
                </a:solidFill>
              </a14:hiddenFill>
            </a:ext>
          </a:extLst>
        </p:spPr>
      </p:pic>
      <p:sp>
        <p:nvSpPr>
          <p:cNvPr id="19" name="Прямоугольник 18"/>
          <p:cNvSpPr/>
          <p:nvPr/>
        </p:nvSpPr>
        <p:spPr>
          <a:xfrm>
            <a:off x="3834532" y="6727550"/>
            <a:ext cx="3316560" cy="581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000" kern="0" spc="15" dirty="0">
                <a:solidFill>
                  <a:schemeClr val="tx1">
                    <a:lumMod val="75000"/>
                    <a:lumOff val="25000"/>
                  </a:schemeClr>
                </a:solidFill>
                <a:latin typeface="PF Din Text Comp Pro" pitchFamily="2" charset="0"/>
                <a:cs typeface="Arial" charset="0"/>
              </a:rPr>
              <a:t>Новый кольцевой маршрут №1 – интенсивность движения </a:t>
            </a:r>
            <a:r>
              <a:rPr lang="ru-RU" sz="1000" kern="0" spc="15" dirty="0" smtClean="0">
                <a:solidFill>
                  <a:schemeClr val="tx1">
                    <a:lumMod val="75000"/>
                    <a:lumOff val="25000"/>
                  </a:schemeClr>
                </a:solidFill>
                <a:latin typeface="PF Din Text Comp Pro" pitchFamily="2" charset="0"/>
                <a:cs typeface="Arial" charset="0"/>
              </a:rPr>
              <a:t>2-3 </a:t>
            </a:r>
            <a:r>
              <a:rPr lang="ru-RU" sz="1000" kern="0" spc="15" dirty="0">
                <a:solidFill>
                  <a:schemeClr val="tx1">
                    <a:lumMod val="75000"/>
                    <a:lumOff val="25000"/>
                  </a:schemeClr>
                </a:solidFill>
                <a:latin typeface="PF Din Text Comp Pro" pitchFamily="2" charset="0"/>
                <a:cs typeface="Arial" charset="0"/>
              </a:rPr>
              <a:t>рейса в час, автобусы </a:t>
            </a:r>
            <a:r>
              <a:rPr lang="ru-RU" sz="1000" kern="0" spc="15" dirty="0" smtClean="0">
                <a:solidFill>
                  <a:schemeClr val="tx1">
                    <a:lumMod val="75000"/>
                    <a:lumOff val="25000"/>
                  </a:schemeClr>
                </a:solidFill>
                <a:latin typeface="PF Din Text Comp Pro" pitchFamily="2" charset="0"/>
                <a:cs typeface="Arial" charset="0"/>
              </a:rPr>
              <a:t>средней вместимости.</a:t>
            </a:r>
            <a:endParaRPr lang="ru-RU" sz="1000" kern="0" spc="15" dirty="0">
              <a:solidFill>
                <a:schemeClr val="tx1">
                  <a:lumMod val="75000"/>
                  <a:lumOff val="25000"/>
                </a:schemeClr>
              </a:solidFill>
              <a:latin typeface="PF Din Text Comp Pro" pitchFamily="2" charset="0"/>
              <a:cs typeface="Arial" charset="0"/>
            </a:endParaRPr>
          </a:p>
        </p:txBody>
      </p:sp>
      <p:sp>
        <p:nvSpPr>
          <p:cNvPr id="21" name="Прямоугольник 20"/>
          <p:cNvSpPr/>
          <p:nvPr/>
        </p:nvSpPr>
        <p:spPr>
          <a:xfrm>
            <a:off x="7146900" y="6727551"/>
            <a:ext cx="3312368" cy="4374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000" kern="0" spc="15" dirty="0">
                <a:solidFill>
                  <a:schemeClr val="tx1">
                    <a:lumMod val="75000"/>
                    <a:lumOff val="25000"/>
                  </a:schemeClr>
                </a:solidFill>
                <a:latin typeface="PF Din Text Comp Pro" pitchFamily="2" charset="0"/>
                <a:cs typeface="Arial" charset="0"/>
              </a:rPr>
              <a:t>Новый маршрут №9 – интенсивность движения </a:t>
            </a:r>
            <a:r>
              <a:rPr lang="ru-RU" sz="1000" kern="0" spc="15" dirty="0" smtClean="0">
                <a:solidFill>
                  <a:schemeClr val="tx1">
                    <a:lumMod val="75000"/>
                    <a:lumOff val="25000"/>
                  </a:schemeClr>
                </a:solidFill>
                <a:latin typeface="PF Din Text Comp Pro" pitchFamily="2" charset="0"/>
                <a:cs typeface="Arial" charset="0"/>
              </a:rPr>
              <a:t>1-2 рейса в </a:t>
            </a:r>
            <a:r>
              <a:rPr lang="ru-RU" sz="1000" kern="0" spc="15" dirty="0">
                <a:solidFill>
                  <a:schemeClr val="tx1">
                    <a:lumMod val="75000"/>
                    <a:lumOff val="25000"/>
                  </a:schemeClr>
                </a:solidFill>
                <a:latin typeface="PF Din Text Comp Pro" pitchFamily="2" charset="0"/>
                <a:cs typeface="Arial" charset="0"/>
              </a:rPr>
              <a:t>час, </a:t>
            </a:r>
            <a:r>
              <a:rPr lang="ru-RU" sz="1000" kern="0" spc="15" dirty="0" smtClean="0">
                <a:solidFill>
                  <a:schemeClr val="tx1">
                    <a:lumMod val="75000"/>
                    <a:lumOff val="25000"/>
                  </a:schemeClr>
                </a:solidFill>
                <a:latin typeface="PF Din Text Comp Pro" pitchFamily="2" charset="0"/>
                <a:cs typeface="Arial" charset="0"/>
              </a:rPr>
              <a:t>автобусы </a:t>
            </a:r>
            <a:r>
              <a:rPr lang="ru-RU" sz="1000" kern="0" spc="15" dirty="0">
                <a:solidFill>
                  <a:schemeClr val="tx1">
                    <a:lumMod val="75000"/>
                    <a:lumOff val="25000"/>
                  </a:schemeClr>
                </a:solidFill>
                <a:latin typeface="PF Din Text Comp Pro" pitchFamily="2" charset="0"/>
                <a:cs typeface="Arial" charset="0"/>
              </a:rPr>
              <a:t>малой </a:t>
            </a:r>
            <a:r>
              <a:rPr lang="ru-RU" sz="1000" kern="0" spc="15" dirty="0" smtClean="0">
                <a:solidFill>
                  <a:schemeClr val="tx1">
                    <a:lumMod val="75000"/>
                    <a:lumOff val="25000"/>
                  </a:schemeClr>
                </a:solidFill>
                <a:latin typeface="PF Din Text Comp Pro" pitchFamily="2" charset="0"/>
                <a:cs typeface="Arial" charset="0"/>
              </a:rPr>
              <a:t>вместимости, несколько рейсов до </a:t>
            </a:r>
            <a:r>
              <a:rPr lang="ru-RU" sz="1000" kern="0" spc="15" dirty="0" err="1" smtClean="0">
                <a:solidFill>
                  <a:schemeClr val="tx1">
                    <a:lumMod val="75000"/>
                    <a:lumOff val="25000"/>
                  </a:schemeClr>
                </a:solidFill>
                <a:latin typeface="PF Din Text Comp Pro" pitchFamily="2" charset="0"/>
                <a:cs typeface="Arial" charset="0"/>
              </a:rPr>
              <a:t>Труфаново</a:t>
            </a:r>
            <a:r>
              <a:rPr lang="ru-RU" sz="1000" kern="0" spc="15" dirty="0" smtClean="0">
                <a:solidFill>
                  <a:schemeClr val="tx1">
                    <a:lumMod val="75000"/>
                    <a:lumOff val="25000"/>
                  </a:schemeClr>
                </a:solidFill>
                <a:latin typeface="PF Din Text Comp Pro" pitchFamily="2" charset="0"/>
                <a:cs typeface="Arial" charset="0"/>
              </a:rPr>
              <a:t>.</a:t>
            </a:r>
            <a:endParaRPr lang="ru-RU" sz="1000" kern="0" spc="15" dirty="0">
              <a:solidFill>
                <a:schemeClr val="tx1">
                  <a:lumMod val="75000"/>
                  <a:lumOff val="25000"/>
                </a:schemeClr>
              </a:solidFill>
              <a:latin typeface="PF Din Text Comp Pro" pitchFamily="2" charset="0"/>
              <a:cs typeface="Arial" charset="0"/>
            </a:endParaRPr>
          </a:p>
        </p:txBody>
      </p:sp>
      <p:sp>
        <p:nvSpPr>
          <p:cNvPr id="22" name="Прямоугольник 21"/>
          <p:cNvSpPr/>
          <p:nvPr/>
        </p:nvSpPr>
        <p:spPr>
          <a:xfrm>
            <a:off x="360000" y="6727550"/>
            <a:ext cx="3492000" cy="581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000" kern="0" spc="15" dirty="0">
                <a:solidFill>
                  <a:schemeClr val="tx1">
                    <a:lumMod val="75000"/>
                    <a:lumOff val="25000"/>
                  </a:schemeClr>
                </a:solidFill>
                <a:latin typeface="PF Din Text Comp Pro" pitchFamily="2" charset="0"/>
                <a:cs typeface="Arial" charset="0"/>
              </a:rPr>
              <a:t>Изменения трасс маршрутов №5 и №2 – сохранение существующей интенсивности движения и типа подвижного состава.</a:t>
            </a:r>
          </a:p>
        </p:txBody>
      </p:sp>
      <p:sp>
        <p:nvSpPr>
          <p:cNvPr id="23" name="Прямоугольник 22"/>
          <p:cNvSpPr/>
          <p:nvPr/>
        </p:nvSpPr>
        <p:spPr>
          <a:xfrm>
            <a:off x="7146900" y="2196455"/>
            <a:ext cx="3312368" cy="4374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000" kern="0" spc="15" dirty="0">
                <a:solidFill>
                  <a:schemeClr val="tx1">
                    <a:lumMod val="75000"/>
                    <a:lumOff val="25000"/>
                  </a:schemeClr>
                </a:solidFill>
                <a:latin typeface="PF Din Text Comp Pro" pitchFamily="2" charset="0"/>
                <a:cs typeface="Arial" charset="0"/>
              </a:rPr>
              <a:t>Новый маршрут №7 – интенсивность движения </a:t>
            </a:r>
            <a:r>
              <a:rPr lang="ru-RU" sz="1000" kern="0" spc="15" dirty="0" smtClean="0">
                <a:solidFill>
                  <a:schemeClr val="tx1">
                    <a:lumMod val="75000"/>
                    <a:lumOff val="25000"/>
                  </a:schemeClr>
                </a:solidFill>
                <a:latin typeface="PF Din Text Comp Pro" pitchFamily="2" charset="0"/>
                <a:cs typeface="Arial" charset="0"/>
              </a:rPr>
              <a:t>1-2 рейса </a:t>
            </a:r>
            <a:r>
              <a:rPr lang="ru-RU" sz="1000" kern="0" spc="15" dirty="0">
                <a:solidFill>
                  <a:schemeClr val="tx1">
                    <a:lumMod val="75000"/>
                    <a:lumOff val="25000"/>
                  </a:schemeClr>
                </a:solidFill>
                <a:latin typeface="PF Din Text Comp Pro" pitchFamily="2" charset="0"/>
                <a:cs typeface="Arial" charset="0"/>
              </a:rPr>
              <a:t>в час, </a:t>
            </a:r>
            <a:r>
              <a:rPr lang="ru-RU" sz="1000" kern="0" spc="15" dirty="0" smtClean="0">
                <a:solidFill>
                  <a:schemeClr val="tx1">
                    <a:lumMod val="75000"/>
                    <a:lumOff val="25000"/>
                  </a:schemeClr>
                </a:solidFill>
                <a:latin typeface="PF Din Text Comp Pro" pitchFamily="2" charset="0"/>
                <a:cs typeface="Arial" charset="0"/>
              </a:rPr>
              <a:t>автобусы </a:t>
            </a:r>
            <a:r>
              <a:rPr lang="ru-RU" sz="1000" kern="0" spc="15" dirty="0">
                <a:solidFill>
                  <a:schemeClr val="tx1">
                    <a:lumMod val="75000"/>
                    <a:lumOff val="25000"/>
                  </a:schemeClr>
                </a:solidFill>
                <a:latin typeface="PF Din Text Comp Pro" pitchFamily="2" charset="0"/>
                <a:cs typeface="Arial" charset="0"/>
              </a:rPr>
              <a:t>малой </a:t>
            </a:r>
            <a:r>
              <a:rPr lang="ru-RU" sz="1000" kern="0" spc="15" dirty="0" smtClean="0">
                <a:solidFill>
                  <a:schemeClr val="tx1">
                    <a:lumMod val="75000"/>
                    <a:lumOff val="25000"/>
                  </a:schemeClr>
                </a:solidFill>
                <a:latin typeface="PF Din Text Comp Pro" pitchFamily="2" charset="0"/>
                <a:cs typeface="Arial" charset="0"/>
              </a:rPr>
              <a:t>вместимости.</a:t>
            </a:r>
            <a:endParaRPr lang="ru-RU" sz="1000" kern="0" spc="15" dirty="0">
              <a:solidFill>
                <a:schemeClr val="tx1">
                  <a:lumMod val="75000"/>
                  <a:lumOff val="25000"/>
                </a:schemeClr>
              </a:solidFill>
              <a:latin typeface="PF Din Text Comp Pro" pitchFamily="2" charset="0"/>
              <a:cs typeface="Arial" charset="0"/>
            </a:endParaRPr>
          </a:p>
        </p:txBody>
      </p:sp>
      <p:sp>
        <p:nvSpPr>
          <p:cNvPr id="16" name="Прямоугольник 15">
            <a:extLst>
              <a:ext uri="{FF2B5EF4-FFF2-40B4-BE49-F238E27FC236}">
                <a16:creationId xmlns="" xmlns:a16="http://schemas.microsoft.com/office/drawing/2014/main" id="{9D7C48D2-B990-46F8-9E30-1BD68FAC8E57}"/>
              </a:ext>
            </a:extLst>
          </p:cNvPr>
          <p:cNvSpPr/>
          <p:nvPr/>
        </p:nvSpPr>
        <p:spPr>
          <a:xfrm>
            <a:off x="-1" y="-1"/>
            <a:ext cx="882205" cy="395289"/>
          </a:xfrm>
          <a:prstGeom prst="rect">
            <a:avLst/>
          </a:prstGeom>
          <a:solidFill>
            <a:srgbClr val="DD6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7" name="Прямоугольник 16">
            <a:extLst>
              <a:ext uri="{FF2B5EF4-FFF2-40B4-BE49-F238E27FC236}">
                <a16:creationId xmlns="" xmlns:a16="http://schemas.microsoft.com/office/drawing/2014/main" id="{58DE248C-CE8C-47B6-A42A-A8AF89CA0F6F}"/>
              </a:ext>
            </a:extLst>
          </p:cNvPr>
          <p:cNvSpPr/>
          <p:nvPr/>
        </p:nvSpPr>
        <p:spPr>
          <a:xfrm>
            <a:off x="162124" y="-13727"/>
            <a:ext cx="845103" cy="553998"/>
          </a:xfrm>
          <a:prstGeom prst="rect">
            <a:avLst/>
          </a:prstGeom>
        </p:spPr>
        <p:txBody>
          <a:bodyPr wrap="none">
            <a:spAutoFit/>
          </a:bodyPr>
          <a:lstStyle/>
          <a:p>
            <a:r>
              <a:rPr lang="ru-RU" altLang="ru-RU" sz="3000" dirty="0">
                <a:solidFill>
                  <a:schemeClr val="bg1"/>
                </a:solidFill>
                <a:latin typeface="PF Din Text Comp Pro" pitchFamily="2" charset="0"/>
              </a:rPr>
              <a:t>16.2. </a:t>
            </a:r>
            <a:endParaRPr lang="ru-RU" sz="3000" dirty="0">
              <a:solidFill>
                <a:schemeClr val="bg1"/>
              </a:solidFill>
            </a:endParaRPr>
          </a:p>
        </p:txBody>
      </p:sp>
      <p:pic>
        <p:nvPicPr>
          <p:cNvPr id="2" name="Рисунок 1"/>
          <p:cNvPicPr>
            <a:picLocks noChangeAspect="1"/>
          </p:cNvPicPr>
          <p:nvPr/>
        </p:nvPicPr>
        <p:blipFill>
          <a:blip r:embed="rId7" cstate="print">
            <a:extLst>
              <a:ext uri="{28A0092B-C50C-407E-A947-70E740481C1C}">
                <a14:useLocalDpi xmlns:a14="http://schemas.microsoft.com/office/drawing/2010/main" xmlns="" val="0"/>
              </a:ext>
            </a:extLst>
          </a:blip>
          <a:stretch>
            <a:fillRect/>
          </a:stretch>
        </p:blipFill>
        <p:spPr>
          <a:xfrm>
            <a:off x="7208042" y="2741635"/>
            <a:ext cx="1595042" cy="1105321"/>
          </a:xfrm>
          <a:prstGeom prst="rect">
            <a:avLst/>
          </a:prstGeom>
        </p:spPr>
      </p:pic>
      <p:pic>
        <p:nvPicPr>
          <p:cNvPr id="3" name="Рисунок 2"/>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a:off x="5170343" y="1278759"/>
            <a:ext cx="1819431" cy="917696"/>
          </a:xfrm>
          <a:prstGeom prst="rect">
            <a:avLst/>
          </a:prstGeom>
        </p:spPr>
      </p:pic>
    </p:spTree>
    <p:extLst>
      <p:ext uri="{BB962C8B-B14F-4D97-AF65-F5344CB8AC3E}">
        <p14:creationId xmlns:p14="http://schemas.microsoft.com/office/powerpoint/2010/main" xmlns="" val="3643615073"/>
      </p:ext>
    </p:extLst>
  </p:cSld>
  <p:clrMapOvr>
    <a:masterClrMapping/>
  </p:clrMapOvr>
  <p:timing>
    <p:tnLst>
      <p:par>
        <p:cTn id="1" dur="indefinite" restart="never" nodeType="tmRoot"/>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6618" t="4168" r="3744" b="868"/>
          <a:stretch/>
        </p:blipFill>
        <p:spPr bwMode="auto">
          <a:xfrm>
            <a:off x="3906838" y="1423177"/>
            <a:ext cx="3418241" cy="242809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6" name="Picture 4"/>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l="3670" t="3446" r="9326" b="3834"/>
          <a:stretch/>
        </p:blipFill>
        <p:spPr bwMode="auto">
          <a:xfrm>
            <a:off x="7405008" y="1423178"/>
            <a:ext cx="2982252" cy="242809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153</a:t>
            </a:fld>
            <a:endParaRPr lang="ru-RU" dirty="0"/>
          </a:p>
        </p:txBody>
      </p:sp>
      <p:sp>
        <p:nvSpPr>
          <p:cNvPr id="11" name="TextBox 10"/>
          <p:cNvSpPr txBox="1"/>
          <p:nvPr/>
        </p:nvSpPr>
        <p:spPr>
          <a:xfrm>
            <a:off x="360000" y="504000"/>
            <a:ext cx="3492000" cy="769441"/>
          </a:xfrm>
          <a:prstGeom prst="rect">
            <a:avLst/>
          </a:prstGeom>
          <a:noFill/>
        </p:spPr>
        <p:txBody>
          <a:bodyPr wrap="square" rtlCol="0">
            <a:spAutoFit/>
          </a:bodyPr>
          <a:lstStyle/>
          <a:p>
            <a:pPr algn="just" defTabSz="1422386"/>
            <a:r>
              <a:rPr lang="ru-RU" sz="1100" kern="0" spc="15" dirty="0">
                <a:solidFill>
                  <a:schemeClr val="tx1">
                    <a:lumMod val="75000"/>
                    <a:lumOff val="25000"/>
                  </a:schemeClr>
                </a:solidFill>
                <a:latin typeface="PF Din Text Comp Pro" pitchFamily="2" charset="0"/>
              </a:rPr>
              <a:t>Существующий пункт отправления пригородных и междугородних автобусов, расположенный рядом с вокзалом станции Волховстрой-1, остро требует реконструкции. Он некомфортный и непривлекательный, здесь недостаточно информации, отсутствуют необходимые сервисы.</a:t>
            </a:r>
          </a:p>
        </p:txBody>
      </p:sp>
      <p:sp>
        <p:nvSpPr>
          <p:cNvPr id="13" name="TextBox 12">
            <a:extLst>
              <a:ext uri="{FF2B5EF4-FFF2-40B4-BE49-F238E27FC236}">
                <a16:creationId xmlns="" xmlns:a16="http://schemas.microsoft.com/office/drawing/2014/main" id="{3E3AAD7A-A6FC-4ED4-85E8-C1D96C064BD9}"/>
              </a:ext>
            </a:extLst>
          </p:cNvPr>
          <p:cNvSpPr txBox="1"/>
          <p:nvPr/>
        </p:nvSpPr>
        <p:spPr>
          <a:xfrm>
            <a:off x="360000" y="3780631"/>
            <a:ext cx="3492000" cy="261610"/>
          </a:xfrm>
          <a:prstGeom prst="rect">
            <a:avLst/>
          </a:prstGeom>
          <a:noFill/>
        </p:spPr>
        <p:txBody>
          <a:bodyPr wrap="square" rtlCol="0">
            <a:spAutoFit/>
          </a:bodyPr>
          <a:lstStyle/>
          <a:p>
            <a:pPr algn="just" defTabSz="1422386"/>
            <a:r>
              <a:rPr lang="ru-RU" sz="1100" kern="0" spc="15" dirty="0">
                <a:solidFill>
                  <a:schemeClr val="tx1">
                    <a:lumMod val="75000"/>
                    <a:lumOff val="25000"/>
                  </a:schemeClr>
                </a:solidFill>
                <a:latin typeface="PF Din Text Comp Pro" pitchFamily="2" charset="0"/>
              </a:rPr>
              <a:t>Существующий пункт отправления автобусов Волхов-1</a:t>
            </a:r>
          </a:p>
        </p:txBody>
      </p:sp>
      <p:sp>
        <p:nvSpPr>
          <p:cNvPr id="14" name="TextBox 13">
            <a:extLst>
              <a:ext uri="{FF2B5EF4-FFF2-40B4-BE49-F238E27FC236}">
                <a16:creationId xmlns="" xmlns:a16="http://schemas.microsoft.com/office/drawing/2014/main" id="{A11F5B33-D1E6-4858-A163-E08B6B28C1C4}"/>
              </a:ext>
            </a:extLst>
          </p:cNvPr>
          <p:cNvSpPr txBox="1"/>
          <p:nvPr/>
        </p:nvSpPr>
        <p:spPr>
          <a:xfrm>
            <a:off x="360000" y="6934175"/>
            <a:ext cx="3520901" cy="230832"/>
          </a:xfrm>
          <a:prstGeom prst="rect">
            <a:avLst/>
          </a:prstGeom>
          <a:noFill/>
        </p:spPr>
        <p:txBody>
          <a:bodyPr wrap="square" rtlCol="0">
            <a:spAutoFit/>
          </a:bodyPr>
          <a:lstStyle/>
          <a:p>
            <a:pPr algn="just" defTabSz="1422637" fontAlgn="auto">
              <a:spcBef>
                <a:spcPts val="0"/>
              </a:spcBef>
              <a:spcAft>
                <a:spcPts val="600"/>
              </a:spcAft>
            </a:pPr>
            <a:r>
              <a:rPr lang="ru-RU" sz="900" kern="0" spc="15" dirty="0">
                <a:solidFill>
                  <a:schemeClr val="tx1">
                    <a:lumMod val="75000"/>
                    <a:lumOff val="25000"/>
                  </a:schemeClr>
                </a:solidFill>
                <a:latin typeface="PF Din Text Comp Pro" pitchFamily="2" charset="0"/>
              </a:rPr>
              <a:t>Источники</a:t>
            </a:r>
            <a:r>
              <a:rPr lang="en-US" sz="900" kern="0" spc="15" dirty="0">
                <a:solidFill>
                  <a:schemeClr val="tx1">
                    <a:lumMod val="75000"/>
                    <a:lumOff val="25000"/>
                  </a:schemeClr>
                </a:solidFill>
                <a:latin typeface="PF Din Text Comp Pro" pitchFamily="2" charset="0"/>
              </a:rPr>
              <a:t>: twitter.com/</a:t>
            </a:r>
            <a:r>
              <a:rPr lang="en-US" sz="900" kern="0" spc="15" dirty="0" err="1">
                <a:solidFill>
                  <a:schemeClr val="tx1">
                    <a:lumMod val="75000"/>
                    <a:lumOff val="25000"/>
                  </a:schemeClr>
                </a:solidFill>
                <a:latin typeface="PF Din Text Comp Pro" pitchFamily="2" charset="0"/>
              </a:rPr>
              <a:t>SofaTransport</a:t>
            </a:r>
            <a:endParaRPr lang="ru-RU" sz="900" kern="0" spc="15" dirty="0">
              <a:solidFill>
                <a:schemeClr val="tx1">
                  <a:lumMod val="75000"/>
                  <a:lumOff val="25000"/>
                </a:schemeClr>
              </a:solidFill>
              <a:latin typeface="PF Din Text Comp Pro" pitchFamily="2" charset="0"/>
            </a:endParaRPr>
          </a:p>
        </p:txBody>
      </p:sp>
      <p:sp>
        <p:nvSpPr>
          <p:cNvPr id="23" name="Прямоугольник 22"/>
          <p:cNvSpPr/>
          <p:nvPr/>
        </p:nvSpPr>
        <p:spPr>
          <a:xfrm>
            <a:off x="3833813" y="494483"/>
            <a:ext cx="6625456" cy="938719"/>
          </a:xfrm>
          <a:prstGeom prst="rect">
            <a:avLst/>
          </a:prstGeom>
        </p:spPr>
        <p:txBody>
          <a:bodyPr wrap="square">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Успешное развитие индустриального направления Норда-</a:t>
            </a:r>
            <a:r>
              <a:rPr lang="ru-RU" sz="1100" kern="0" spc="15" dirty="0" err="1">
                <a:solidFill>
                  <a:schemeClr val="tx1">
                    <a:lumMod val="75000"/>
                    <a:lumOff val="25000"/>
                  </a:schemeClr>
                </a:solidFill>
                <a:latin typeface="PF Din Text Comp Pro" pitchFamily="2" charset="0"/>
              </a:rPr>
              <a:t>Чарлстона</a:t>
            </a:r>
            <a:r>
              <a:rPr lang="ru-RU" sz="1100" kern="0" spc="15" dirty="0">
                <a:solidFill>
                  <a:schemeClr val="tx1">
                    <a:lumMod val="75000"/>
                    <a:lumOff val="25000"/>
                  </a:schemeClr>
                </a:solidFill>
                <a:latin typeface="PF Din Text Comp Pro" pitchFamily="2" charset="0"/>
              </a:rPr>
              <a:t> и его высокая обеспеченность альтернативными крупными предприятиями в сфере промышленности создает дополнительные возможности для роста этого сектора экономики в связи с сокращением логистических и производственных издержек, что в будущем дает ему возможность для дальнейшего развития, как крупного технологического центра. Высокая экономическая стабильность привлекает новые предприятия на территорию города, создавая дополнительные рабочие места, обеспечивая высокий миграционный приток населения.</a:t>
            </a:r>
          </a:p>
        </p:txBody>
      </p:sp>
      <p:sp>
        <p:nvSpPr>
          <p:cNvPr id="18" name="TextBox 17"/>
          <p:cNvSpPr txBox="1"/>
          <p:nvPr/>
        </p:nvSpPr>
        <p:spPr>
          <a:xfrm>
            <a:off x="856854" y="33098"/>
            <a:ext cx="8276060"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РАЗВИТИЕ </a:t>
            </a:r>
            <a:r>
              <a:rPr lang="ru-RU" altLang="ru-RU" sz="2200" kern="1200" dirty="0" smtClean="0">
                <a:solidFill>
                  <a:schemeClr val="tx1">
                    <a:lumMod val="85000"/>
                    <a:lumOff val="15000"/>
                  </a:schemeClr>
                </a:solidFill>
                <a:latin typeface="PF Din Text Comp Pro" pitchFamily="2" charset="0"/>
                <a:cs typeface="Arial" charset="0"/>
              </a:rPr>
              <a:t>АВТОСТАНЦИИ И ОСТАНОВОК ОБЩЕСТВЕННОГО ТРАНСПОРТА</a:t>
            </a:r>
            <a:endParaRPr lang="ru-RU" altLang="ru-RU" sz="2200" kern="1200" dirty="0">
              <a:solidFill>
                <a:schemeClr val="tx1">
                  <a:lumMod val="85000"/>
                  <a:lumOff val="15000"/>
                </a:schemeClr>
              </a:solidFill>
              <a:latin typeface="PF Din Text Comp Pro" pitchFamily="2" charset="0"/>
              <a:cs typeface="Arial" charset="0"/>
            </a:endParaRPr>
          </a:p>
        </p:txBody>
      </p:sp>
      <p:sp>
        <p:nvSpPr>
          <p:cNvPr id="27" name="Прямоугольник 26"/>
          <p:cNvSpPr/>
          <p:nvPr/>
        </p:nvSpPr>
        <p:spPr>
          <a:xfrm>
            <a:off x="7362924" y="3801102"/>
            <a:ext cx="3024336" cy="58087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Автостанция города Вертер, Северный Рейн-Вестфалия, Германия</a:t>
            </a:r>
          </a:p>
        </p:txBody>
      </p:sp>
      <p:sp>
        <p:nvSpPr>
          <p:cNvPr id="28" name="Прямоугольник 27"/>
          <p:cNvSpPr/>
          <p:nvPr/>
        </p:nvSpPr>
        <p:spPr>
          <a:xfrm>
            <a:off x="3833813" y="3807923"/>
            <a:ext cx="3491265" cy="64125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cs typeface="Arial" charset="0"/>
              </a:rPr>
              <a:t>Автостанция на привокзальной площади города </a:t>
            </a:r>
            <a:r>
              <a:rPr lang="ru-RU" sz="1100" kern="0" spc="15" dirty="0" err="1">
                <a:solidFill>
                  <a:schemeClr val="tx1">
                    <a:lumMod val="75000"/>
                    <a:lumOff val="25000"/>
                  </a:schemeClr>
                </a:solidFill>
                <a:latin typeface="PF Din Text Comp Pro" pitchFamily="2" charset="0"/>
                <a:cs typeface="Arial" charset="0"/>
              </a:rPr>
              <a:t>Веттинген</a:t>
            </a:r>
            <a:r>
              <a:rPr lang="ru-RU" sz="1100" kern="0" spc="15" dirty="0">
                <a:solidFill>
                  <a:schemeClr val="tx1">
                    <a:lumMod val="75000"/>
                    <a:lumOff val="25000"/>
                  </a:schemeClr>
                </a:solidFill>
                <a:latin typeface="PF Din Text Comp Pro" pitchFamily="2" charset="0"/>
                <a:cs typeface="Arial" charset="0"/>
              </a:rPr>
              <a:t>, </a:t>
            </a:r>
            <a:r>
              <a:rPr lang="ru-RU" sz="1100" kern="0" spc="15" dirty="0" smtClean="0">
                <a:solidFill>
                  <a:schemeClr val="tx1">
                    <a:lumMod val="75000"/>
                    <a:lumOff val="25000"/>
                  </a:schemeClr>
                </a:solidFill>
                <a:latin typeface="PF Din Text Comp Pro" pitchFamily="2" charset="0"/>
                <a:cs typeface="Arial" charset="0"/>
              </a:rPr>
              <a:t>кантон </a:t>
            </a:r>
            <a:r>
              <a:rPr lang="ru-RU" sz="1100" kern="0" spc="15" dirty="0" err="1">
                <a:solidFill>
                  <a:schemeClr val="tx1">
                    <a:lumMod val="75000"/>
                    <a:lumOff val="25000"/>
                  </a:schemeClr>
                </a:solidFill>
                <a:latin typeface="PF Din Text Comp Pro" pitchFamily="2" charset="0"/>
                <a:cs typeface="Arial" charset="0"/>
              </a:rPr>
              <a:t>Аргау</a:t>
            </a:r>
            <a:r>
              <a:rPr lang="ru-RU" sz="1100" kern="0" spc="15" dirty="0">
                <a:solidFill>
                  <a:schemeClr val="tx1">
                    <a:lumMod val="75000"/>
                    <a:lumOff val="25000"/>
                  </a:schemeClr>
                </a:solidFill>
                <a:latin typeface="PF Din Text Comp Pro" pitchFamily="2" charset="0"/>
                <a:cs typeface="Arial" charset="0"/>
              </a:rPr>
              <a:t>, Швейцария </a:t>
            </a:r>
          </a:p>
        </p:txBody>
      </p:sp>
      <p:pic>
        <p:nvPicPr>
          <p:cNvPr id="32" name="Picture 5"/>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l="4429" r="4531"/>
          <a:stretch/>
        </p:blipFill>
        <p:spPr bwMode="auto">
          <a:xfrm>
            <a:off x="450850" y="1416037"/>
            <a:ext cx="3311525" cy="24352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3" name="TextBox 32">
            <a:extLst>
              <a:ext uri="{FF2B5EF4-FFF2-40B4-BE49-F238E27FC236}">
                <a16:creationId xmlns="" xmlns:a16="http://schemas.microsoft.com/office/drawing/2014/main" id="{3E3AAD7A-A6FC-4ED4-85E8-C1D96C064BD9}"/>
              </a:ext>
            </a:extLst>
          </p:cNvPr>
          <p:cNvSpPr txBox="1"/>
          <p:nvPr/>
        </p:nvSpPr>
        <p:spPr>
          <a:xfrm>
            <a:off x="360000" y="4209259"/>
            <a:ext cx="3492000" cy="938719"/>
          </a:xfrm>
          <a:prstGeom prst="rect">
            <a:avLst/>
          </a:prstGeom>
          <a:noFill/>
        </p:spPr>
        <p:txBody>
          <a:bodyPr wrap="square" rtlCol="0">
            <a:spAutoFit/>
          </a:bodyPr>
          <a:lstStyle/>
          <a:p>
            <a:pPr algn="just" defTabSz="1422386"/>
            <a:r>
              <a:rPr lang="ru-RU" sz="1100" kern="0" spc="15" dirty="0">
                <a:solidFill>
                  <a:schemeClr val="tx1">
                    <a:lumMod val="75000"/>
                    <a:lumOff val="25000"/>
                  </a:schemeClr>
                </a:solidFill>
                <a:latin typeface="PF Din Text Comp Pro" pitchFamily="2" charset="0"/>
              </a:rPr>
              <a:t>Особая важность данного предложения заключается в том, что автобусная остановка в вокзала является безальтернативным пунктом для самостоятельных туристов, следующих из Санкт-Петербурга в Старую Ладогу (древнейший город Руси и ценнейший туристический объект Ленинградской области). </a:t>
            </a:r>
          </a:p>
        </p:txBody>
      </p:sp>
      <p:sp>
        <p:nvSpPr>
          <p:cNvPr id="19" name="Прямоугольник 18">
            <a:extLst>
              <a:ext uri="{FF2B5EF4-FFF2-40B4-BE49-F238E27FC236}">
                <a16:creationId xmlns="" xmlns:a16="http://schemas.microsoft.com/office/drawing/2014/main" id="{CAC45DB7-3DFD-4577-B302-704D9D14FF95}"/>
              </a:ext>
            </a:extLst>
          </p:cNvPr>
          <p:cNvSpPr/>
          <p:nvPr/>
        </p:nvSpPr>
        <p:spPr>
          <a:xfrm>
            <a:off x="-1" y="-1"/>
            <a:ext cx="882205" cy="395289"/>
          </a:xfrm>
          <a:prstGeom prst="rect">
            <a:avLst/>
          </a:prstGeom>
          <a:solidFill>
            <a:srgbClr val="DD6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Прямоугольник 19">
            <a:extLst>
              <a:ext uri="{FF2B5EF4-FFF2-40B4-BE49-F238E27FC236}">
                <a16:creationId xmlns="" xmlns:a16="http://schemas.microsoft.com/office/drawing/2014/main" id="{8F8A7C97-96EA-40D7-AB8C-F623C46D9509}"/>
              </a:ext>
            </a:extLst>
          </p:cNvPr>
          <p:cNvSpPr/>
          <p:nvPr/>
        </p:nvSpPr>
        <p:spPr>
          <a:xfrm>
            <a:off x="162124" y="-13727"/>
            <a:ext cx="845103" cy="553998"/>
          </a:xfrm>
          <a:prstGeom prst="rect">
            <a:avLst/>
          </a:prstGeom>
        </p:spPr>
        <p:txBody>
          <a:bodyPr wrap="none">
            <a:spAutoFit/>
          </a:bodyPr>
          <a:lstStyle/>
          <a:p>
            <a:r>
              <a:rPr lang="ru-RU" altLang="ru-RU" sz="3000" dirty="0">
                <a:solidFill>
                  <a:schemeClr val="bg1"/>
                </a:solidFill>
                <a:latin typeface="PF Din Text Comp Pro" pitchFamily="2" charset="0"/>
              </a:rPr>
              <a:t>16.2. </a:t>
            </a:r>
            <a:endParaRPr lang="ru-RU" sz="3000" dirty="0">
              <a:solidFill>
                <a:schemeClr val="bg1"/>
              </a:solidFill>
            </a:endParaRPr>
          </a:p>
        </p:txBody>
      </p:sp>
      <p:pic>
        <p:nvPicPr>
          <p:cNvPr id="21" name="Рисунок 20" descr="WhatsApp Image 2021-07-01 at 10.45.15.jpeg"/>
          <p:cNvPicPr>
            <a:picLocks noChangeAspect="1"/>
          </p:cNvPicPr>
          <p:nvPr/>
        </p:nvPicPr>
        <p:blipFill>
          <a:blip r:embed="rId6" cstate="print"/>
          <a:stretch>
            <a:fillRect/>
          </a:stretch>
        </p:blipFill>
        <p:spPr>
          <a:xfrm>
            <a:off x="3906839" y="4995077"/>
            <a:ext cx="3177546" cy="2090230"/>
          </a:xfrm>
          <a:prstGeom prst="rect">
            <a:avLst/>
          </a:prstGeom>
        </p:spPr>
      </p:pic>
      <p:pic>
        <p:nvPicPr>
          <p:cNvPr id="22" name="Рисунок 21" descr="WhatsApp Image 2021-07-01 at 10.45.17.jpeg"/>
          <p:cNvPicPr>
            <a:picLocks noChangeAspect="1"/>
          </p:cNvPicPr>
          <p:nvPr/>
        </p:nvPicPr>
        <p:blipFill>
          <a:blip r:embed="rId7" cstate="print"/>
          <a:stretch>
            <a:fillRect/>
          </a:stretch>
        </p:blipFill>
        <p:spPr>
          <a:xfrm>
            <a:off x="7174959" y="4995077"/>
            <a:ext cx="3212054" cy="2097873"/>
          </a:xfrm>
          <a:prstGeom prst="rect">
            <a:avLst/>
          </a:prstGeom>
        </p:spPr>
      </p:pic>
      <p:sp>
        <p:nvSpPr>
          <p:cNvPr id="24" name="Прямоугольник 23"/>
          <p:cNvSpPr/>
          <p:nvPr/>
        </p:nvSpPr>
        <p:spPr>
          <a:xfrm>
            <a:off x="3833813" y="4209259"/>
            <a:ext cx="6627787" cy="769441"/>
          </a:xfrm>
          <a:prstGeom prst="rect">
            <a:avLst/>
          </a:prstGeom>
        </p:spPr>
        <p:txBody>
          <a:bodyPr wrap="square">
            <a:spAutoFit/>
          </a:bodyPr>
          <a:lstStyle/>
          <a:p>
            <a:pPr algn="just"/>
            <a:r>
              <a:rPr lang="ru-RU" sz="1100" kern="0" spc="15" dirty="0" smtClean="0">
                <a:solidFill>
                  <a:schemeClr val="tx1">
                    <a:lumMod val="75000"/>
                    <a:lumOff val="25000"/>
                  </a:schemeClr>
                </a:solidFill>
                <a:latin typeface="PF Din Text Comp Pro" pitchFamily="2" charset="0"/>
              </a:rPr>
              <a:t>Строительство современных остановочных павильонов, эстетически привлекательных, защищающих от ветра и осадков, является также важной задачей для города. Такие павильоны должны появляться на остановках с максимальным пассажиропотоком - там, где посадка в транспорт преобладает над высадкой. Дополнительной опцией может становиться их сочетание с объектами торговли и их оснащение  "умными" сервисами: электронными табло с информацией о прибытии транспорта, розетками, бесплатным доступом в интернет.</a:t>
            </a:r>
            <a:endParaRPr lang="ru-RU" sz="1100" kern="0" spc="15" dirty="0">
              <a:solidFill>
                <a:schemeClr val="tx1">
                  <a:lumMod val="75000"/>
                  <a:lumOff val="25000"/>
                </a:schemeClr>
              </a:solidFill>
              <a:latin typeface="PF Din Text Comp Pro" pitchFamily="2" charset="0"/>
            </a:endParaRPr>
          </a:p>
        </p:txBody>
      </p:sp>
    </p:spTree>
    <p:extLst>
      <p:ext uri="{BB962C8B-B14F-4D97-AF65-F5344CB8AC3E}">
        <p14:creationId xmlns:p14="http://schemas.microsoft.com/office/powerpoint/2010/main" xmlns="" val="1647452149"/>
      </p:ext>
    </p:extLst>
  </p:cSld>
  <p:clrMapOvr>
    <a:masterClrMapping/>
  </p:clrMapOvr>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DD6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solidFill>
                <a:latin typeface="PF Din Text Comp Pro" pitchFamily="2" charset="0"/>
                <a:cs typeface="Arial" charset="0"/>
              </a:rPr>
              <a:t>РАЗВИТИЕ ПЕШЕХОДНОЙ ИНФРАСТРУКТУРЫ</a:t>
            </a:r>
            <a:endParaRPr lang="ru-RU" altLang="ru-RU" sz="2200" kern="1200" dirty="0">
              <a:solidFill>
                <a:schemeClr val="tx1">
                  <a:lumMod val="85000"/>
                  <a:lumOff val="15000"/>
                </a:schemeClr>
              </a:solidFill>
              <a:latin typeface="PF Din Text Comp Pro" pitchFamily="2" charset="0"/>
              <a:cs typeface="Arial" charset="0"/>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154</a:t>
            </a:fld>
            <a:endParaRPr lang="ru-RU" dirty="0"/>
          </a:p>
        </p:txBody>
      </p:sp>
      <p:pic>
        <p:nvPicPr>
          <p:cNvPr id="9" name="Рисунок 8"/>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0437038" y="7483"/>
            <a:ext cx="256362" cy="252507"/>
          </a:xfrm>
          <a:prstGeom prst="rect">
            <a:avLst/>
          </a:prstGeom>
        </p:spPr>
      </p:pic>
      <p:sp>
        <p:nvSpPr>
          <p:cNvPr id="16" name="TextBox 15"/>
          <p:cNvSpPr txBox="1"/>
          <p:nvPr/>
        </p:nvSpPr>
        <p:spPr>
          <a:xfrm>
            <a:off x="360000" y="494483"/>
            <a:ext cx="4254172" cy="6524863"/>
          </a:xfrm>
          <a:prstGeom prst="rect">
            <a:avLst/>
          </a:prstGeom>
          <a:noFill/>
        </p:spPr>
        <p:txBody>
          <a:bodyPr wrap="square" rtlCol="0">
            <a:spAutoFit/>
          </a:bodyPr>
          <a:lstStyle/>
          <a:p>
            <a:pPr algn="just" defTabSz="1422637" fontAlgn="auto">
              <a:spcBef>
                <a:spcPts val="0"/>
              </a:spcBef>
              <a:spcAft>
                <a:spcPts val="0"/>
              </a:spcAft>
            </a:pPr>
            <a:r>
              <a:rPr lang="ru-RU" sz="1100" b="1" kern="0" spc="15" dirty="0">
                <a:solidFill>
                  <a:schemeClr val="tx1">
                    <a:lumMod val="75000"/>
                    <a:lumOff val="25000"/>
                  </a:schemeClr>
                </a:solidFill>
                <a:latin typeface="PF Din Text Comp Pro" pitchFamily="2" charset="0"/>
              </a:rPr>
              <a:t>Принципы развития элементов системы пешеходных путей: безопасность, востребованность, связность.</a:t>
            </a:r>
          </a:p>
          <a:p>
            <a:pPr algn="just" defTabSz="1422637" fontAlgn="auto">
              <a:spcBef>
                <a:spcPts val="0"/>
              </a:spcBef>
              <a:spcAft>
                <a:spcPts val="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Действующие нормативы (МНГП Ленинградской </a:t>
            </a:r>
            <a:r>
              <a:rPr lang="ru-RU" sz="1100" kern="0" spc="15" dirty="0" smtClean="0">
                <a:solidFill>
                  <a:schemeClr val="tx1">
                    <a:lumMod val="75000"/>
                    <a:lumOff val="25000"/>
                  </a:schemeClr>
                </a:solidFill>
                <a:latin typeface="PF Din Text Comp Pro" pitchFamily="2" charset="0"/>
              </a:rPr>
              <a:t>области и </a:t>
            </a:r>
            <a:r>
              <a:rPr lang="ru-RU" sz="1100" kern="0" spc="15" dirty="0">
                <a:solidFill>
                  <a:schemeClr val="tx1">
                    <a:lumMod val="75000"/>
                    <a:lumOff val="25000"/>
                  </a:schemeClr>
                </a:solidFill>
                <a:latin typeface="PF Din Text Comp Pro" pitchFamily="2" charset="0"/>
              </a:rPr>
              <a:t>СП 42.13330.2016) требуют строительства тротуаров </a:t>
            </a:r>
            <a:r>
              <a:rPr lang="ru-RU" sz="1100" kern="0" spc="15" dirty="0" smtClean="0">
                <a:solidFill>
                  <a:schemeClr val="tx1">
                    <a:lumMod val="75000"/>
                    <a:lumOff val="25000"/>
                  </a:schemeClr>
                </a:solidFill>
                <a:latin typeface="PF Din Text Comp Pro" pitchFamily="2" charset="0"/>
              </a:rPr>
              <a:t>вдоль </a:t>
            </a:r>
            <a:r>
              <a:rPr lang="ru-RU" sz="1100" kern="0" spc="15" dirty="0">
                <a:solidFill>
                  <a:schemeClr val="tx1">
                    <a:lumMod val="75000"/>
                    <a:lumOff val="25000"/>
                  </a:schemeClr>
                </a:solidFill>
                <a:latin typeface="PF Din Text Comp Pro" pitchFamily="2" charset="0"/>
              </a:rPr>
              <a:t>всех </a:t>
            </a:r>
            <a:r>
              <a:rPr lang="ru-RU" sz="1100" kern="0" spc="15" dirty="0" smtClean="0">
                <a:solidFill>
                  <a:schemeClr val="tx1">
                    <a:lumMod val="75000"/>
                    <a:lumOff val="25000"/>
                  </a:schemeClr>
                </a:solidFill>
                <a:latin typeface="PF Din Text Comp Pro" pitchFamily="2" charset="0"/>
              </a:rPr>
              <a:t>элементов </a:t>
            </a:r>
            <a:r>
              <a:rPr lang="ru-RU" sz="1100" kern="0" spc="15" dirty="0">
                <a:solidFill>
                  <a:schemeClr val="tx1">
                    <a:lumMod val="75000"/>
                    <a:lumOff val="25000"/>
                  </a:schemeClr>
                </a:solidFill>
                <a:latin typeface="PF Din Text Comp Pro" pitchFamily="2" charset="0"/>
              </a:rPr>
              <a:t>УДС с двух сторон от проезжей части. В конечном итоге – именно такая цель может ставиться перед городом Волховом.</a:t>
            </a:r>
          </a:p>
          <a:p>
            <a:pPr algn="just" defTabSz="1422637" fontAlgn="auto">
              <a:spcBef>
                <a:spcPts val="0"/>
              </a:spcBef>
              <a:spcAft>
                <a:spcPts val="0"/>
              </a:spcAft>
            </a:pPr>
            <a:endParaRPr lang="ru-RU" sz="1100"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Однако решить данную задачу в обозримой перспективе полностью невозможно, потому в рамках «плана минимум» на ближайшие годы предлагается стремиться к достижению следующих целей: </a:t>
            </a:r>
          </a:p>
          <a:p>
            <a:pPr marL="171450" lvl="0" indent="-171450" algn="just" defTabSz="1422637" fontAlgn="auto">
              <a:spcBef>
                <a:spcPts val="0"/>
              </a:spcBef>
              <a:spcAft>
                <a:spcPts val="0"/>
              </a:spcAft>
              <a:buFont typeface="Arial" panose="020B0604020202020204" pitchFamily="34" charset="0"/>
              <a:buChar char="•"/>
            </a:pPr>
            <a:r>
              <a:rPr lang="ru-RU" sz="1100" kern="0" spc="15" dirty="0" smtClean="0">
                <a:solidFill>
                  <a:schemeClr val="tx1">
                    <a:lumMod val="75000"/>
                    <a:lumOff val="25000"/>
                  </a:schemeClr>
                </a:solidFill>
                <a:latin typeface="PF Din Text Comp Pro" pitchFamily="2" charset="0"/>
              </a:rPr>
              <a:t>наличию </a:t>
            </a:r>
            <a:r>
              <a:rPr lang="ru-RU" sz="1100" kern="0" spc="15" dirty="0">
                <a:solidFill>
                  <a:schemeClr val="tx1">
                    <a:lumMod val="75000"/>
                    <a:lumOff val="25000"/>
                  </a:schemeClr>
                </a:solidFill>
                <a:latin typeface="PF Din Text Comp Pro" pitchFamily="2" charset="0"/>
              </a:rPr>
              <a:t>капитальных тротуаров с двух сторон проезжей части вдоль основных городских магистралей;</a:t>
            </a:r>
          </a:p>
          <a:p>
            <a:pPr marL="171450" lvl="0" indent="-171450" algn="just" defTabSz="1422637" fontAlgn="auto">
              <a:spcBef>
                <a:spcPts val="0"/>
              </a:spcBef>
              <a:spcAft>
                <a:spcPts val="0"/>
              </a:spcAft>
              <a:buFont typeface="Arial" panose="020B0604020202020204" pitchFamily="34" charset="0"/>
              <a:buChar char="•"/>
            </a:pPr>
            <a:r>
              <a:rPr lang="ru-RU" sz="1100" kern="0" spc="15" dirty="0" smtClean="0">
                <a:solidFill>
                  <a:schemeClr val="tx1">
                    <a:lumMod val="75000"/>
                    <a:lumOff val="25000"/>
                  </a:schemeClr>
                </a:solidFill>
                <a:latin typeface="PF Din Text Comp Pro" pitchFamily="2" charset="0"/>
              </a:rPr>
              <a:t>наличию </a:t>
            </a:r>
            <a:r>
              <a:rPr lang="ru-RU" sz="1100" kern="0" spc="15" dirty="0">
                <a:solidFill>
                  <a:schemeClr val="tx1">
                    <a:lumMod val="75000"/>
                    <a:lumOff val="25000"/>
                  </a:schemeClr>
                </a:solidFill>
                <a:latin typeface="PF Din Text Comp Pro" pitchFamily="2" charset="0"/>
              </a:rPr>
              <a:t>тротуаров хотя бы с одной стороны проезжей части вдоль наиболее оживлённых асфальтированных местных улиц;</a:t>
            </a:r>
          </a:p>
          <a:p>
            <a:pPr marL="171450" lvl="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все крупные жилые районы имеют между собой хотя бы одну безопасную и комфортную пешеходную связь;</a:t>
            </a:r>
          </a:p>
          <a:p>
            <a:pPr marL="171450" lvl="0" indent="-171450" algn="just" defTabSz="1422637" fontAlgn="auto">
              <a:spcBef>
                <a:spcPts val="0"/>
              </a:spcBef>
              <a:spcAft>
                <a:spcPts val="0"/>
              </a:spcAft>
              <a:buFont typeface="Arial" panose="020B0604020202020204" pitchFamily="34" charset="0"/>
              <a:buChar char="•"/>
            </a:pPr>
            <a:r>
              <a:rPr lang="ru-RU" sz="1100" kern="0" spc="15" dirty="0" smtClean="0">
                <a:solidFill>
                  <a:schemeClr val="tx1">
                    <a:lumMod val="75000"/>
                    <a:lumOff val="25000"/>
                  </a:schemeClr>
                </a:solidFill>
                <a:latin typeface="PF Din Text Comp Pro" pitchFamily="2" charset="0"/>
              </a:rPr>
              <a:t>на </a:t>
            </a:r>
            <a:r>
              <a:rPr lang="ru-RU" sz="1100" kern="0" spc="15" dirty="0">
                <a:solidFill>
                  <a:schemeClr val="tx1">
                    <a:lumMod val="75000"/>
                    <a:lumOff val="25000"/>
                  </a:schemeClr>
                </a:solidFill>
                <a:latin typeface="PF Din Text Comp Pro" pitchFamily="2" charset="0"/>
              </a:rPr>
              <a:t>части местных </a:t>
            </a:r>
            <a:r>
              <a:rPr lang="ru-RU" sz="1100" kern="0" spc="15" dirty="0" smtClean="0">
                <a:solidFill>
                  <a:schemeClr val="tx1">
                    <a:lumMod val="75000"/>
                    <a:lumOff val="25000"/>
                  </a:schemeClr>
                </a:solidFill>
                <a:latin typeface="PF Din Text Comp Pro" pitchFamily="2" charset="0"/>
              </a:rPr>
              <a:t>улиц введён режим </a:t>
            </a:r>
            <a:r>
              <a:rPr lang="ru-RU" sz="1100" kern="0" spc="15" dirty="0">
                <a:solidFill>
                  <a:schemeClr val="tx1">
                    <a:lumMod val="75000"/>
                    <a:lumOff val="25000"/>
                  </a:schemeClr>
                </a:solidFill>
                <a:latin typeface="PF Din Text Comp Pro" pitchFamily="2" charset="0"/>
              </a:rPr>
              <a:t>«жилая зона», что позволяет не строить </a:t>
            </a:r>
            <a:r>
              <a:rPr lang="ru-RU" sz="1100" kern="0" spc="15" dirty="0" smtClean="0">
                <a:solidFill>
                  <a:schemeClr val="tx1">
                    <a:lumMod val="75000"/>
                    <a:lumOff val="25000"/>
                  </a:schemeClr>
                </a:solidFill>
                <a:latin typeface="PF Din Text Comp Pro" pitchFamily="2" charset="0"/>
              </a:rPr>
              <a:t>вдоль </a:t>
            </a:r>
            <a:r>
              <a:rPr lang="ru-RU" sz="1100" kern="0" spc="15" dirty="0">
                <a:solidFill>
                  <a:schemeClr val="tx1">
                    <a:lumMod val="75000"/>
                    <a:lumOff val="25000"/>
                  </a:schemeClr>
                </a:solidFill>
                <a:latin typeface="PF Din Text Comp Pro" pitchFamily="2" charset="0"/>
              </a:rPr>
              <a:t>них тротуары, разрешает пешеходам движение по всей ширине проезжей части, ограничивает скорость движения транспортных средств 20 км/ч.</a:t>
            </a:r>
          </a:p>
          <a:p>
            <a:pPr algn="just" defTabSz="1422637" fontAlgn="auto">
              <a:spcBef>
                <a:spcPts val="0"/>
              </a:spcBef>
              <a:spcAft>
                <a:spcPts val="0"/>
              </a:spcAft>
            </a:pPr>
            <a:endParaRPr lang="ru-RU" sz="1100" u="sng" kern="0" spc="15" dirty="0">
              <a:solidFill>
                <a:schemeClr val="tx1">
                  <a:lumMod val="75000"/>
                  <a:lumOff val="25000"/>
                </a:schemeClr>
              </a:solidFill>
              <a:latin typeface="PF Din Text Comp Pro" pitchFamily="2" charset="0"/>
            </a:endParaRP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Задачи­ первоочередного строительства:</a:t>
            </a:r>
          </a:p>
          <a:p>
            <a:pPr marL="171450" lvl="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создание или восстановление ключевых межрайонных пешеходных связей: между правым и левым берегом Волхова, с районами </a:t>
            </a:r>
            <a:r>
              <a:rPr lang="ru-RU" sz="1100" kern="0" spc="15" dirty="0" err="1">
                <a:solidFill>
                  <a:schemeClr val="tx1">
                    <a:lumMod val="75000"/>
                    <a:lumOff val="25000"/>
                  </a:schemeClr>
                </a:solidFill>
                <a:latin typeface="PF Din Text Comp Pro" pitchFamily="2" charset="0"/>
              </a:rPr>
              <a:t>Новооктябрьское</a:t>
            </a:r>
            <a:r>
              <a:rPr lang="ru-RU" sz="1100" kern="0" spc="15" dirty="0">
                <a:solidFill>
                  <a:schemeClr val="tx1">
                    <a:lumMod val="75000"/>
                    <a:lumOff val="25000"/>
                  </a:schemeClr>
                </a:solidFill>
                <a:latin typeface="PF Din Text Comp Pro" pitchFamily="2" charset="0"/>
              </a:rPr>
              <a:t> и </a:t>
            </a:r>
            <a:r>
              <a:rPr lang="ru-RU" sz="1100" kern="0" spc="15" dirty="0" err="1">
                <a:solidFill>
                  <a:schemeClr val="tx1">
                    <a:lumMod val="75000"/>
                    <a:lumOff val="25000"/>
                  </a:schemeClr>
                </a:solidFill>
                <a:latin typeface="PF Din Text Comp Pro" pitchFamily="2" charset="0"/>
              </a:rPr>
              <a:t>Званка</a:t>
            </a:r>
            <a:r>
              <a:rPr lang="ru-RU" sz="1100" kern="0" spc="15" dirty="0">
                <a:solidFill>
                  <a:schemeClr val="tx1">
                    <a:lumMod val="75000"/>
                    <a:lumOff val="25000"/>
                  </a:schemeClr>
                </a:solidFill>
                <a:latin typeface="PF Din Text Comp Pro" pitchFamily="2" charset="0"/>
              </a:rPr>
              <a:t>, с многоквартирными домами на Пролетарской ул. и др</a:t>
            </a:r>
            <a:r>
              <a:rPr lang="ru-RU" sz="1100" kern="0" spc="15" dirty="0" smtClean="0">
                <a:solidFill>
                  <a:schemeClr val="tx1">
                    <a:lumMod val="75000"/>
                    <a:lumOff val="25000"/>
                  </a:schemeClr>
                </a:solidFill>
                <a:latin typeface="PF Din Text Comp Pro" pitchFamily="2" charset="0"/>
              </a:rPr>
              <a:t>.;</a:t>
            </a:r>
            <a:endParaRPr lang="ru-RU" sz="1100" kern="0" spc="15" dirty="0">
              <a:solidFill>
                <a:schemeClr val="tx1">
                  <a:lumMod val="75000"/>
                  <a:lumOff val="25000"/>
                </a:schemeClr>
              </a:solidFill>
              <a:latin typeface="PF Din Text Comp Pro" pitchFamily="2" charset="0"/>
            </a:endParaRPr>
          </a:p>
          <a:p>
            <a:pPr marL="171450" lvl="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обеспечение тротуарами многоквартирной жилой застройки основных районов;</a:t>
            </a:r>
          </a:p>
          <a:p>
            <a:pPr marL="171450" lvl="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создание пешеходных переходов в локациях, где они уже сегодня востребованы.</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Задачи второго этапа строительства – продолжение работ, начатых на первом этапе, в рамках которых:</a:t>
            </a:r>
          </a:p>
          <a:p>
            <a:pPr marL="171450" lvl="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пешеходные связи получат крупные удалённые районы: Мурманские Ворота, </a:t>
            </a:r>
            <a:r>
              <a:rPr lang="ru-RU" sz="1100" kern="0" spc="15" dirty="0" smtClean="0">
                <a:solidFill>
                  <a:schemeClr val="tx1">
                    <a:lumMod val="75000"/>
                    <a:lumOff val="25000"/>
                  </a:schemeClr>
                </a:solidFill>
                <a:latin typeface="PF Din Text Comp Pro" pitchFamily="2" charset="0"/>
              </a:rPr>
              <a:t>Новый Посёлок (кварталы вдоль </a:t>
            </a:r>
            <a:r>
              <a:rPr lang="ru-RU" sz="1100" kern="0" spc="15" dirty="0" err="1" smtClean="0">
                <a:solidFill>
                  <a:schemeClr val="tx1">
                    <a:lumMod val="75000"/>
                    <a:lumOff val="25000"/>
                  </a:schemeClr>
                </a:solidFill>
                <a:latin typeface="PF Din Text Comp Pro" pitchFamily="2" charset="0"/>
              </a:rPr>
              <a:t>Новостроевской</a:t>
            </a:r>
            <a:r>
              <a:rPr lang="ru-RU" sz="1100" kern="0" spc="15" dirty="0" smtClean="0">
                <a:solidFill>
                  <a:schemeClr val="tx1">
                    <a:lumMod val="75000"/>
                    <a:lumOff val="25000"/>
                  </a:schemeClr>
                </a:solidFill>
                <a:latin typeface="PF Din Text Comp Pro" pitchFamily="2" charset="0"/>
              </a:rPr>
              <a:t> ул.), </a:t>
            </a:r>
            <a:r>
              <a:rPr lang="ru-RU" sz="1100" kern="0" spc="15" dirty="0">
                <a:solidFill>
                  <a:schemeClr val="tx1">
                    <a:lumMod val="75000"/>
                    <a:lumOff val="25000"/>
                  </a:schemeClr>
                </a:solidFill>
                <a:latin typeface="PF Din Text Comp Pro" pitchFamily="2" charset="0"/>
              </a:rPr>
              <a:t>объекты на улице Металлургов;</a:t>
            </a:r>
          </a:p>
          <a:p>
            <a:pPr marL="171450" lvl="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повысится обеспечение пешеходной инфраструктуры периферийных кварталов с многоквартирными домами.</a:t>
            </a:r>
          </a:p>
          <a:p>
            <a:pPr algn="just" defTabSz="1422637" fontAlgn="auto">
              <a:spcBef>
                <a:spcPts val="0"/>
              </a:spcBef>
              <a:spcAft>
                <a:spcPts val="0"/>
              </a:spcAft>
            </a:pPr>
            <a:r>
              <a:rPr lang="ru-RU" sz="1100" kern="0" spc="15" dirty="0">
                <a:solidFill>
                  <a:schemeClr val="tx1">
                    <a:lumMod val="75000"/>
                    <a:lumOff val="25000"/>
                  </a:schemeClr>
                </a:solidFill>
                <a:latin typeface="PF Din Text Comp Pro" pitchFamily="2" charset="0"/>
              </a:rPr>
              <a:t>Задачи перспективного строительства – обязательное наличие пешеходных путей:</a:t>
            </a:r>
          </a:p>
          <a:p>
            <a:pPr marL="171450" lvl="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вдоль всех улиц с интенсивным движением транспорта, используемых пешеходами (где движение по обочинам небезопасно);</a:t>
            </a:r>
          </a:p>
          <a:p>
            <a:pPr marL="171450" lvl="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на направлениях, ведущих ко всем объектам притяжения;</a:t>
            </a:r>
          </a:p>
          <a:p>
            <a:pPr marL="171450" lvl="0" indent="-171450" algn="just" defTabSz="1422637" fontAlgn="auto">
              <a:spcBef>
                <a:spcPts val="0"/>
              </a:spcBef>
              <a:spcAft>
                <a:spcPts val="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до всех удалённых районов города</a:t>
            </a:r>
            <a:r>
              <a:rPr lang="ru-RU" sz="1100" kern="0" spc="15" dirty="0" smtClean="0">
                <a:solidFill>
                  <a:schemeClr val="tx1">
                    <a:lumMod val="75000"/>
                    <a:lumOff val="25000"/>
                  </a:schemeClr>
                </a:solidFill>
                <a:latin typeface="PF Din Text Comp Pro" pitchFamily="2" charset="0"/>
              </a:rPr>
              <a:t>.</a:t>
            </a:r>
            <a:endParaRPr lang="ru-RU" sz="1100" kern="0" spc="15" dirty="0">
              <a:solidFill>
                <a:schemeClr val="tx1">
                  <a:lumMod val="75000"/>
                  <a:lumOff val="25000"/>
                </a:schemeClr>
              </a:solidFill>
              <a:latin typeface="PF Din Text Comp Pro" pitchFamily="2" charset="0"/>
            </a:endParaRPr>
          </a:p>
        </p:txBody>
      </p:sp>
      <p:pic>
        <p:nvPicPr>
          <p:cNvPr id="3075" name="Picture 3"/>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l="3510" b="13916"/>
          <a:stretch/>
        </p:blipFill>
        <p:spPr bwMode="auto">
          <a:xfrm>
            <a:off x="4699000" y="554087"/>
            <a:ext cx="3171772" cy="3728197"/>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3077" name="Picture 5"/>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l="19050" t="19050" r="19206" b="5678"/>
          <a:stretch/>
        </p:blipFill>
        <p:spPr bwMode="auto">
          <a:xfrm>
            <a:off x="7856351" y="612775"/>
            <a:ext cx="2530910" cy="366950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19" name="Picture 4" descr="undefined">
            <a:extLst>
              <a:ext uri="{FF2B5EF4-FFF2-40B4-BE49-F238E27FC236}">
                <a16:creationId xmlns:a16="http://schemas.microsoft.com/office/drawing/2014/main" xmlns="" id="{D53C44C9-59A9-463A-A9A2-9714FEA44E7C}"/>
              </a:ext>
            </a:extLst>
          </p:cNvPr>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l="5749" t="19952" b="14256"/>
          <a:stretch/>
        </p:blipFill>
        <p:spPr bwMode="auto">
          <a:xfrm>
            <a:off x="4699000" y="4418947"/>
            <a:ext cx="5682835" cy="2674003"/>
          </a:xfrm>
          <a:prstGeom prst="rect">
            <a:avLst/>
          </a:prstGeom>
          <a:noFill/>
          <a:extLst>
            <a:ext uri="{909E8E84-426E-40DD-AFC4-6F175D3DCCD1}">
              <a14:hiddenFill xmlns:a14="http://schemas.microsoft.com/office/drawing/2010/main" xmlns="">
                <a:solidFill>
                  <a:srgbClr val="FFFFFF"/>
                </a:solidFill>
              </a14:hiddenFill>
            </a:ext>
          </a:extLst>
        </p:spPr>
      </p:pic>
      <p:sp>
        <p:nvSpPr>
          <p:cNvPr id="12" name="Прямоугольник 11">
            <a:extLst>
              <a:ext uri="{FF2B5EF4-FFF2-40B4-BE49-F238E27FC236}">
                <a16:creationId xmlns="" xmlns:a16="http://schemas.microsoft.com/office/drawing/2014/main" id="{3C08036E-2629-477F-B784-0DDB039C735A}"/>
              </a:ext>
            </a:extLst>
          </p:cNvPr>
          <p:cNvSpPr/>
          <p:nvPr/>
        </p:nvSpPr>
        <p:spPr>
          <a:xfrm>
            <a:off x="162124" y="-13727"/>
            <a:ext cx="845103" cy="553998"/>
          </a:xfrm>
          <a:prstGeom prst="rect">
            <a:avLst/>
          </a:prstGeom>
        </p:spPr>
        <p:txBody>
          <a:bodyPr wrap="none">
            <a:spAutoFit/>
          </a:bodyPr>
          <a:lstStyle/>
          <a:p>
            <a:r>
              <a:rPr lang="ru-RU" altLang="ru-RU" sz="3000" dirty="0">
                <a:solidFill>
                  <a:schemeClr val="bg1"/>
                </a:solidFill>
                <a:latin typeface="PF Din Text Comp Pro" pitchFamily="2" charset="0"/>
              </a:rPr>
              <a:t>16.3. </a:t>
            </a:r>
            <a:endParaRPr lang="ru-RU" sz="3000" dirty="0">
              <a:solidFill>
                <a:schemeClr val="bg1"/>
              </a:solidFill>
            </a:endParaRPr>
          </a:p>
        </p:txBody>
      </p:sp>
    </p:spTree>
    <p:extLst>
      <p:ext uri="{BB962C8B-B14F-4D97-AF65-F5344CB8AC3E}">
        <p14:creationId xmlns:p14="http://schemas.microsoft.com/office/powerpoint/2010/main" xmlns="" val="4043208895"/>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xmlns="" id="{C2D9F437-E13C-4659-8CEE-3D74FC1201B6}"/>
              </a:ext>
            </a:extLst>
          </p:cNvPr>
          <p:cNvPicPr>
            <a:picLocks noChangeAspect="1"/>
          </p:cNvPicPr>
          <p:nvPr/>
        </p:nvPicPr>
        <p:blipFill>
          <a:blip r:embed="rId3" cstate="print"/>
          <a:srcRect r="8512"/>
          <a:stretch>
            <a:fillRect/>
          </a:stretch>
        </p:blipFill>
        <p:spPr>
          <a:xfrm>
            <a:off x="3879638" y="603659"/>
            <a:ext cx="6507375" cy="6487897"/>
          </a:xfrm>
          <a:prstGeom prst="rect">
            <a:avLst/>
          </a:prstGeom>
        </p:spPr>
      </p:pic>
      <p:pic>
        <p:nvPicPr>
          <p:cNvPr id="11" name="Picture 2"/>
          <p:cNvPicPr>
            <a:picLocks noChangeAspect="1" noChangeArrowheads="1"/>
          </p:cNvPicPr>
          <p:nvPr/>
        </p:nvPicPr>
        <p:blipFill>
          <a:blip r:embed="rId4" cstate="print"/>
          <a:stretch>
            <a:fillRect/>
          </a:stretch>
        </p:blipFill>
        <p:spPr bwMode="auto">
          <a:xfrm>
            <a:off x="3762374" y="514590"/>
            <a:ext cx="3298838" cy="1122901"/>
          </a:xfrm>
          <a:prstGeom prst="rect">
            <a:avLst/>
          </a:prstGeom>
          <a:gradFill>
            <a:gsLst>
              <a:gs pos="0">
                <a:schemeClr val="bg1">
                  <a:alpha val="90000"/>
                </a:schemeClr>
              </a:gs>
              <a:gs pos="50000">
                <a:schemeClr val="bg1">
                  <a:alpha val="60000"/>
                </a:schemeClr>
              </a:gs>
              <a:gs pos="100000">
                <a:schemeClr val="bg1">
                  <a:alpha val="5000"/>
                </a:schemeClr>
              </a:gs>
            </a:gsLst>
            <a:lin ang="0" scaled="1"/>
          </a:gra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3" name="Picture 2"/>
          <p:cNvPicPr>
            <a:picLocks noChangeAspect="1" noChangeArrowheads="1"/>
          </p:cNvPicPr>
          <p:nvPr/>
        </p:nvPicPr>
        <p:blipFill>
          <a:blip r:embed="rId5" cstate="print"/>
          <a:stretch>
            <a:fillRect/>
          </a:stretch>
        </p:blipFill>
        <p:spPr bwMode="auto">
          <a:xfrm>
            <a:off x="8427682" y="5976012"/>
            <a:ext cx="2133992" cy="1162205"/>
          </a:xfrm>
          <a:prstGeom prst="rect">
            <a:avLst/>
          </a:prstGeom>
          <a:solidFill>
            <a:schemeClr val="bg1">
              <a:alpha val="75000"/>
            </a:schemeClr>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2" name="TextBox 11"/>
          <p:cNvSpPr txBox="1"/>
          <p:nvPr/>
        </p:nvSpPr>
        <p:spPr>
          <a:xfrm rot="4920641">
            <a:off x="6153243" y="2350728"/>
            <a:ext cx="1056271" cy="269619"/>
          </a:xfrm>
          <a:prstGeom prst="rect">
            <a:avLst/>
          </a:prstGeom>
          <a:noFill/>
        </p:spPr>
        <p:txBody>
          <a:bodyPr wrap="square" rtlCol="0">
            <a:spAutoFit/>
          </a:bodyPr>
          <a:lstStyle/>
          <a:p>
            <a:r>
              <a:rPr lang="ru-RU" sz="1050" dirty="0" smtClean="0">
                <a:latin typeface="PF Din Text Comp Pro" pitchFamily="2" charset="0"/>
              </a:rPr>
              <a:t>Октябрьская </a:t>
            </a:r>
            <a:r>
              <a:rPr lang="ru-RU" sz="1050" dirty="0" err="1" smtClean="0">
                <a:latin typeface="PF Din Text Comp Pro" pitchFamily="2" charset="0"/>
              </a:rPr>
              <a:t>наб</a:t>
            </a:r>
            <a:r>
              <a:rPr lang="ru-RU" sz="1050" dirty="0" smtClean="0">
                <a:latin typeface="PF Din Text Comp Pro" pitchFamily="2" charset="0"/>
              </a:rPr>
              <a:t>.</a:t>
            </a:r>
            <a:endParaRPr lang="ru-RU" sz="1050" dirty="0">
              <a:latin typeface="PF Din Text Comp Pro" pitchFamily="2" charset="0"/>
            </a:endParaRPr>
          </a:p>
        </p:txBody>
      </p:sp>
      <p:sp>
        <p:nvSpPr>
          <p:cNvPr id="14" name="TextBox 13"/>
          <p:cNvSpPr txBox="1"/>
          <p:nvPr/>
        </p:nvSpPr>
        <p:spPr>
          <a:xfrm>
            <a:off x="4845743" y="1905974"/>
            <a:ext cx="662624" cy="317199"/>
          </a:xfrm>
          <a:prstGeom prst="rect">
            <a:avLst/>
          </a:prstGeom>
          <a:noFill/>
        </p:spPr>
        <p:txBody>
          <a:bodyPr wrap="square" rtlCol="0">
            <a:spAutoFit/>
          </a:bodyPr>
          <a:lstStyle/>
          <a:p>
            <a:r>
              <a:rPr lang="ru-RU" sz="1400" i="1" spc="50" dirty="0" smtClean="0">
                <a:solidFill>
                  <a:schemeClr val="tx1">
                    <a:lumMod val="50000"/>
                    <a:lumOff val="50000"/>
                  </a:schemeClr>
                </a:solidFill>
                <a:latin typeface="PF Din Text Comp Pro Light" pitchFamily="2" charset="0"/>
              </a:rPr>
              <a:t>Обитай</a:t>
            </a:r>
            <a:endParaRPr lang="ru-RU" sz="1400" i="1" spc="50" dirty="0">
              <a:solidFill>
                <a:schemeClr val="tx1">
                  <a:lumMod val="50000"/>
                  <a:lumOff val="50000"/>
                </a:schemeClr>
              </a:solidFill>
              <a:latin typeface="PF Din Text Comp Pro Light" pitchFamily="2" charset="0"/>
            </a:endParaRPr>
          </a:p>
        </p:txBody>
      </p:sp>
      <p:sp>
        <p:nvSpPr>
          <p:cNvPr id="15" name="TextBox 14"/>
          <p:cNvSpPr txBox="1"/>
          <p:nvPr/>
        </p:nvSpPr>
        <p:spPr>
          <a:xfrm rot="689002">
            <a:off x="4503398" y="2424387"/>
            <a:ext cx="1119317" cy="269619"/>
          </a:xfrm>
          <a:prstGeom prst="rect">
            <a:avLst/>
          </a:prstGeom>
          <a:noFill/>
        </p:spPr>
        <p:txBody>
          <a:bodyPr wrap="square" rtlCol="0">
            <a:spAutoFit/>
          </a:bodyPr>
          <a:lstStyle/>
          <a:p>
            <a:r>
              <a:rPr lang="ru-RU" sz="1050" dirty="0" err="1" smtClean="0">
                <a:latin typeface="PF Din Text Comp Pro" pitchFamily="2" charset="0"/>
              </a:rPr>
              <a:t>пр-кт</a:t>
            </a:r>
            <a:r>
              <a:rPr lang="ru-RU" sz="1050" dirty="0" smtClean="0">
                <a:latin typeface="PF Din Text Comp Pro" pitchFamily="2" charset="0"/>
              </a:rPr>
              <a:t> Державина</a:t>
            </a:r>
            <a:endParaRPr lang="ru-RU" sz="1050" dirty="0">
              <a:latin typeface="PF Din Text Comp Pro" pitchFamily="2" charset="0"/>
            </a:endParaRPr>
          </a:p>
        </p:txBody>
      </p:sp>
      <p:sp>
        <p:nvSpPr>
          <p:cNvPr id="16" name="TextBox 15"/>
          <p:cNvSpPr txBox="1"/>
          <p:nvPr/>
        </p:nvSpPr>
        <p:spPr>
          <a:xfrm rot="930641">
            <a:off x="4678610" y="4011248"/>
            <a:ext cx="1389057" cy="261689"/>
          </a:xfrm>
          <a:prstGeom prst="rect">
            <a:avLst/>
          </a:prstGeom>
          <a:noFill/>
        </p:spPr>
        <p:txBody>
          <a:bodyPr wrap="square" rtlCol="0">
            <a:spAutoFit/>
          </a:bodyPr>
          <a:lstStyle/>
          <a:p>
            <a:r>
              <a:rPr lang="ru-RU" sz="1050" dirty="0" err="1" smtClean="0">
                <a:latin typeface="PF Din Text Comp Pro" pitchFamily="2" charset="0"/>
              </a:rPr>
              <a:t>Новоладожское</a:t>
            </a:r>
            <a:r>
              <a:rPr lang="ru-RU" sz="1050" dirty="0" smtClean="0">
                <a:latin typeface="PF Din Text Comp Pro" pitchFamily="2" charset="0"/>
              </a:rPr>
              <a:t> шоссе</a:t>
            </a:r>
            <a:endParaRPr lang="ru-RU" sz="1050" dirty="0">
              <a:latin typeface="PF Din Text Comp Pro" pitchFamily="2" charset="0"/>
            </a:endParaRPr>
          </a:p>
        </p:txBody>
      </p:sp>
      <p:sp>
        <p:nvSpPr>
          <p:cNvPr id="17" name="TextBox 16"/>
          <p:cNvSpPr txBox="1"/>
          <p:nvPr/>
        </p:nvSpPr>
        <p:spPr>
          <a:xfrm rot="5124960">
            <a:off x="8015002" y="2476207"/>
            <a:ext cx="1180114" cy="269619"/>
          </a:xfrm>
          <a:prstGeom prst="rect">
            <a:avLst/>
          </a:prstGeom>
          <a:noFill/>
        </p:spPr>
        <p:txBody>
          <a:bodyPr wrap="square" rtlCol="0">
            <a:spAutoFit/>
          </a:bodyPr>
          <a:lstStyle/>
          <a:p>
            <a:r>
              <a:rPr lang="ru-RU" sz="1050" dirty="0" smtClean="0">
                <a:latin typeface="PF Din Text Comp Pro" pitchFamily="2" charset="0"/>
              </a:rPr>
              <a:t>Мурманское шоссе</a:t>
            </a:r>
            <a:endParaRPr lang="ru-RU" sz="1050" dirty="0">
              <a:latin typeface="PF Din Text Comp Pro" pitchFamily="2" charset="0"/>
            </a:endParaRPr>
          </a:p>
        </p:txBody>
      </p:sp>
      <p:sp>
        <p:nvSpPr>
          <p:cNvPr id="18" name="TextBox 17"/>
          <p:cNvSpPr txBox="1"/>
          <p:nvPr/>
        </p:nvSpPr>
        <p:spPr>
          <a:xfrm rot="313448">
            <a:off x="5111195" y="4809781"/>
            <a:ext cx="1389057" cy="261689"/>
          </a:xfrm>
          <a:prstGeom prst="rect">
            <a:avLst/>
          </a:prstGeom>
          <a:noFill/>
        </p:spPr>
        <p:txBody>
          <a:bodyPr wrap="square" rtlCol="0">
            <a:spAutoFit/>
          </a:bodyPr>
          <a:lstStyle/>
          <a:p>
            <a:r>
              <a:rPr lang="ru-RU" sz="1050" dirty="0" smtClean="0">
                <a:latin typeface="PF Din Text Comp Pro" pitchFamily="2" charset="0"/>
              </a:rPr>
              <a:t>ул. Красных Зорь</a:t>
            </a:r>
            <a:endParaRPr lang="ru-RU" sz="1050" dirty="0">
              <a:latin typeface="PF Din Text Comp Pro" pitchFamily="2" charset="0"/>
            </a:endParaRPr>
          </a:p>
        </p:txBody>
      </p:sp>
      <p:sp>
        <p:nvSpPr>
          <p:cNvPr id="19" name="TextBox 18"/>
          <p:cNvSpPr txBox="1"/>
          <p:nvPr/>
        </p:nvSpPr>
        <p:spPr>
          <a:xfrm>
            <a:off x="5765123" y="3483936"/>
            <a:ext cx="736249" cy="313233"/>
          </a:xfrm>
          <a:prstGeom prst="rect">
            <a:avLst/>
          </a:prstGeom>
          <a:noFill/>
        </p:spPr>
        <p:txBody>
          <a:bodyPr wrap="square" rtlCol="0">
            <a:spAutoFit/>
          </a:bodyPr>
          <a:lstStyle/>
          <a:p>
            <a:pPr algn="ctr">
              <a:lnSpc>
                <a:spcPts val="800"/>
              </a:lnSpc>
            </a:pPr>
            <a:r>
              <a:rPr lang="ru-RU" sz="1100" i="1" spc="50" dirty="0" smtClean="0">
                <a:solidFill>
                  <a:schemeClr val="tx1">
                    <a:lumMod val="50000"/>
                    <a:lumOff val="50000"/>
                  </a:schemeClr>
                </a:solidFill>
                <a:latin typeface="PF Din Text Comp Pro Light" pitchFamily="2" charset="0"/>
              </a:rPr>
              <a:t>Ильинский парк</a:t>
            </a:r>
            <a:endParaRPr lang="ru-RU" sz="1100" i="1" spc="50" dirty="0">
              <a:solidFill>
                <a:schemeClr val="tx1">
                  <a:lumMod val="50000"/>
                  <a:lumOff val="50000"/>
                </a:schemeClr>
              </a:solidFill>
              <a:latin typeface="PF Din Text Comp Pro Light" pitchFamily="2" charset="0"/>
            </a:endParaRPr>
          </a:p>
        </p:txBody>
      </p:sp>
      <p:sp>
        <p:nvSpPr>
          <p:cNvPr id="20" name="TextBox 19"/>
          <p:cNvSpPr txBox="1"/>
          <p:nvPr/>
        </p:nvSpPr>
        <p:spPr>
          <a:xfrm rot="5124960">
            <a:off x="7771104" y="6227019"/>
            <a:ext cx="1180114" cy="269619"/>
          </a:xfrm>
          <a:prstGeom prst="rect">
            <a:avLst/>
          </a:prstGeom>
          <a:noFill/>
        </p:spPr>
        <p:txBody>
          <a:bodyPr wrap="square" rtlCol="0">
            <a:spAutoFit/>
          </a:bodyPr>
          <a:lstStyle/>
          <a:p>
            <a:r>
              <a:rPr lang="ru-RU" sz="1050" dirty="0" smtClean="0">
                <a:latin typeface="PF Din Text Comp Pro" pitchFamily="2" charset="0"/>
              </a:rPr>
              <a:t>Кировский </a:t>
            </a:r>
            <a:r>
              <a:rPr lang="ru-RU" sz="1050" dirty="0" err="1" smtClean="0">
                <a:latin typeface="PF Din Text Comp Pro" pitchFamily="2" charset="0"/>
              </a:rPr>
              <a:t>пр-кт</a:t>
            </a:r>
            <a:endParaRPr lang="ru-RU" sz="1050" dirty="0">
              <a:latin typeface="PF Din Text Comp Pro" pitchFamily="2" charset="0"/>
            </a:endParaRPr>
          </a:p>
        </p:txBody>
      </p:sp>
      <p:sp>
        <p:nvSpPr>
          <p:cNvPr id="21" name="TextBox 20"/>
          <p:cNvSpPr txBox="1"/>
          <p:nvPr/>
        </p:nvSpPr>
        <p:spPr>
          <a:xfrm rot="5572448">
            <a:off x="6789642" y="5715052"/>
            <a:ext cx="1180114" cy="261689"/>
          </a:xfrm>
          <a:prstGeom prst="rect">
            <a:avLst/>
          </a:prstGeom>
          <a:noFill/>
        </p:spPr>
        <p:txBody>
          <a:bodyPr wrap="square" rtlCol="0">
            <a:spAutoFit/>
          </a:bodyPr>
          <a:lstStyle/>
          <a:p>
            <a:r>
              <a:rPr lang="ru-RU" sz="1050" dirty="0" err="1" smtClean="0">
                <a:latin typeface="PF Din Text Comp Pro" pitchFamily="2" charset="0"/>
              </a:rPr>
              <a:t>Волховский</a:t>
            </a:r>
            <a:r>
              <a:rPr lang="ru-RU" sz="1050" dirty="0" smtClean="0">
                <a:latin typeface="PF Din Text Comp Pro" pitchFamily="2" charset="0"/>
              </a:rPr>
              <a:t> </a:t>
            </a:r>
            <a:r>
              <a:rPr lang="ru-RU" sz="1050" dirty="0" err="1" smtClean="0">
                <a:latin typeface="PF Din Text Comp Pro" pitchFamily="2" charset="0"/>
              </a:rPr>
              <a:t>пр-кт</a:t>
            </a:r>
            <a:endParaRPr lang="ru-RU" sz="1050" dirty="0">
              <a:latin typeface="PF Din Text Comp Pro" pitchFamily="2" charset="0"/>
            </a:endParaRPr>
          </a:p>
        </p:txBody>
      </p:sp>
      <p:sp>
        <p:nvSpPr>
          <p:cNvPr id="22" name="TextBox 21"/>
          <p:cNvSpPr txBox="1"/>
          <p:nvPr/>
        </p:nvSpPr>
        <p:spPr>
          <a:xfrm rot="16634236">
            <a:off x="5559100" y="5948310"/>
            <a:ext cx="1056271" cy="269619"/>
          </a:xfrm>
          <a:prstGeom prst="rect">
            <a:avLst/>
          </a:prstGeom>
          <a:noFill/>
        </p:spPr>
        <p:txBody>
          <a:bodyPr wrap="square" rtlCol="0">
            <a:spAutoFit/>
          </a:bodyPr>
          <a:lstStyle/>
          <a:p>
            <a:r>
              <a:rPr lang="ru-RU" sz="1050" dirty="0" smtClean="0">
                <a:latin typeface="PF Din Text Comp Pro" pitchFamily="2" charset="0"/>
              </a:rPr>
              <a:t>Октябрьская </a:t>
            </a:r>
            <a:r>
              <a:rPr lang="ru-RU" sz="1050" dirty="0" err="1" smtClean="0">
                <a:latin typeface="PF Din Text Comp Pro" pitchFamily="2" charset="0"/>
              </a:rPr>
              <a:t>наб</a:t>
            </a:r>
            <a:r>
              <a:rPr lang="ru-RU" sz="1050" dirty="0" smtClean="0">
                <a:latin typeface="PF Din Text Comp Pro" pitchFamily="2" charset="0"/>
              </a:rPr>
              <a:t>.</a:t>
            </a:r>
            <a:endParaRPr lang="ru-RU" sz="1050" dirty="0">
              <a:latin typeface="PF Din Text Comp Pro" pitchFamily="2" charset="0"/>
            </a:endParaRPr>
          </a:p>
        </p:txBody>
      </p:sp>
      <p:sp>
        <p:nvSpPr>
          <p:cNvPr id="23" name="TextBox 22"/>
          <p:cNvSpPr txBox="1"/>
          <p:nvPr/>
        </p:nvSpPr>
        <p:spPr>
          <a:xfrm>
            <a:off x="3850876" y="6797056"/>
            <a:ext cx="1398873" cy="317199"/>
          </a:xfrm>
          <a:prstGeom prst="rect">
            <a:avLst/>
          </a:prstGeom>
          <a:noFill/>
        </p:spPr>
        <p:txBody>
          <a:bodyPr wrap="square" rtlCol="0">
            <a:spAutoFit/>
          </a:bodyPr>
          <a:lstStyle/>
          <a:p>
            <a:r>
              <a:rPr lang="ru-RU" sz="1400" i="1" spc="50" dirty="0" err="1" smtClean="0">
                <a:solidFill>
                  <a:schemeClr val="tx1">
                    <a:lumMod val="50000"/>
                    <a:lumOff val="50000"/>
                  </a:schemeClr>
                </a:solidFill>
                <a:latin typeface="PF Din Text Comp Pro Light" pitchFamily="2" charset="0"/>
              </a:rPr>
              <a:t>Новооктябрьское</a:t>
            </a:r>
            <a:endParaRPr lang="ru-RU" sz="1400" i="1" spc="50" dirty="0">
              <a:solidFill>
                <a:schemeClr val="tx1">
                  <a:lumMod val="50000"/>
                  <a:lumOff val="50000"/>
                </a:schemeClr>
              </a:solidFill>
              <a:latin typeface="PF Din Text Comp Pro Light" pitchFamily="2" charset="0"/>
            </a:endParaRPr>
          </a:p>
        </p:txBody>
      </p:sp>
      <p:sp>
        <p:nvSpPr>
          <p:cNvPr id="25" name="TextBox 24"/>
          <p:cNvSpPr txBox="1"/>
          <p:nvPr/>
        </p:nvSpPr>
        <p:spPr>
          <a:xfrm>
            <a:off x="9078243" y="5324558"/>
            <a:ext cx="1104373" cy="301339"/>
          </a:xfrm>
          <a:prstGeom prst="rect">
            <a:avLst/>
          </a:prstGeom>
          <a:noFill/>
        </p:spPr>
        <p:txBody>
          <a:bodyPr wrap="square" rtlCol="0">
            <a:spAutoFit/>
          </a:bodyPr>
          <a:lstStyle/>
          <a:p>
            <a:r>
              <a:rPr lang="ru-RU" sz="1300" i="1" dirty="0" smtClean="0">
                <a:latin typeface="PF Din Text Comp Pro" pitchFamily="2" charset="0"/>
              </a:rPr>
              <a:t>Волховстрой-2</a:t>
            </a:r>
            <a:endParaRPr lang="ru-RU" sz="1300" i="1" dirty="0">
              <a:latin typeface="PF Din Text Comp Pro" pitchFamily="2" charset="0"/>
            </a:endParaRPr>
          </a:p>
        </p:txBody>
      </p:sp>
      <p:sp>
        <p:nvSpPr>
          <p:cNvPr id="26" name="TextBox 25"/>
          <p:cNvSpPr txBox="1"/>
          <p:nvPr/>
        </p:nvSpPr>
        <p:spPr>
          <a:xfrm>
            <a:off x="8718824" y="1937813"/>
            <a:ext cx="1033335" cy="261689"/>
          </a:xfrm>
          <a:prstGeom prst="rect">
            <a:avLst/>
          </a:prstGeom>
          <a:noFill/>
        </p:spPr>
        <p:txBody>
          <a:bodyPr wrap="square" rtlCol="0">
            <a:spAutoFit/>
          </a:bodyPr>
          <a:lstStyle/>
          <a:p>
            <a:r>
              <a:rPr lang="ru-RU" sz="1050" dirty="0" smtClean="0">
                <a:latin typeface="PF Din Text Comp Pro" pitchFamily="2" charset="0"/>
              </a:rPr>
              <a:t>Загородный </a:t>
            </a:r>
            <a:r>
              <a:rPr lang="ru-RU" sz="1050" dirty="0" err="1" smtClean="0">
                <a:latin typeface="PF Din Text Comp Pro" pitchFamily="2" charset="0"/>
              </a:rPr>
              <a:t>пр-д</a:t>
            </a:r>
            <a:endParaRPr lang="ru-RU" sz="1050" dirty="0">
              <a:latin typeface="PF Din Text Comp Pro" pitchFamily="2" charset="0"/>
            </a:endParaRPr>
          </a:p>
        </p:txBody>
      </p:sp>
      <p:sp>
        <p:nvSpPr>
          <p:cNvPr id="27" name="TextBox 26"/>
          <p:cNvSpPr txBox="1"/>
          <p:nvPr/>
        </p:nvSpPr>
        <p:spPr>
          <a:xfrm rot="353694">
            <a:off x="6811981" y="4019332"/>
            <a:ext cx="946264" cy="306625"/>
          </a:xfrm>
          <a:prstGeom prst="rect">
            <a:avLst/>
          </a:prstGeom>
          <a:noFill/>
        </p:spPr>
        <p:txBody>
          <a:bodyPr wrap="square" rtlCol="0">
            <a:spAutoFit/>
          </a:bodyPr>
          <a:lstStyle/>
          <a:p>
            <a:pPr algn="ctr">
              <a:lnSpc>
                <a:spcPts val="800"/>
              </a:lnSpc>
            </a:pPr>
            <a:r>
              <a:rPr lang="ru-RU" sz="1100" i="1" spc="50" dirty="0" smtClean="0">
                <a:solidFill>
                  <a:schemeClr val="tx1">
                    <a:lumMod val="50000"/>
                    <a:lumOff val="50000"/>
                  </a:schemeClr>
                </a:solidFill>
                <a:latin typeface="PF Din Text Comp Pro Light" pitchFamily="2" charset="0"/>
              </a:rPr>
              <a:t>пешеходный мост</a:t>
            </a:r>
            <a:endParaRPr lang="ru-RU" sz="1100" i="1" spc="50" dirty="0">
              <a:solidFill>
                <a:schemeClr val="tx1">
                  <a:lumMod val="50000"/>
                  <a:lumOff val="50000"/>
                </a:schemeClr>
              </a:solidFill>
              <a:latin typeface="PF Din Text Comp Pro Light" pitchFamily="2" charset="0"/>
            </a:endParaRPr>
          </a:p>
        </p:txBody>
      </p:sp>
      <p:sp>
        <p:nvSpPr>
          <p:cNvPr id="28" name="TextBox 27"/>
          <p:cNvSpPr txBox="1"/>
          <p:nvPr/>
        </p:nvSpPr>
        <p:spPr>
          <a:xfrm rot="18107882">
            <a:off x="9376894" y="2735075"/>
            <a:ext cx="926221" cy="261689"/>
          </a:xfrm>
          <a:prstGeom prst="rect">
            <a:avLst/>
          </a:prstGeom>
          <a:noFill/>
        </p:spPr>
        <p:txBody>
          <a:bodyPr wrap="square" rtlCol="0">
            <a:spAutoFit/>
          </a:bodyPr>
          <a:lstStyle/>
          <a:p>
            <a:r>
              <a:rPr lang="ru-RU" sz="1050" dirty="0" smtClean="0">
                <a:latin typeface="PF Din Text Comp Pro" pitchFamily="2" charset="0"/>
              </a:rPr>
              <a:t>Вокзальная ул.</a:t>
            </a:r>
            <a:endParaRPr lang="ru-RU" sz="1050" dirty="0">
              <a:latin typeface="PF Din Text Comp Pro" pitchFamily="2" charset="0"/>
            </a:endParaRPr>
          </a:p>
        </p:txBody>
      </p:sp>
      <p:sp>
        <p:nvSpPr>
          <p:cNvPr id="29" name="TextBox 28"/>
          <p:cNvSpPr txBox="1"/>
          <p:nvPr/>
        </p:nvSpPr>
        <p:spPr>
          <a:xfrm rot="326698">
            <a:off x="5704563" y="3867464"/>
            <a:ext cx="958650" cy="261689"/>
          </a:xfrm>
          <a:prstGeom prst="rect">
            <a:avLst/>
          </a:prstGeom>
          <a:noFill/>
        </p:spPr>
        <p:txBody>
          <a:bodyPr wrap="square" rtlCol="0">
            <a:spAutoFit/>
          </a:bodyPr>
          <a:lstStyle/>
          <a:p>
            <a:r>
              <a:rPr lang="ru-RU" sz="1050" dirty="0" smtClean="0">
                <a:latin typeface="PF Din Text Comp Pro" pitchFamily="2" charset="0"/>
              </a:rPr>
              <a:t>ул. Парковая</a:t>
            </a:r>
            <a:endParaRPr lang="ru-RU" sz="1050" dirty="0">
              <a:latin typeface="PF Din Text Comp Pro" pitchFamily="2" charset="0"/>
            </a:endParaRPr>
          </a:p>
        </p:txBody>
      </p:sp>
      <p:sp>
        <p:nvSpPr>
          <p:cNvPr id="31" name="TextBox 30"/>
          <p:cNvSpPr txBox="1"/>
          <p:nvPr/>
        </p:nvSpPr>
        <p:spPr>
          <a:xfrm>
            <a:off x="6561644" y="558262"/>
            <a:ext cx="1398873" cy="317199"/>
          </a:xfrm>
          <a:prstGeom prst="rect">
            <a:avLst/>
          </a:prstGeom>
          <a:noFill/>
        </p:spPr>
        <p:txBody>
          <a:bodyPr wrap="square" rtlCol="0">
            <a:spAutoFit/>
          </a:bodyPr>
          <a:lstStyle/>
          <a:p>
            <a:r>
              <a:rPr lang="ru-RU" sz="1400" i="1" spc="50" dirty="0" err="1" smtClean="0">
                <a:solidFill>
                  <a:schemeClr val="tx1">
                    <a:lumMod val="50000"/>
                    <a:lumOff val="50000"/>
                  </a:schemeClr>
                </a:solidFill>
                <a:latin typeface="PF Din Text Comp Pro Light" pitchFamily="2" charset="0"/>
              </a:rPr>
              <a:t>Званка</a:t>
            </a:r>
            <a:endParaRPr lang="ru-RU" sz="1400" i="1" spc="50" dirty="0">
              <a:solidFill>
                <a:schemeClr val="tx1">
                  <a:lumMod val="50000"/>
                  <a:lumOff val="50000"/>
                </a:schemeClr>
              </a:solidFill>
              <a:latin typeface="PF Din Text Comp Pro Light" pitchFamily="2" charset="0"/>
            </a:endParaRPr>
          </a:p>
        </p:txBody>
      </p:sp>
      <p:sp>
        <p:nvSpPr>
          <p:cNvPr id="32" name="TextBox 31"/>
          <p:cNvSpPr txBox="1"/>
          <p:nvPr/>
        </p:nvSpPr>
        <p:spPr>
          <a:xfrm>
            <a:off x="3887688" y="3312642"/>
            <a:ext cx="662624" cy="317199"/>
          </a:xfrm>
          <a:prstGeom prst="rect">
            <a:avLst/>
          </a:prstGeom>
          <a:noFill/>
        </p:spPr>
        <p:txBody>
          <a:bodyPr wrap="square" rtlCol="0">
            <a:spAutoFit/>
          </a:bodyPr>
          <a:lstStyle/>
          <a:p>
            <a:r>
              <a:rPr lang="ru-RU" sz="1400" i="1" spc="50" dirty="0" smtClean="0">
                <a:solidFill>
                  <a:schemeClr val="tx1">
                    <a:lumMod val="50000"/>
                    <a:lumOff val="50000"/>
                  </a:schemeClr>
                </a:solidFill>
                <a:latin typeface="PF Din Text Comp Pro Light" pitchFamily="2" charset="0"/>
              </a:rPr>
              <a:t>Обитай</a:t>
            </a:r>
            <a:endParaRPr lang="ru-RU" sz="1400" i="1" spc="50" dirty="0">
              <a:solidFill>
                <a:schemeClr val="tx1">
                  <a:lumMod val="50000"/>
                  <a:lumOff val="50000"/>
                </a:schemeClr>
              </a:solidFill>
              <a:latin typeface="PF Din Text Comp Pro Light" pitchFamily="2" charset="0"/>
            </a:endParaRPr>
          </a:p>
        </p:txBody>
      </p:sp>
      <p:sp>
        <p:nvSpPr>
          <p:cNvPr id="30" name="Прямоугольник 29"/>
          <p:cNvSpPr/>
          <p:nvPr/>
        </p:nvSpPr>
        <p:spPr>
          <a:xfrm>
            <a:off x="-1" y="-1"/>
            <a:ext cx="882205" cy="395289"/>
          </a:xfrm>
          <a:prstGeom prst="rect">
            <a:avLst/>
          </a:prstGeom>
          <a:solidFill>
            <a:srgbClr val="DD6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solidFill>
                <a:latin typeface="PF Din Text Comp Pro" pitchFamily="2" charset="0"/>
                <a:cs typeface="Arial" charset="0"/>
              </a:rPr>
              <a:t>РАЗВИТИЕ ПЕШЕХОДНОЙ ИНФРАСТРУКТУРЫ</a:t>
            </a:r>
            <a:endParaRPr lang="ru-RU" altLang="ru-RU" sz="2200" kern="1200" dirty="0">
              <a:solidFill>
                <a:schemeClr val="tx1">
                  <a:lumMod val="85000"/>
                  <a:lumOff val="15000"/>
                </a:schemeClr>
              </a:solidFill>
              <a:latin typeface="PF Din Text Comp Pro" pitchFamily="2" charset="0"/>
              <a:cs typeface="Arial" charset="0"/>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155</a:t>
            </a:fld>
            <a:endParaRPr lang="ru-RU" dirty="0"/>
          </a:p>
        </p:txBody>
      </p:sp>
      <p:pic>
        <p:nvPicPr>
          <p:cNvPr id="9" name="Рисунок 8"/>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10437038" y="7483"/>
            <a:ext cx="256362" cy="252507"/>
          </a:xfrm>
          <a:prstGeom prst="rect">
            <a:avLst/>
          </a:prstGeom>
        </p:spPr>
      </p:pic>
      <p:sp>
        <p:nvSpPr>
          <p:cNvPr id="10" name="TextBox 9"/>
          <p:cNvSpPr txBox="1"/>
          <p:nvPr/>
        </p:nvSpPr>
        <p:spPr>
          <a:xfrm>
            <a:off x="360000" y="494483"/>
            <a:ext cx="3492000" cy="6524863"/>
          </a:xfrm>
          <a:prstGeom prst="rect">
            <a:avLst/>
          </a:prstGeom>
          <a:noFill/>
        </p:spPr>
        <p:txBody>
          <a:bodyPr wrap="square" rtlCol="0">
            <a:spAutoFit/>
          </a:bodyPr>
          <a:lstStyle/>
          <a:p>
            <a:pPr algn="just" defTabSz="1422591"/>
            <a:r>
              <a:rPr lang="ru-RU" sz="1100" b="1" kern="0" spc="15" dirty="0">
                <a:solidFill>
                  <a:schemeClr val="tx1">
                    <a:lumMod val="75000"/>
                    <a:lumOff val="25000"/>
                  </a:schemeClr>
                </a:solidFill>
                <a:latin typeface="PF Din Text Comp Pro" pitchFamily="2" charset="0"/>
              </a:rPr>
              <a:t>Серединная  часть города Волхова.</a:t>
            </a:r>
          </a:p>
          <a:p>
            <a:pPr algn="just" defTabSz="1422591"/>
            <a:r>
              <a:rPr lang="ru-RU" sz="1100" kern="0" spc="15" dirty="0">
                <a:solidFill>
                  <a:schemeClr val="tx1">
                    <a:lumMod val="75000"/>
                    <a:lumOff val="25000"/>
                  </a:schemeClr>
                </a:solidFill>
                <a:latin typeface="PF Din Text Comp Pro" pitchFamily="2" charset="0"/>
              </a:rPr>
              <a:t>Сегодня именно эту зону, призванную </a:t>
            </a:r>
            <a:r>
              <a:rPr lang="ru-RU" sz="1100" kern="0" spc="15" dirty="0" smtClean="0">
                <a:solidFill>
                  <a:schemeClr val="tx1">
                    <a:lumMod val="75000"/>
                    <a:lumOff val="25000"/>
                  </a:schemeClr>
                </a:solidFill>
                <a:latin typeface="PF Din Text Comp Pro" pitchFamily="2" charset="0"/>
              </a:rPr>
              <a:t>обеспечивать </a:t>
            </a:r>
            <a:r>
              <a:rPr lang="ru-RU" sz="1100" kern="0" spc="15" dirty="0">
                <a:solidFill>
                  <a:schemeClr val="tx1">
                    <a:lumMod val="75000"/>
                    <a:lumOff val="25000"/>
                  </a:schemeClr>
                </a:solidFill>
                <a:latin typeface="PF Din Text Comp Pro" pitchFamily="2" charset="0"/>
              </a:rPr>
              <a:t>связи между основными городскими районами, можно признать самой проблемной – потому большинство мероприятий предлагается реализовать здесь уже в первую очередь проектирования.</a:t>
            </a:r>
          </a:p>
          <a:p>
            <a:pPr algn="just" defTabSz="1422591"/>
            <a:r>
              <a:rPr lang="ru-RU" sz="1100" b="1" kern="0" spc="15" dirty="0">
                <a:solidFill>
                  <a:schemeClr val="tx1">
                    <a:lumMod val="75000"/>
                    <a:lumOff val="25000"/>
                  </a:schemeClr>
                </a:solidFill>
                <a:latin typeface="PF Din Text Comp Pro" pitchFamily="2" charset="0"/>
              </a:rPr>
              <a:t>1 Очередь:</a:t>
            </a:r>
          </a:p>
          <a:p>
            <a:pPr marL="171450" indent="-171450" algn="just" defTabSz="1422591">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Организация подходов к существующему пешеходному мосту через реку </a:t>
            </a:r>
            <a:r>
              <a:rPr lang="ru-RU" sz="1100" kern="0" spc="15" dirty="0" smtClean="0">
                <a:solidFill>
                  <a:schemeClr val="tx1">
                    <a:lumMod val="75000"/>
                    <a:lumOff val="25000"/>
                  </a:schemeClr>
                </a:solidFill>
                <a:latin typeface="PF Din Text Comp Pro" pitchFamily="2" charset="0"/>
              </a:rPr>
              <a:t>Волхов </a:t>
            </a:r>
            <a:r>
              <a:rPr lang="ru-RU" sz="1100" kern="0" spc="15" dirty="0">
                <a:solidFill>
                  <a:schemeClr val="tx1">
                    <a:lumMod val="75000"/>
                    <a:lumOff val="25000"/>
                  </a:schemeClr>
                </a:solidFill>
                <a:latin typeface="PF Din Text Comp Pro" pitchFamily="2" charset="0"/>
              </a:rPr>
              <a:t>путём строительства новых и реконструкции (или ремонта) существующих путей:</a:t>
            </a:r>
          </a:p>
          <a:p>
            <a:pPr marL="352425" lvl="1" indent="-171450" algn="just" defTabSz="1422591">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со  стороны микрорайона Обитай (от Железнодорожного переулка) через Ильинский парк;</a:t>
            </a:r>
          </a:p>
          <a:p>
            <a:pPr marL="352425" lvl="1" indent="-171450" algn="just" defTabSz="1422591">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со стороны Волховского и Кировского проспектов.</a:t>
            </a:r>
          </a:p>
          <a:p>
            <a:pPr marL="171450" indent="-171450" algn="just" defTabSz="1422591">
              <a:buFont typeface="Arial" panose="020B0604020202020204" pitchFamily="34" charset="0"/>
              <a:buChar char="•"/>
            </a:pPr>
            <a:r>
              <a:rPr lang="ru-RU" sz="1100" kern="0" spc="15" dirty="0" smtClean="0">
                <a:solidFill>
                  <a:schemeClr val="tx1">
                    <a:lumMod val="75000"/>
                    <a:lumOff val="25000"/>
                  </a:schemeClr>
                </a:solidFill>
                <a:latin typeface="PF Din Text Comp Pro" pitchFamily="2" charset="0"/>
              </a:rPr>
              <a:t>Восстановление сплошного </a:t>
            </a:r>
            <a:r>
              <a:rPr lang="ru-RU" sz="1100" kern="0" spc="15" dirty="0">
                <a:solidFill>
                  <a:schemeClr val="tx1">
                    <a:lumMod val="75000"/>
                    <a:lumOff val="25000"/>
                  </a:schemeClr>
                </a:solidFill>
                <a:latin typeface="PF Din Text Comp Pro" pitchFamily="2" charset="0"/>
              </a:rPr>
              <a:t>тротуара от Ильинского парка вдоль Октябрьской набережной на юг, в район </a:t>
            </a:r>
            <a:r>
              <a:rPr lang="ru-RU" sz="1100" kern="0" spc="15" dirty="0" err="1">
                <a:solidFill>
                  <a:schemeClr val="tx1">
                    <a:lumMod val="75000"/>
                    <a:lumOff val="25000"/>
                  </a:schemeClr>
                </a:solidFill>
                <a:latin typeface="PF Din Text Comp Pro" pitchFamily="2" charset="0"/>
              </a:rPr>
              <a:t>Новооктябрьское</a:t>
            </a:r>
            <a:r>
              <a:rPr lang="ru-RU" sz="1100" kern="0" spc="15" dirty="0">
                <a:solidFill>
                  <a:schemeClr val="tx1">
                    <a:lumMod val="75000"/>
                    <a:lumOff val="25000"/>
                  </a:schemeClr>
                </a:solidFill>
                <a:latin typeface="PF Din Text Comp Pro" pitchFamily="2" charset="0"/>
              </a:rPr>
              <a:t>, в направлении музея истории города Волхова.</a:t>
            </a:r>
          </a:p>
          <a:p>
            <a:pPr marL="171450" indent="-171450" algn="just" defTabSz="1422591">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тротуара вдоль </a:t>
            </a:r>
            <a:r>
              <a:rPr lang="ru-RU" sz="1100" kern="0" spc="15" dirty="0" err="1">
                <a:solidFill>
                  <a:schemeClr val="tx1">
                    <a:lumMod val="75000"/>
                    <a:lumOff val="25000"/>
                  </a:schemeClr>
                </a:solidFill>
                <a:latin typeface="PF Din Text Comp Pro" pitchFamily="2" charset="0"/>
              </a:rPr>
              <a:t>Новоладожского</a:t>
            </a:r>
            <a:r>
              <a:rPr lang="ru-RU" sz="1100" kern="0" spc="15" dirty="0">
                <a:solidFill>
                  <a:schemeClr val="tx1">
                    <a:lumMod val="75000"/>
                    <a:lumOff val="25000"/>
                  </a:schemeClr>
                </a:solidFill>
                <a:latin typeface="PF Din Text Comp Pro" pitchFamily="2" charset="0"/>
              </a:rPr>
              <a:t> шоссе. </a:t>
            </a:r>
          </a:p>
          <a:p>
            <a:pPr marL="171450" indent="-171450" algn="just" defTabSz="1422591">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Строительство благоустроенного пешеходного пути </a:t>
            </a:r>
            <a:r>
              <a:rPr lang="ru-RU" sz="1100" kern="0" spc="15" dirty="0" smtClean="0">
                <a:solidFill>
                  <a:schemeClr val="tx1">
                    <a:lumMod val="75000"/>
                    <a:lumOff val="25000"/>
                  </a:schemeClr>
                </a:solidFill>
                <a:latin typeface="PF Din Text Comp Pro" pitchFamily="2" charset="0"/>
              </a:rPr>
              <a:t>к району </a:t>
            </a:r>
            <a:r>
              <a:rPr lang="ru-RU" sz="1100" kern="0" spc="15" dirty="0" err="1">
                <a:solidFill>
                  <a:schemeClr val="tx1">
                    <a:lumMod val="75000"/>
                    <a:lumOff val="25000"/>
                  </a:schemeClr>
                </a:solidFill>
                <a:latin typeface="PF Din Text Comp Pro" pitchFamily="2" charset="0"/>
              </a:rPr>
              <a:t>Званка</a:t>
            </a:r>
            <a:r>
              <a:rPr lang="ru-RU" sz="1100" kern="0" spc="15" dirty="0">
                <a:solidFill>
                  <a:schemeClr val="tx1">
                    <a:lumMod val="75000"/>
                    <a:lumOff val="25000"/>
                  </a:schemeClr>
                </a:solidFill>
                <a:latin typeface="PF Din Text Comp Pro" pitchFamily="2" charset="0"/>
              </a:rPr>
              <a:t> от проспекта Державина до </a:t>
            </a:r>
            <a:r>
              <a:rPr lang="ru-RU" sz="1100" kern="0" spc="15" dirty="0" err="1">
                <a:solidFill>
                  <a:schemeClr val="tx1">
                    <a:lumMod val="75000"/>
                    <a:lumOff val="25000"/>
                  </a:schemeClr>
                </a:solidFill>
                <a:latin typeface="PF Din Text Comp Pro" pitchFamily="2" charset="0"/>
              </a:rPr>
              <a:t>Волховского</a:t>
            </a:r>
            <a:r>
              <a:rPr lang="ru-RU" sz="1100" kern="0" spc="15" dirty="0">
                <a:solidFill>
                  <a:schemeClr val="tx1">
                    <a:lumMod val="75000"/>
                    <a:lumOff val="25000"/>
                  </a:schemeClr>
                </a:solidFill>
                <a:latin typeface="PF Din Text Comp Pro" pitchFamily="2" charset="0"/>
              </a:rPr>
              <a:t> </a:t>
            </a:r>
            <a:r>
              <a:rPr lang="ru-RU" sz="1100" kern="0" spc="15" dirty="0" smtClean="0">
                <a:solidFill>
                  <a:schemeClr val="tx1">
                    <a:lumMod val="75000"/>
                    <a:lumOff val="25000"/>
                  </a:schemeClr>
                </a:solidFill>
                <a:latin typeface="PF Din Text Comp Pro" pitchFamily="2" charset="0"/>
              </a:rPr>
              <a:t>ПНИ.</a:t>
            </a:r>
            <a:endParaRPr lang="ru-RU" sz="1100" kern="0" spc="15" dirty="0">
              <a:solidFill>
                <a:schemeClr val="tx1">
                  <a:lumMod val="75000"/>
                  <a:lumOff val="25000"/>
                </a:schemeClr>
              </a:solidFill>
              <a:latin typeface="PF Din Text Comp Pro" pitchFamily="2" charset="0"/>
            </a:endParaRPr>
          </a:p>
          <a:p>
            <a:pPr marL="171450" indent="-171450" algn="just" defTabSz="1422591">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Организация ряда пешеходных переходов у перекрёстов и рядом с автобусными </a:t>
            </a:r>
            <a:r>
              <a:rPr lang="ru-RU" sz="1100" kern="0" spc="15" dirty="0" smtClean="0">
                <a:solidFill>
                  <a:schemeClr val="tx1">
                    <a:lumMod val="75000"/>
                    <a:lumOff val="25000"/>
                  </a:schemeClr>
                </a:solidFill>
                <a:latin typeface="PF Din Text Comp Pro" pitchFamily="2" charset="0"/>
              </a:rPr>
              <a:t>остановками </a:t>
            </a:r>
            <a:r>
              <a:rPr lang="ru-RU" sz="1100" kern="0" spc="15" dirty="0">
                <a:solidFill>
                  <a:schemeClr val="tx1">
                    <a:lumMod val="75000"/>
                    <a:lumOff val="25000"/>
                  </a:schemeClr>
                </a:solidFill>
                <a:latin typeface="PF Din Text Comp Pro" pitchFamily="2" charset="0"/>
              </a:rPr>
              <a:t>через проспект </a:t>
            </a:r>
            <a:r>
              <a:rPr lang="ru-RU" sz="1100" kern="0" spc="15" dirty="0" smtClean="0">
                <a:solidFill>
                  <a:schemeClr val="tx1">
                    <a:lumMod val="75000"/>
                    <a:lumOff val="25000"/>
                  </a:schemeClr>
                </a:solidFill>
                <a:latin typeface="PF Din Text Comp Pro" pitchFamily="2" charset="0"/>
              </a:rPr>
              <a:t>Державина и Октябрьскую набережную</a:t>
            </a:r>
            <a:r>
              <a:rPr lang="ru-RU" sz="1100" kern="0" spc="15" dirty="0">
                <a:solidFill>
                  <a:schemeClr val="tx1">
                    <a:lumMod val="75000"/>
                    <a:lumOff val="25000"/>
                  </a:schemeClr>
                </a:solidFill>
                <a:latin typeface="PF Din Text Comp Pro" pitchFamily="2" charset="0"/>
              </a:rPr>
              <a:t>.</a:t>
            </a:r>
          </a:p>
          <a:p>
            <a:pPr marL="171450" indent="-171450" algn="just" defTabSz="1422591">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Обеспечение пешеходными переходами пересечений Мурманского шоссе и проспекта Державина, Волховского и Кировского проспектов в рамках их комплексной реконструкции.</a:t>
            </a:r>
          </a:p>
          <a:p>
            <a:pPr algn="just" defTabSz="1422591"/>
            <a:r>
              <a:rPr lang="ru-RU" sz="1100" b="1" kern="0" spc="15" dirty="0">
                <a:solidFill>
                  <a:schemeClr val="tx1">
                    <a:lumMod val="75000"/>
                    <a:lumOff val="25000"/>
                  </a:schemeClr>
                </a:solidFill>
                <a:latin typeface="PF Din Text Comp Pro" pitchFamily="2" charset="0"/>
              </a:rPr>
              <a:t>2 Очередь:</a:t>
            </a:r>
          </a:p>
          <a:p>
            <a:pPr marL="171450" indent="-171450" algn="just" defTabSz="1422591">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Строительство пешеходного подхода к станции Волховстрой-2 от Мурманского шоссе вдоль Вокзальной улицы.</a:t>
            </a:r>
          </a:p>
          <a:p>
            <a:pPr marL="171450" indent="-171450" algn="just" defTabSz="1422591">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Достройка недостающих пешеходных </a:t>
            </a:r>
            <a:r>
              <a:rPr lang="ru-RU" sz="1100" kern="0" spc="15" dirty="0" smtClean="0">
                <a:solidFill>
                  <a:schemeClr val="tx1">
                    <a:lumMod val="75000"/>
                    <a:lumOff val="25000"/>
                  </a:schemeClr>
                </a:solidFill>
                <a:latin typeface="PF Din Text Comp Pro" pitchFamily="2" charset="0"/>
              </a:rPr>
              <a:t>переходов.</a:t>
            </a:r>
            <a:endParaRPr lang="ru-RU" sz="1100" kern="0" spc="15" dirty="0">
              <a:solidFill>
                <a:schemeClr val="tx1">
                  <a:lumMod val="75000"/>
                  <a:lumOff val="25000"/>
                </a:schemeClr>
              </a:solidFill>
              <a:latin typeface="PF Din Text Comp Pro" pitchFamily="2" charset="0"/>
            </a:endParaRPr>
          </a:p>
          <a:p>
            <a:pPr algn="just" defTabSz="1422591"/>
            <a:r>
              <a:rPr lang="ru-RU" sz="1100" b="1" kern="0" spc="15" dirty="0">
                <a:solidFill>
                  <a:schemeClr val="tx1">
                    <a:lumMod val="75000"/>
                    <a:lumOff val="25000"/>
                  </a:schemeClr>
                </a:solidFill>
                <a:latin typeface="PF Din Text Comp Pro" pitchFamily="2" charset="0"/>
              </a:rPr>
              <a:t>3 Очередь:</a:t>
            </a:r>
          </a:p>
          <a:p>
            <a:pPr marL="171450" indent="-171450" algn="just" defTabSz="1422591">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Продление тротуара в район </a:t>
            </a:r>
            <a:r>
              <a:rPr lang="ru-RU" sz="1100" kern="0" spc="15" dirty="0" err="1">
                <a:solidFill>
                  <a:schemeClr val="tx1">
                    <a:lumMod val="75000"/>
                    <a:lumOff val="25000"/>
                  </a:schemeClr>
                </a:solidFill>
                <a:latin typeface="PF Din Text Comp Pro" pitchFamily="2" charset="0"/>
              </a:rPr>
              <a:t>Званка</a:t>
            </a:r>
            <a:r>
              <a:rPr lang="ru-RU" sz="1100" kern="0" spc="15" dirty="0">
                <a:solidFill>
                  <a:schemeClr val="tx1">
                    <a:lumMod val="75000"/>
                    <a:lumOff val="25000"/>
                  </a:schemeClr>
                </a:solidFill>
                <a:latin typeface="PF Din Text Comp Pro" pitchFamily="2" charset="0"/>
              </a:rPr>
              <a:t> вдоль Октябрьской набережной.</a:t>
            </a:r>
          </a:p>
          <a:p>
            <a:pPr marL="171450" indent="-171450" algn="just" defTabSz="1422591">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Создание прямого пешеходного пути из района «Обитай» в район </a:t>
            </a:r>
            <a:r>
              <a:rPr lang="ru-RU" sz="1100" kern="0" spc="15" dirty="0" err="1">
                <a:solidFill>
                  <a:schemeClr val="tx1">
                    <a:lumMod val="75000"/>
                    <a:lumOff val="25000"/>
                  </a:schemeClr>
                </a:solidFill>
                <a:latin typeface="PF Din Text Comp Pro" pitchFamily="2" charset="0"/>
              </a:rPr>
              <a:t>Новооктябрьское</a:t>
            </a:r>
            <a:r>
              <a:rPr lang="ru-RU" sz="1100" kern="0" spc="15" dirty="0">
                <a:solidFill>
                  <a:schemeClr val="tx1">
                    <a:lumMod val="75000"/>
                    <a:lumOff val="25000"/>
                  </a:schemeClr>
                </a:solidFill>
                <a:latin typeface="PF Din Text Comp Pro" pitchFamily="2" charset="0"/>
              </a:rPr>
              <a:t> – от </a:t>
            </a:r>
            <a:r>
              <a:rPr lang="ru-RU" sz="1100" kern="0" spc="15" dirty="0" err="1">
                <a:solidFill>
                  <a:schemeClr val="tx1">
                    <a:lumMod val="75000"/>
                    <a:lumOff val="25000"/>
                  </a:schemeClr>
                </a:solidFill>
                <a:latin typeface="PF Din Text Comp Pro" pitchFamily="2" charset="0"/>
              </a:rPr>
              <a:t>Новоладожского</a:t>
            </a:r>
            <a:r>
              <a:rPr lang="ru-RU" sz="1100" kern="0" spc="15" dirty="0">
                <a:solidFill>
                  <a:schemeClr val="tx1">
                    <a:lumMod val="75000"/>
                    <a:lumOff val="25000"/>
                  </a:schemeClr>
                </a:solidFill>
                <a:latin typeface="PF Din Text Comp Pro" pitchFamily="2" charset="0"/>
              </a:rPr>
              <a:t> шоссе через ж/д пути (с организацией переходов)  и вдоль ул. Красных Зорь.</a:t>
            </a:r>
          </a:p>
          <a:p>
            <a:pPr marL="171450" indent="-171450" algn="just" defTabSz="1422591">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Создание прямого благоустроенного пути в район Мурманские Ворота через Загородный проезд.</a:t>
            </a:r>
          </a:p>
          <a:p>
            <a:pPr marL="171450" indent="-171450" algn="just" defTabSz="1422591">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Полное обеспечение тротуарами Мурманского шоссе, ремонт тротуаров вдоль Парковой ул., проспекта Державина и пр.</a:t>
            </a:r>
          </a:p>
        </p:txBody>
      </p:sp>
      <p:sp>
        <p:nvSpPr>
          <p:cNvPr id="33" name="Прямоугольник 32">
            <a:extLst>
              <a:ext uri="{FF2B5EF4-FFF2-40B4-BE49-F238E27FC236}">
                <a16:creationId xmlns="" xmlns:a16="http://schemas.microsoft.com/office/drawing/2014/main" id="{3C08036E-2629-477F-B784-0DDB039C735A}"/>
              </a:ext>
            </a:extLst>
          </p:cNvPr>
          <p:cNvSpPr/>
          <p:nvPr/>
        </p:nvSpPr>
        <p:spPr>
          <a:xfrm>
            <a:off x="162124" y="-13727"/>
            <a:ext cx="845103" cy="553998"/>
          </a:xfrm>
          <a:prstGeom prst="rect">
            <a:avLst/>
          </a:prstGeom>
        </p:spPr>
        <p:txBody>
          <a:bodyPr wrap="none">
            <a:spAutoFit/>
          </a:bodyPr>
          <a:lstStyle/>
          <a:p>
            <a:r>
              <a:rPr lang="ru-RU" altLang="ru-RU" sz="3000" dirty="0">
                <a:solidFill>
                  <a:schemeClr val="bg1"/>
                </a:solidFill>
                <a:latin typeface="PF Din Text Comp Pro" pitchFamily="2" charset="0"/>
              </a:rPr>
              <a:t>16.3. </a:t>
            </a:r>
            <a:endParaRPr lang="ru-RU" sz="3000" dirty="0">
              <a:solidFill>
                <a:schemeClr val="bg1"/>
              </a:solidFill>
            </a:endParaRPr>
          </a:p>
        </p:txBody>
      </p:sp>
    </p:spTree>
    <p:extLst>
      <p:ext uri="{BB962C8B-B14F-4D97-AF65-F5344CB8AC3E}">
        <p14:creationId xmlns:p14="http://schemas.microsoft.com/office/powerpoint/2010/main" xmlns="" val="3972338563"/>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Прямоугольник 29"/>
          <p:cNvSpPr/>
          <p:nvPr/>
        </p:nvSpPr>
        <p:spPr>
          <a:xfrm>
            <a:off x="-1" y="-1"/>
            <a:ext cx="882205" cy="395289"/>
          </a:xfrm>
          <a:prstGeom prst="rect">
            <a:avLst/>
          </a:prstGeom>
          <a:solidFill>
            <a:srgbClr val="DD6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7265927"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solidFill>
                <a:latin typeface="PF Din Text Comp Pro" pitchFamily="2" charset="0"/>
                <a:cs typeface="Arial" charset="0"/>
              </a:rPr>
              <a:t>РАЗВИТИЕ ПЕШЕХОДНОЙ ИНФРАСТРУКТУРЫ</a:t>
            </a:r>
            <a:endParaRPr lang="ru-RU" altLang="ru-RU" sz="2200" kern="1200" dirty="0">
              <a:solidFill>
                <a:schemeClr val="tx1">
                  <a:lumMod val="85000"/>
                  <a:lumOff val="15000"/>
                </a:schemeClr>
              </a:solidFill>
              <a:latin typeface="PF Din Text Comp Pro" pitchFamily="2" charset="0"/>
              <a:cs typeface="Arial" charset="0"/>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156</a:t>
            </a:fld>
            <a:endParaRPr lang="ru-RU" dirty="0"/>
          </a:p>
        </p:txBody>
      </p:sp>
      <p:pic>
        <p:nvPicPr>
          <p:cNvPr id="9" name="Рисунок 8"/>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0437038" y="7483"/>
            <a:ext cx="256362" cy="252507"/>
          </a:xfrm>
          <a:prstGeom prst="rect">
            <a:avLst/>
          </a:prstGeom>
        </p:spPr>
      </p:pic>
      <p:sp>
        <p:nvSpPr>
          <p:cNvPr id="12" name="Прямоугольник 11"/>
          <p:cNvSpPr/>
          <p:nvPr/>
        </p:nvSpPr>
        <p:spPr>
          <a:xfrm>
            <a:off x="5730146" y="3052995"/>
            <a:ext cx="4752000" cy="4154984"/>
          </a:xfrm>
          <a:prstGeom prst="rect">
            <a:avLst/>
          </a:prstGeom>
        </p:spPr>
        <p:txBody>
          <a:bodyPr wrap="square">
            <a:spAutoFit/>
          </a:bodyPr>
          <a:lstStyle/>
          <a:p>
            <a:pPr lvl="0" algn="just" defTabSz="1422591"/>
            <a:r>
              <a:rPr lang="ru-RU" sz="1100" b="1" kern="0" spc="15" dirty="0">
                <a:solidFill>
                  <a:prstClr val="black">
                    <a:lumMod val="75000"/>
                    <a:lumOff val="25000"/>
                  </a:prstClr>
                </a:solidFill>
                <a:latin typeface="PF Din Text Comp Pro" pitchFamily="2" charset="0"/>
              </a:rPr>
              <a:t>2 </a:t>
            </a:r>
            <a:r>
              <a:rPr lang="ru-RU" sz="1100" b="1" kern="0" spc="15" dirty="0" smtClean="0">
                <a:solidFill>
                  <a:prstClr val="black">
                    <a:lumMod val="75000"/>
                    <a:lumOff val="25000"/>
                  </a:prstClr>
                </a:solidFill>
                <a:latin typeface="PF Din Text Comp Pro" pitchFamily="2" charset="0"/>
              </a:rPr>
              <a:t>Очередь</a:t>
            </a:r>
            <a:r>
              <a:rPr lang="ru-RU" sz="1100" b="1" kern="0" spc="15" dirty="0">
                <a:solidFill>
                  <a:prstClr val="black">
                    <a:lumMod val="75000"/>
                    <a:lumOff val="25000"/>
                  </a:prstClr>
                </a:solidFill>
                <a:latin typeface="PF Din Text Comp Pro" pitchFamily="2" charset="0"/>
              </a:rPr>
              <a:t>:</a:t>
            </a:r>
          </a:p>
          <a:p>
            <a:pPr marL="171450" indent="-171450" algn="just" defTabSz="1422591">
              <a:buFont typeface="Arial" panose="020B0604020202020204" pitchFamily="34" charset="0"/>
              <a:buChar char="•"/>
              <a:defRPr/>
            </a:pPr>
            <a:r>
              <a:rPr lang="ru-RU" sz="1100" kern="0" spc="15" dirty="0">
                <a:solidFill>
                  <a:schemeClr val="tx1">
                    <a:lumMod val="75000"/>
                    <a:lumOff val="25000"/>
                  </a:schemeClr>
                </a:solidFill>
                <a:latin typeface="PF Din Text Comp Pro" pitchFamily="2" charset="0"/>
              </a:rPr>
              <a:t>Создание пешеходных связей с периферийными районами – тротуаров </a:t>
            </a:r>
            <a:r>
              <a:rPr lang="ru-RU" sz="1100" kern="0" spc="15" dirty="0">
                <a:solidFill>
                  <a:prstClr val="black">
                    <a:lumMod val="75000"/>
                    <a:lumOff val="25000"/>
                  </a:prstClr>
                </a:solidFill>
                <a:latin typeface="PF Din Text Comp Pro" pitchFamily="2" charset="0"/>
              </a:rPr>
              <a:t>вдоль </a:t>
            </a:r>
            <a:r>
              <a:rPr lang="ru-RU" sz="1100" kern="0" spc="15" dirty="0" err="1">
                <a:solidFill>
                  <a:prstClr val="black">
                    <a:lumMod val="75000"/>
                    <a:lumOff val="25000"/>
                  </a:prstClr>
                </a:solidFill>
                <a:latin typeface="PF Din Text Comp Pro" pitchFamily="2" charset="0"/>
              </a:rPr>
              <a:t>Новостроевской</a:t>
            </a:r>
            <a:r>
              <a:rPr lang="ru-RU" sz="1100" kern="0" spc="15" dirty="0">
                <a:solidFill>
                  <a:prstClr val="black">
                    <a:lumMod val="75000"/>
                    <a:lumOff val="25000"/>
                  </a:prstClr>
                </a:solidFill>
                <a:latin typeface="PF Din Text Comp Pro" pitchFamily="2" charset="0"/>
              </a:rPr>
              <a:t> ул., вдоль улицы Гоголя (подход к району Мурманские Ворота), тротуара вдоль проектируемого проезда от дома №9 по Пролетарской улице до проспекта Державина.</a:t>
            </a:r>
          </a:p>
          <a:p>
            <a:pPr marL="171450" indent="-171450" algn="just" defTabSz="1422591">
              <a:buFont typeface="Arial" panose="020B0604020202020204" pitchFamily="34" charset="0"/>
              <a:buChar char="•"/>
              <a:defRPr/>
            </a:pPr>
            <a:r>
              <a:rPr lang="ru-RU" sz="1100" kern="0" spc="15" dirty="0">
                <a:solidFill>
                  <a:prstClr val="black">
                    <a:lumMod val="75000"/>
                    <a:lumOff val="25000"/>
                  </a:prstClr>
                </a:solidFill>
                <a:latin typeface="PF Din Text Comp Pro" pitchFamily="2" charset="0"/>
              </a:rPr>
              <a:t>Продолжение </a:t>
            </a:r>
            <a:r>
              <a:rPr lang="ru-RU" sz="1100" kern="0" spc="15" dirty="0" smtClean="0">
                <a:solidFill>
                  <a:prstClr val="black">
                    <a:lumMod val="75000"/>
                    <a:lumOff val="25000"/>
                  </a:prstClr>
                </a:solidFill>
                <a:latin typeface="PF Din Text Comp Pro" pitchFamily="2" charset="0"/>
              </a:rPr>
              <a:t>развития </a:t>
            </a:r>
            <a:r>
              <a:rPr lang="ru-RU" sz="1100" kern="0" spc="15" dirty="0">
                <a:solidFill>
                  <a:prstClr val="black">
                    <a:lumMod val="75000"/>
                    <a:lumOff val="25000"/>
                  </a:prstClr>
                </a:solidFill>
                <a:latin typeface="PF Din Text Comp Pro" pitchFamily="2" charset="0"/>
              </a:rPr>
              <a:t>тротуарной сети в границах застроенных территорий: вдоль ул.  Некрасова, Комсомольской ул., ул. Дзержинского, ул. </a:t>
            </a:r>
            <a:r>
              <a:rPr lang="ru-RU" sz="1100" kern="0" spc="15" dirty="0" err="1">
                <a:solidFill>
                  <a:prstClr val="black">
                    <a:lumMod val="75000"/>
                    <a:lumOff val="25000"/>
                  </a:prstClr>
                </a:solidFill>
                <a:latin typeface="PF Din Text Comp Pro" pitchFamily="2" charset="0"/>
              </a:rPr>
              <a:t>Борисогорское</a:t>
            </a:r>
            <a:r>
              <a:rPr lang="ru-RU" sz="1100" kern="0" spc="15" dirty="0">
                <a:solidFill>
                  <a:prstClr val="black">
                    <a:lumMod val="75000"/>
                    <a:lumOff val="25000"/>
                  </a:prstClr>
                </a:solidFill>
                <a:latin typeface="PF Din Text Comp Pro" pitchFamily="2" charset="0"/>
              </a:rPr>
              <a:t> Поле, просп. Державина, ул. Островского (в районе Мурманские Ворота)</a:t>
            </a:r>
            <a:r>
              <a:rPr lang="en-US" sz="1100" kern="0" spc="15" dirty="0">
                <a:solidFill>
                  <a:prstClr val="black">
                    <a:lumMod val="75000"/>
                    <a:lumOff val="25000"/>
                  </a:prstClr>
                </a:solidFill>
                <a:latin typeface="PF Din Text Comp Pro" pitchFamily="2" charset="0"/>
              </a:rPr>
              <a:t>.</a:t>
            </a:r>
            <a:endParaRPr lang="ru-RU" sz="1100" kern="0" spc="15" dirty="0">
              <a:solidFill>
                <a:prstClr val="black">
                  <a:lumMod val="75000"/>
                  <a:lumOff val="25000"/>
                </a:prstClr>
              </a:solidFill>
              <a:latin typeface="PF Din Text Comp Pro" pitchFamily="2" charset="0"/>
            </a:endParaRPr>
          </a:p>
          <a:p>
            <a:pPr marL="171450" indent="-171450" algn="just" defTabSz="1422591">
              <a:buFont typeface="Arial" panose="020B0604020202020204" pitchFamily="34" charset="0"/>
              <a:buChar char="•"/>
              <a:defRPr/>
            </a:pPr>
            <a:r>
              <a:rPr lang="ru-RU" sz="1100" kern="0" spc="15" dirty="0">
                <a:solidFill>
                  <a:schemeClr val="tx1">
                    <a:lumMod val="75000"/>
                    <a:lumOff val="25000"/>
                  </a:schemeClr>
                </a:solidFill>
                <a:latin typeface="PF Din Text Comp Pro" pitchFamily="2" charset="0"/>
              </a:rPr>
              <a:t>Достройка недостающих пешеходных переходов.</a:t>
            </a:r>
            <a:endParaRPr lang="ru-RU" sz="1100" kern="0" spc="15" dirty="0">
              <a:solidFill>
                <a:prstClr val="black">
                  <a:lumMod val="75000"/>
                  <a:lumOff val="25000"/>
                </a:prstClr>
              </a:solidFill>
              <a:latin typeface="PF Din Text Comp Pro" pitchFamily="2" charset="0"/>
            </a:endParaRPr>
          </a:p>
          <a:p>
            <a:pPr marL="171450" lvl="0" indent="-171450" algn="just" defTabSz="1422591">
              <a:buFont typeface="Arial" panose="020B0604020202020204" pitchFamily="34" charset="0"/>
              <a:buChar char="•"/>
            </a:pPr>
            <a:r>
              <a:rPr lang="ru-RU" sz="1100" kern="0" spc="15" dirty="0">
                <a:solidFill>
                  <a:prstClr val="black">
                    <a:lumMod val="75000"/>
                    <a:lumOff val="25000"/>
                  </a:prstClr>
                </a:solidFill>
                <a:latin typeface="PF Din Text Comp Pro" pitchFamily="2" charset="0"/>
              </a:rPr>
              <a:t>Организация  внутриквартальных пешеходных путей от Привокзальной площади к ул. Дзержинского, от ул. Профсоюзов в направлении улицы Верещагина.</a:t>
            </a:r>
          </a:p>
          <a:p>
            <a:pPr lvl="0" algn="just" defTabSz="1422591"/>
            <a:endParaRPr lang="ru-RU" sz="1100" b="1" kern="0" spc="15" dirty="0">
              <a:solidFill>
                <a:prstClr val="black">
                  <a:lumMod val="75000"/>
                  <a:lumOff val="25000"/>
                </a:prstClr>
              </a:solidFill>
              <a:latin typeface="PF Din Text Comp Pro" pitchFamily="2" charset="0"/>
            </a:endParaRPr>
          </a:p>
          <a:p>
            <a:pPr lvl="0" algn="just" defTabSz="1422591"/>
            <a:r>
              <a:rPr lang="ru-RU" sz="1100" b="1" kern="0" spc="15" dirty="0">
                <a:solidFill>
                  <a:prstClr val="black">
                    <a:lumMod val="75000"/>
                    <a:lumOff val="25000"/>
                  </a:prstClr>
                </a:solidFill>
                <a:latin typeface="PF Din Text Comp Pro" pitchFamily="2" charset="0"/>
              </a:rPr>
              <a:t>3 </a:t>
            </a:r>
            <a:r>
              <a:rPr lang="ru-RU" sz="1100" b="1" kern="0" spc="15" dirty="0" smtClean="0">
                <a:solidFill>
                  <a:prstClr val="black">
                    <a:lumMod val="75000"/>
                    <a:lumOff val="25000"/>
                  </a:prstClr>
                </a:solidFill>
                <a:latin typeface="PF Din Text Comp Pro" pitchFamily="2" charset="0"/>
              </a:rPr>
              <a:t>Очередь</a:t>
            </a:r>
            <a:r>
              <a:rPr lang="ru-RU" sz="1100" b="1" kern="0" spc="15" dirty="0">
                <a:solidFill>
                  <a:prstClr val="black">
                    <a:lumMod val="75000"/>
                    <a:lumOff val="25000"/>
                  </a:prstClr>
                </a:solidFill>
                <a:latin typeface="PF Din Text Comp Pro" pitchFamily="2" charset="0"/>
              </a:rPr>
              <a:t>:</a:t>
            </a:r>
          </a:p>
          <a:p>
            <a:pPr marL="171450" lvl="0" indent="-171450" algn="just" defTabSz="1422591">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Завершение формирования пешеходных связей с периферийными районами, вдоль: автодороги Волхов – </a:t>
            </a:r>
            <a:r>
              <a:rPr lang="ru-RU" sz="1100" kern="0" spc="15" dirty="0" err="1" smtClean="0">
                <a:solidFill>
                  <a:schemeClr val="tx1">
                    <a:lumMod val="75000"/>
                    <a:lumOff val="25000"/>
                  </a:schemeClr>
                </a:solidFill>
                <a:latin typeface="PF Din Text Comp Pro" pitchFamily="2" charset="0"/>
              </a:rPr>
              <a:t>Кисельня</a:t>
            </a:r>
            <a:r>
              <a:rPr lang="ru-RU" sz="1100" kern="0" spc="15" dirty="0" smtClean="0">
                <a:solidFill>
                  <a:schemeClr val="tx1">
                    <a:lumMod val="75000"/>
                    <a:lumOff val="25000"/>
                  </a:schemeClr>
                </a:solidFill>
                <a:latin typeface="PF Din Text Comp Pro" pitchFamily="2" charset="0"/>
              </a:rPr>
              <a:t> (до АЗС), </a:t>
            </a:r>
            <a:r>
              <a:rPr lang="ru-RU" sz="1100" kern="0" spc="15" dirty="0">
                <a:solidFill>
                  <a:schemeClr val="tx1">
                    <a:lumMod val="75000"/>
                    <a:lumOff val="25000"/>
                  </a:schemeClr>
                </a:solidFill>
                <a:latin typeface="PF Din Text Comp Pro" pitchFamily="2" charset="0"/>
              </a:rPr>
              <a:t>Советской ул. (в район </a:t>
            </a:r>
            <a:r>
              <a:rPr lang="ru-RU" sz="1100" kern="0" spc="15" dirty="0" err="1">
                <a:solidFill>
                  <a:schemeClr val="tx1">
                    <a:lumMod val="75000"/>
                    <a:lumOff val="25000"/>
                  </a:schemeClr>
                </a:solidFill>
                <a:latin typeface="PF Din Text Comp Pro" pitchFamily="2" charset="0"/>
              </a:rPr>
              <a:t>Кикино</a:t>
            </a:r>
            <a:r>
              <a:rPr lang="ru-RU" sz="1100" kern="0" spc="15" dirty="0">
                <a:solidFill>
                  <a:schemeClr val="tx1">
                    <a:lumMod val="75000"/>
                    <a:lumOff val="25000"/>
                  </a:schemeClr>
                </a:solidFill>
                <a:latin typeface="PF Din Text Comp Pro" pitchFamily="2" charset="0"/>
              </a:rPr>
              <a:t>), </a:t>
            </a:r>
            <a:r>
              <a:rPr lang="ru-RU" sz="1100" kern="0" spc="15" dirty="0" err="1" smtClean="0">
                <a:solidFill>
                  <a:schemeClr val="tx1">
                    <a:lumMod val="75000"/>
                    <a:lumOff val="25000"/>
                  </a:schemeClr>
                </a:solidFill>
                <a:latin typeface="PF Din Text Comp Pro" pitchFamily="2" charset="0"/>
              </a:rPr>
              <a:t>Первоймаской</a:t>
            </a:r>
            <a:r>
              <a:rPr lang="ru-RU" sz="1100" kern="0" spc="15" dirty="0" smtClean="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ул. (в район Лисички), Ленинградской ул</a:t>
            </a:r>
            <a:r>
              <a:rPr lang="ru-RU" sz="1100" kern="0" spc="15" dirty="0" smtClean="0">
                <a:solidFill>
                  <a:schemeClr val="tx1">
                    <a:lumMod val="75000"/>
                    <a:lumOff val="25000"/>
                  </a:schemeClr>
                </a:solidFill>
                <a:latin typeface="PF Din Text Comp Pro" pitchFamily="2" charset="0"/>
              </a:rPr>
              <a:t>.</a:t>
            </a:r>
            <a:endParaRPr lang="ru-RU" sz="1100" kern="0" spc="15" dirty="0">
              <a:solidFill>
                <a:schemeClr val="tx1">
                  <a:lumMod val="75000"/>
                  <a:lumOff val="25000"/>
                </a:schemeClr>
              </a:solidFill>
              <a:latin typeface="PF Din Text Comp Pro" pitchFamily="2" charset="0"/>
            </a:endParaRPr>
          </a:p>
          <a:p>
            <a:pPr marL="171450" lvl="0" indent="-171450" algn="just" defTabSz="1422591">
              <a:buFont typeface="Arial" panose="020B0604020202020204" pitchFamily="34" charset="0"/>
              <a:buChar char="•"/>
            </a:pPr>
            <a:r>
              <a:rPr lang="ru-RU" sz="1100" kern="0" spc="15" dirty="0">
                <a:solidFill>
                  <a:prstClr val="black">
                    <a:lumMod val="75000"/>
                    <a:lumOff val="25000"/>
                  </a:prstClr>
                </a:solidFill>
                <a:latin typeface="PF Din Text Comp Pro" pitchFamily="2" charset="0"/>
              </a:rPr>
              <a:t>Завершение развития опорной тротуарной сети в границах застроенных территорий – строительство или реконструкция тротуаров вдоль Лесного пер., ул. Дзержинского, ул. Кирова, ул. Работниц, Комсомольской ул., Северной ул., Железнодорожного пер., Воронежской ул., ул. Щорса, пр. Державина, ул. 8 марта</a:t>
            </a:r>
            <a:r>
              <a:rPr lang="en-US" sz="1100" kern="0" spc="15" dirty="0">
                <a:solidFill>
                  <a:prstClr val="black">
                    <a:lumMod val="75000"/>
                    <a:lumOff val="25000"/>
                  </a:prstClr>
                </a:solidFill>
                <a:latin typeface="PF Din Text Comp Pro" pitchFamily="2" charset="0"/>
              </a:rPr>
              <a:t>.</a:t>
            </a:r>
            <a:endParaRPr lang="ru-RU" sz="1100" kern="0" spc="15" dirty="0">
              <a:solidFill>
                <a:prstClr val="black">
                  <a:lumMod val="75000"/>
                  <a:lumOff val="25000"/>
                </a:prstClr>
              </a:solidFill>
              <a:latin typeface="PF Din Text Comp Pro" pitchFamily="2" charset="0"/>
            </a:endParaRPr>
          </a:p>
          <a:p>
            <a:pPr marL="171450" lvl="0" indent="-171450" algn="just" defTabSz="1422591">
              <a:buFont typeface="Arial" panose="020B0604020202020204" pitchFamily="34" charset="0"/>
              <a:buChar char="•"/>
            </a:pPr>
            <a:r>
              <a:rPr lang="ru-RU" sz="1100" kern="0" spc="15" dirty="0">
                <a:solidFill>
                  <a:prstClr val="black">
                    <a:lumMod val="75000"/>
                    <a:lumOff val="25000"/>
                  </a:prstClr>
                </a:solidFill>
                <a:latin typeface="PF Din Text Comp Pro" pitchFamily="2" charset="0"/>
              </a:rPr>
              <a:t>Строительство пешеходных мостиков через </a:t>
            </a:r>
            <a:r>
              <a:rPr lang="ru-RU" sz="1100" kern="0" spc="15" dirty="0" err="1">
                <a:solidFill>
                  <a:prstClr val="black">
                    <a:lumMod val="75000"/>
                    <a:lumOff val="25000"/>
                  </a:prstClr>
                </a:solidFill>
                <a:latin typeface="PF Din Text Comp Pro" pitchFamily="2" charset="0"/>
              </a:rPr>
              <a:t>Яглов</a:t>
            </a:r>
            <a:r>
              <a:rPr lang="ru-RU" sz="1100" kern="0" spc="15" dirty="0">
                <a:solidFill>
                  <a:prstClr val="black">
                    <a:lumMod val="75000"/>
                    <a:lumOff val="25000"/>
                  </a:prstClr>
                </a:solidFill>
                <a:latin typeface="PF Din Text Comp Pro" pitchFamily="2" charset="0"/>
              </a:rPr>
              <a:t> ручей в створе улиц: Урицкого, </a:t>
            </a:r>
            <a:r>
              <a:rPr lang="ru-RU" sz="1100" kern="0" spc="15" dirty="0" err="1">
                <a:solidFill>
                  <a:prstClr val="black">
                    <a:lumMod val="75000"/>
                    <a:lumOff val="25000"/>
                  </a:prstClr>
                </a:solidFill>
                <a:latin typeface="PF Din Text Comp Pro" pitchFamily="2" charset="0"/>
              </a:rPr>
              <a:t>Мопровской</a:t>
            </a:r>
            <a:r>
              <a:rPr lang="ru-RU" sz="1100" kern="0" spc="15" dirty="0">
                <a:solidFill>
                  <a:prstClr val="black">
                    <a:lumMod val="75000"/>
                    <a:lumOff val="25000"/>
                  </a:prstClr>
                </a:solidFill>
                <a:latin typeface="PF Din Text Comp Pro" pitchFamily="2" charset="0"/>
              </a:rPr>
              <a:t>, Связи,  Лермонтова, Коммунальной.</a:t>
            </a:r>
          </a:p>
          <a:p>
            <a:pPr marL="171450" lvl="0" indent="-171450" algn="just" defTabSz="1422591">
              <a:buFont typeface="Arial" panose="020B0604020202020204" pitchFamily="34" charset="0"/>
              <a:buChar char="•"/>
            </a:pPr>
            <a:r>
              <a:rPr lang="ru-RU" sz="1100" kern="0" spc="15" dirty="0">
                <a:solidFill>
                  <a:prstClr val="black">
                    <a:lumMod val="75000"/>
                    <a:lumOff val="25000"/>
                  </a:prstClr>
                </a:solidFill>
                <a:latin typeface="PF Din Text Comp Pro" pitchFamily="2" charset="0"/>
              </a:rPr>
              <a:t>Организация пешеходных связей вне УДС: между ул. Коммунаров и ул. </a:t>
            </a:r>
            <a:r>
              <a:rPr lang="ru-RU" sz="1100" kern="0" spc="15" dirty="0" err="1">
                <a:solidFill>
                  <a:prstClr val="black">
                    <a:lumMod val="75000"/>
                    <a:lumOff val="25000"/>
                  </a:prstClr>
                </a:solidFill>
                <a:latin typeface="PF Din Text Comp Pro" pitchFamily="2" charset="0"/>
              </a:rPr>
              <a:t>Борисогорское</a:t>
            </a:r>
            <a:r>
              <a:rPr lang="ru-RU" sz="1100" kern="0" spc="15" dirty="0">
                <a:solidFill>
                  <a:prstClr val="black">
                    <a:lumMod val="75000"/>
                    <a:lumOff val="25000"/>
                  </a:prstClr>
                </a:solidFill>
                <a:latin typeface="PF Din Text Comp Pro" pitchFamily="2" charset="0"/>
              </a:rPr>
              <a:t> Поле, между ул. Фрунзе и пр. Державина, между Красноармейской ул. и ул. Нахимова.</a:t>
            </a:r>
          </a:p>
        </p:txBody>
      </p:sp>
      <p:sp>
        <p:nvSpPr>
          <p:cNvPr id="15" name="TextBox 14">
            <a:extLst>
              <a:ext uri="{FF2B5EF4-FFF2-40B4-BE49-F238E27FC236}">
                <a16:creationId xmlns:a16="http://schemas.microsoft.com/office/drawing/2014/main" xmlns="" id="{8B8B9A01-4DC7-498C-A930-14E282CC6329}"/>
              </a:ext>
            </a:extLst>
          </p:cNvPr>
          <p:cNvSpPr txBox="1"/>
          <p:nvPr/>
        </p:nvSpPr>
        <p:spPr>
          <a:xfrm>
            <a:off x="360000" y="5415036"/>
            <a:ext cx="5400000" cy="1461939"/>
          </a:xfrm>
          <a:prstGeom prst="rect">
            <a:avLst/>
          </a:prstGeom>
          <a:noFill/>
        </p:spPr>
        <p:txBody>
          <a:bodyPr wrap="square">
            <a:spAutoFit/>
          </a:bodyPr>
          <a:lstStyle/>
          <a:p>
            <a:pPr marL="0" marR="0" lvl="0" indent="0" algn="just" defTabSz="1422591" rtl="0" eaLnBrk="1" fontAlgn="base" latinLnBrk="0" hangingPunct="1">
              <a:lnSpc>
                <a:spcPct val="100000"/>
              </a:lnSpc>
              <a:spcBef>
                <a:spcPct val="0"/>
              </a:spcBef>
              <a:spcAft>
                <a:spcPct val="0"/>
              </a:spcAft>
              <a:buClrTx/>
              <a:buSzTx/>
              <a:buFontTx/>
              <a:buNone/>
              <a:tabLst/>
              <a:defRPr/>
            </a:pPr>
            <a:r>
              <a:rPr kumimoji="0" lang="ru-RU" sz="1200" b="1" i="0" u="none" strike="noStrike" kern="0" cap="none" spc="15" normalizeH="0" baseline="0" noProof="0" dirty="0">
                <a:ln>
                  <a:noFill/>
                </a:ln>
                <a:solidFill>
                  <a:prstClr val="black">
                    <a:lumMod val="75000"/>
                    <a:lumOff val="25000"/>
                  </a:prstClr>
                </a:solidFill>
                <a:effectLst/>
                <a:uLnTx/>
                <a:uFillTx/>
                <a:latin typeface="PF Din Text Comp Pro" pitchFamily="2" charset="0"/>
                <a:ea typeface="+mn-ea"/>
                <a:cs typeface="Arial" charset="0"/>
              </a:rPr>
              <a:t>В северной части Волхова:</a:t>
            </a:r>
          </a:p>
          <a:p>
            <a:pPr marR="0" lvl="0" algn="just" defTabSz="1422591" rtl="0" eaLnBrk="1" fontAlgn="base" latinLnBrk="0" hangingPunct="1">
              <a:lnSpc>
                <a:spcPct val="100000"/>
              </a:lnSpc>
              <a:spcBef>
                <a:spcPct val="0"/>
              </a:spcBef>
              <a:spcAft>
                <a:spcPct val="0"/>
              </a:spcAft>
              <a:buClrTx/>
              <a:buSzTx/>
              <a:tabLst/>
              <a:defRPr/>
            </a:pPr>
            <a:r>
              <a:rPr kumimoji="0" lang="ru-RU" sz="1100" b="1" i="0" u="none" strike="noStrike" kern="0" cap="none" spc="15" normalizeH="0" baseline="0" noProof="0" dirty="0">
                <a:ln>
                  <a:noFill/>
                </a:ln>
                <a:solidFill>
                  <a:prstClr val="black">
                    <a:lumMod val="75000"/>
                    <a:lumOff val="25000"/>
                  </a:prstClr>
                </a:solidFill>
                <a:effectLst/>
                <a:uLnTx/>
                <a:uFillTx/>
                <a:latin typeface="PF Din Text Comp Pro" pitchFamily="2" charset="0"/>
                <a:ea typeface="+mn-ea"/>
                <a:cs typeface="Arial" charset="0"/>
              </a:rPr>
              <a:t>1 Очередь</a:t>
            </a:r>
            <a:r>
              <a:rPr kumimoji="0" lang="ru-RU" sz="1100" b="0" i="0" u="none" strike="noStrike" kern="0" cap="none" spc="15" normalizeH="0" baseline="0" noProof="0" dirty="0">
                <a:ln>
                  <a:noFill/>
                </a:ln>
                <a:solidFill>
                  <a:prstClr val="black">
                    <a:lumMod val="75000"/>
                    <a:lumOff val="25000"/>
                  </a:prstClr>
                </a:solidFill>
                <a:effectLst/>
                <a:uLnTx/>
                <a:uFillTx/>
                <a:latin typeface="PF Din Text Comp Pro" pitchFamily="2" charset="0"/>
                <a:ea typeface="+mn-ea"/>
                <a:cs typeface="Arial" charset="0"/>
              </a:rPr>
              <a:t>:</a:t>
            </a:r>
          </a:p>
          <a:p>
            <a:pPr marL="171450" marR="0" lvl="0" indent="-171450" algn="just" defTabSz="1422591" eaLnBrk="1" latinLnBrk="0" hangingPunct="1">
              <a:lnSpc>
                <a:spcPct val="100000"/>
              </a:lnSpc>
              <a:buClrTx/>
              <a:buSzTx/>
              <a:buFont typeface="Arial" panose="020B0604020202020204" pitchFamily="34" charset="0"/>
              <a:buChar char="•"/>
              <a:tabLst/>
              <a:defRPr/>
            </a:pPr>
            <a:r>
              <a:rPr lang="ru-RU" sz="1100" kern="0" spc="15" dirty="0">
                <a:solidFill>
                  <a:schemeClr val="tx1">
                    <a:lumMod val="75000"/>
                    <a:lumOff val="25000"/>
                  </a:schemeClr>
                </a:solidFill>
                <a:latin typeface="PF Din Text Comp Pro" pitchFamily="2" charset="0"/>
              </a:rPr>
              <a:t>Строительство или реконструкция тротуаров вдоль улиц среди многоквартирной жилой застройки в случаях, если они отсутствуют или неудовлетворительного качества: Привокзальная </a:t>
            </a:r>
            <a:r>
              <a:rPr lang="ru-RU" sz="1100" kern="0" spc="15" dirty="0" smtClean="0">
                <a:solidFill>
                  <a:schemeClr val="tx1">
                    <a:lumMod val="75000"/>
                    <a:lumOff val="25000"/>
                  </a:schemeClr>
                </a:solidFill>
                <a:latin typeface="PF Din Text Comp Pro" pitchFamily="2" charset="0"/>
              </a:rPr>
              <a:t>площадь </a:t>
            </a:r>
            <a:r>
              <a:rPr lang="ru-RU" sz="1100" kern="0" spc="15" dirty="0">
                <a:solidFill>
                  <a:schemeClr val="tx1">
                    <a:lumMod val="75000"/>
                    <a:lumOff val="25000"/>
                  </a:schemeClr>
                </a:solidFill>
                <a:latin typeface="PF Din Text Comp Pro" pitchFamily="2" charset="0"/>
              </a:rPr>
              <a:t>(с восточной стороны), ул. Юрия Гагарина, ул. Кирова, ул. Дзержинского, ул. Работниц, </a:t>
            </a:r>
            <a:r>
              <a:rPr lang="ru-RU" sz="1100" kern="0" spc="15" dirty="0" smtClean="0">
                <a:solidFill>
                  <a:schemeClr val="tx1">
                    <a:lumMod val="75000"/>
                    <a:lumOff val="25000"/>
                  </a:schemeClr>
                </a:solidFill>
                <a:latin typeface="PF Din Text Comp Pro" pitchFamily="2" charset="0"/>
              </a:rPr>
              <a:t>Березовый </a:t>
            </a:r>
            <a:r>
              <a:rPr lang="ru-RU" sz="1100" kern="0" spc="15" dirty="0">
                <a:solidFill>
                  <a:schemeClr val="tx1">
                    <a:lumMod val="75000"/>
                    <a:lumOff val="25000"/>
                  </a:schemeClr>
                </a:solidFill>
                <a:latin typeface="PF Din Text Comp Pro" pitchFamily="2" charset="0"/>
              </a:rPr>
              <a:t>пер. (на подходе к жилым домам на Пролетарской ул.),  </a:t>
            </a:r>
            <a:r>
              <a:rPr lang="ru-RU" sz="1100" kern="0" spc="15" dirty="0" err="1" smtClean="0">
                <a:solidFill>
                  <a:schemeClr val="tx1">
                    <a:lumMod val="75000"/>
                    <a:lumOff val="25000"/>
                  </a:schemeClr>
                </a:solidFill>
                <a:latin typeface="PF Din Text Comp Pro" pitchFamily="2" charset="0"/>
              </a:rPr>
              <a:t>Расстанная</a:t>
            </a:r>
            <a:r>
              <a:rPr lang="ru-RU" sz="1100" kern="0" spc="15" dirty="0" smtClean="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ул.</a:t>
            </a:r>
          </a:p>
          <a:p>
            <a:pPr marL="171450" lvl="0" indent="-171450" algn="just" defTabSz="1422591">
              <a:buFont typeface="Arial" panose="020B0604020202020204" pitchFamily="34" charset="0"/>
              <a:buChar char="•"/>
              <a:defRPr/>
            </a:pPr>
            <a:r>
              <a:rPr lang="ru-RU" sz="1100" kern="0" spc="15" dirty="0">
                <a:solidFill>
                  <a:schemeClr val="tx1">
                    <a:lumMod val="75000"/>
                    <a:lumOff val="25000"/>
                  </a:schemeClr>
                </a:solidFill>
                <a:latin typeface="PF Din Text Comp Pro" pitchFamily="2" charset="0"/>
              </a:rPr>
              <a:t>Организация ряда пешеходных переходов у перекрёстов и рядом с автобусными остановками: через </a:t>
            </a:r>
            <a:r>
              <a:rPr lang="ru-RU" sz="1100" kern="0" spc="15" dirty="0" smtClean="0">
                <a:solidFill>
                  <a:schemeClr val="tx1">
                    <a:lumMod val="75000"/>
                    <a:lumOff val="25000"/>
                  </a:schemeClr>
                </a:solidFill>
                <a:latin typeface="PF Din Text Comp Pro" pitchFamily="2" charset="0"/>
              </a:rPr>
              <a:t>проспект </a:t>
            </a:r>
            <a:r>
              <a:rPr lang="ru-RU" sz="1100" kern="0" spc="15" dirty="0">
                <a:solidFill>
                  <a:schemeClr val="tx1">
                    <a:lumMod val="75000"/>
                    <a:lumOff val="25000"/>
                  </a:schemeClr>
                </a:solidFill>
                <a:latin typeface="PF Din Text Comp Pro" pitchFamily="2" charset="0"/>
              </a:rPr>
              <a:t>Державина, Мурманское шоссе, улицу Некрасова.</a:t>
            </a:r>
          </a:p>
        </p:txBody>
      </p:sp>
      <p:pic>
        <p:nvPicPr>
          <p:cNvPr id="7" name="Рисунок 6">
            <a:extLst>
              <a:ext uri="{FF2B5EF4-FFF2-40B4-BE49-F238E27FC236}">
                <a16:creationId xmlns:a16="http://schemas.microsoft.com/office/drawing/2014/main" xmlns="" id="{B70C7DDD-5ABE-4FB9-B6AE-99B92320C46E}"/>
              </a:ext>
            </a:extLst>
          </p:cNvPr>
          <p:cNvPicPr>
            <a:picLocks noChangeAspect="1"/>
          </p:cNvPicPr>
          <p:nvPr/>
        </p:nvPicPr>
        <p:blipFill>
          <a:blip r:embed="rId4" cstate="print"/>
          <a:srcRect t="4754" r="-664"/>
          <a:stretch>
            <a:fillRect/>
          </a:stretch>
        </p:blipFill>
        <p:spPr>
          <a:xfrm>
            <a:off x="5846766" y="612775"/>
            <a:ext cx="4540247" cy="2370358"/>
          </a:xfrm>
          <a:prstGeom prst="rect">
            <a:avLst/>
          </a:prstGeom>
        </p:spPr>
      </p:pic>
      <p:pic>
        <p:nvPicPr>
          <p:cNvPr id="14" name="Рисунок 13" descr="Волхов_пешеходн_проект.png"/>
          <p:cNvPicPr>
            <a:picLocks noChangeAspect="1"/>
          </p:cNvPicPr>
          <p:nvPr/>
        </p:nvPicPr>
        <p:blipFill>
          <a:blip r:embed="rId5" cstate="print"/>
          <a:srcRect l="3267" t="960"/>
          <a:stretch>
            <a:fillRect/>
          </a:stretch>
        </p:blipFill>
        <p:spPr>
          <a:xfrm>
            <a:off x="450850" y="612775"/>
            <a:ext cx="5219201" cy="4831396"/>
          </a:xfrm>
          <a:prstGeom prst="rect">
            <a:avLst/>
          </a:prstGeom>
        </p:spPr>
      </p:pic>
      <p:pic>
        <p:nvPicPr>
          <p:cNvPr id="17" name="Picture 2"/>
          <p:cNvPicPr>
            <a:picLocks noChangeAspect="1" noChangeArrowheads="1"/>
          </p:cNvPicPr>
          <p:nvPr/>
        </p:nvPicPr>
        <p:blipFill>
          <a:blip r:embed="rId6" cstate="print"/>
          <a:stretch>
            <a:fillRect/>
          </a:stretch>
        </p:blipFill>
        <p:spPr bwMode="auto">
          <a:xfrm>
            <a:off x="336828" y="494483"/>
            <a:ext cx="2938170" cy="100013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3" name="Picture 2"/>
          <p:cNvPicPr>
            <a:picLocks noChangeAspect="1" noChangeArrowheads="1"/>
          </p:cNvPicPr>
          <p:nvPr/>
        </p:nvPicPr>
        <p:blipFill>
          <a:blip r:embed="rId7" cstate="print"/>
          <a:stretch>
            <a:fillRect/>
          </a:stretch>
        </p:blipFill>
        <p:spPr bwMode="auto">
          <a:xfrm>
            <a:off x="3552786" y="4308233"/>
            <a:ext cx="2222542" cy="1210431"/>
          </a:xfrm>
          <a:prstGeom prst="rect">
            <a:avLst/>
          </a:prstGeom>
          <a:solidFill>
            <a:schemeClr val="bg1">
              <a:alpha val="70000"/>
            </a:schemeClr>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6" name="TextBox 15"/>
          <p:cNvSpPr txBox="1"/>
          <p:nvPr/>
        </p:nvSpPr>
        <p:spPr>
          <a:xfrm rot="20690003">
            <a:off x="2789313" y="2937677"/>
            <a:ext cx="1086070" cy="215444"/>
          </a:xfrm>
          <a:prstGeom prst="rect">
            <a:avLst/>
          </a:prstGeom>
          <a:noFill/>
        </p:spPr>
        <p:txBody>
          <a:bodyPr wrap="square" rtlCol="0">
            <a:spAutoFit/>
          </a:bodyPr>
          <a:lstStyle/>
          <a:p>
            <a:r>
              <a:rPr lang="ru-RU" sz="800" dirty="0" smtClean="0">
                <a:latin typeface="PF Din Text Comp Pro" pitchFamily="2" charset="0"/>
              </a:rPr>
              <a:t>ул. Юрия Гагарина</a:t>
            </a:r>
            <a:endParaRPr lang="ru-RU" sz="800" dirty="0">
              <a:latin typeface="PF Din Text Comp Pro" pitchFamily="2" charset="0"/>
            </a:endParaRPr>
          </a:p>
        </p:txBody>
      </p:sp>
      <p:sp>
        <p:nvSpPr>
          <p:cNvPr id="18" name="TextBox 17"/>
          <p:cNvSpPr txBox="1"/>
          <p:nvPr/>
        </p:nvSpPr>
        <p:spPr>
          <a:xfrm rot="20641388">
            <a:off x="3249536" y="3822299"/>
            <a:ext cx="1004635" cy="215444"/>
          </a:xfrm>
          <a:prstGeom prst="rect">
            <a:avLst/>
          </a:prstGeom>
          <a:noFill/>
        </p:spPr>
        <p:txBody>
          <a:bodyPr wrap="square" rtlCol="0">
            <a:spAutoFit/>
          </a:bodyPr>
          <a:lstStyle/>
          <a:p>
            <a:r>
              <a:rPr lang="ru-RU" sz="800" dirty="0" smtClean="0">
                <a:latin typeface="PF Din Text Comp Pro" pitchFamily="2" charset="0"/>
              </a:rPr>
              <a:t>ул. Дзержинского</a:t>
            </a:r>
            <a:endParaRPr lang="ru-RU" sz="800" dirty="0">
              <a:latin typeface="PF Din Text Comp Pro" pitchFamily="2" charset="0"/>
            </a:endParaRPr>
          </a:p>
        </p:txBody>
      </p:sp>
      <p:sp>
        <p:nvSpPr>
          <p:cNvPr id="19" name="TextBox 18"/>
          <p:cNvSpPr txBox="1"/>
          <p:nvPr/>
        </p:nvSpPr>
        <p:spPr>
          <a:xfrm rot="20641388">
            <a:off x="2859948" y="3154862"/>
            <a:ext cx="726112" cy="215444"/>
          </a:xfrm>
          <a:prstGeom prst="rect">
            <a:avLst/>
          </a:prstGeom>
          <a:noFill/>
        </p:spPr>
        <p:txBody>
          <a:bodyPr wrap="square" rtlCol="0">
            <a:spAutoFit/>
          </a:bodyPr>
          <a:lstStyle/>
          <a:p>
            <a:r>
              <a:rPr lang="ru-RU" sz="800" dirty="0" smtClean="0">
                <a:latin typeface="PF Din Text Comp Pro" pitchFamily="2" charset="0"/>
              </a:rPr>
              <a:t>ул. Кирова</a:t>
            </a:r>
            <a:endParaRPr lang="ru-RU" sz="800" dirty="0">
              <a:latin typeface="PF Din Text Comp Pro" pitchFamily="2" charset="0"/>
            </a:endParaRPr>
          </a:p>
        </p:txBody>
      </p:sp>
      <p:sp>
        <p:nvSpPr>
          <p:cNvPr id="20" name="TextBox 19"/>
          <p:cNvSpPr txBox="1"/>
          <p:nvPr/>
        </p:nvSpPr>
        <p:spPr>
          <a:xfrm rot="689002">
            <a:off x="3575824" y="2497727"/>
            <a:ext cx="899354" cy="215444"/>
          </a:xfrm>
          <a:prstGeom prst="rect">
            <a:avLst/>
          </a:prstGeom>
          <a:noFill/>
        </p:spPr>
        <p:txBody>
          <a:bodyPr wrap="square" rtlCol="0">
            <a:spAutoFit/>
          </a:bodyPr>
          <a:lstStyle/>
          <a:p>
            <a:r>
              <a:rPr lang="ru-RU" sz="800" dirty="0" err="1" smtClean="0">
                <a:latin typeface="PF Din Text Comp Pro" pitchFamily="2" charset="0"/>
              </a:rPr>
              <a:t>пр-кт</a:t>
            </a:r>
            <a:r>
              <a:rPr lang="ru-RU" sz="800" dirty="0" smtClean="0">
                <a:latin typeface="PF Din Text Comp Pro" pitchFamily="2" charset="0"/>
              </a:rPr>
              <a:t> Державина</a:t>
            </a:r>
            <a:endParaRPr lang="ru-RU" sz="800" dirty="0">
              <a:latin typeface="PF Din Text Comp Pro" pitchFamily="2" charset="0"/>
            </a:endParaRPr>
          </a:p>
        </p:txBody>
      </p:sp>
      <p:sp>
        <p:nvSpPr>
          <p:cNvPr id="48" name="TextBox 47"/>
          <p:cNvSpPr txBox="1"/>
          <p:nvPr/>
        </p:nvSpPr>
        <p:spPr>
          <a:xfrm>
            <a:off x="2774932" y="4352135"/>
            <a:ext cx="1071570" cy="261610"/>
          </a:xfrm>
          <a:prstGeom prst="rect">
            <a:avLst/>
          </a:prstGeom>
          <a:noFill/>
        </p:spPr>
        <p:txBody>
          <a:bodyPr wrap="square" rtlCol="0">
            <a:spAutoFit/>
          </a:bodyPr>
          <a:lstStyle/>
          <a:p>
            <a:r>
              <a:rPr lang="ru-RU" sz="1100" i="1" dirty="0" smtClean="0">
                <a:latin typeface="PF Din Text Comp Pro" pitchFamily="2" charset="0"/>
              </a:rPr>
              <a:t>Волховстрой-1</a:t>
            </a:r>
            <a:endParaRPr lang="ru-RU" sz="1100" i="1" dirty="0">
              <a:latin typeface="PF Din Text Comp Pro" pitchFamily="2" charset="0"/>
            </a:endParaRPr>
          </a:p>
        </p:txBody>
      </p:sp>
      <p:sp>
        <p:nvSpPr>
          <p:cNvPr id="49" name="TextBox 48"/>
          <p:cNvSpPr txBox="1"/>
          <p:nvPr/>
        </p:nvSpPr>
        <p:spPr>
          <a:xfrm rot="20641388">
            <a:off x="2937670" y="3319691"/>
            <a:ext cx="726112" cy="215444"/>
          </a:xfrm>
          <a:prstGeom prst="rect">
            <a:avLst/>
          </a:prstGeom>
          <a:noFill/>
        </p:spPr>
        <p:txBody>
          <a:bodyPr wrap="square" rtlCol="0">
            <a:spAutoFit/>
          </a:bodyPr>
          <a:lstStyle/>
          <a:p>
            <a:r>
              <a:rPr lang="ru-RU" sz="800" dirty="0" smtClean="0">
                <a:latin typeface="PF Din Text Comp Pro" pitchFamily="2" charset="0"/>
              </a:rPr>
              <a:t>ул. Работниц</a:t>
            </a:r>
            <a:endParaRPr lang="ru-RU" sz="800" dirty="0">
              <a:latin typeface="PF Din Text Comp Pro" pitchFamily="2" charset="0"/>
            </a:endParaRPr>
          </a:p>
        </p:txBody>
      </p:sp>
      <p:sp>
        <p:nvSpPr>
          <p:cNvPr id="50" name="TextBox 49"/>
          <p:cNvSpPr txBox="1"/>
          <p:nvPr/>
        </p:nvSpPr>
        <p:spPr>
          <a:xfrm rot="16740848">
            <a:off x="4431459" y="2318945"/>
            <a:ext cx="727595" cy="215444"/>
          </a:xfrm>
          <a:prstGeom prst="rect">
            <a:avLst/>
          </a:prstGeom>
          <a:noFill/>
        </p:spPr>
        <p:txBody>
          <a:bodyPr wrap="square" rtlCol="0">
            <a:spAutoFit/>
          </a:bodyPr>
          <a:lstStyle/>
          <a:p>
            <a:r>
              <a:rPr lang="ru-RU" sz="800" dirty="0" smtClean="0">
                <a:latin typeface="PF Din Text Comp Pro" pitchFamily="2" charset="0"/>
              </a:rPr>
              <a:t>Берёзовый пер.</a:t>
            </a:r>
            <a:endParaRPr lang="ru-RU" sz="800" dirty="0">
              <a:latin typeface="PF Din Text Comp Pro" pitchFamily="2" charset="0"/>
            </a:endParaRPr>
          </a:p>
        </p:txBody>
      </p:sp>
      <p:sp>
        <p:nvSpPr>
          <p:cNvPr id="51" name="TextBox 50"/>
          <p:cNvSpPr txBox="1"/>
          <p:nvPr/>
        </p:nvSpPr>
        <p:spPr>
          <a:xfrm rot="16891344">
            <a:off x="4282963" y="3087123"/>
            <a:ext cx="798679" cy="215444"/>
          </a:xfrm>
          <a:prstGeom prst="rect">
            <a:avLst/>
          </a:prstGeom>
          <a:noFill/>
        </p:spPr>
        <p:txBody>
          <a:bodyPr wrap="square" rtlCol="0">
            <a:spAutoFit/>
          </a:bodyPr>
          <a:lstStyle/>
          <a:p>
            <a:r>
              <a:rPr lang="ru-RU" sz="800" dirty="0" err="1" smtClean="0">
                <a:latin typeface="PF Din Text Comp Pro" pitchFamily="2" charset="0"/>
              </a:rPr>
              <a:t>Расстанная</a:t>
            </a:r>
            <a:r>
              <a:rPr lang="ru-RU" sz="800" dirty="0" smtClean="0">
                <a:latin typeface="PF Din Text Comp Pro" pitchFamily="2" charset="0"/>
              </a:rPr>
              <a:t> ул.</a:t>
            </a:r>
            <a:endParaRPr lang="ru-RU" sz="800" dirty="0">
              <a:latin typeface="PF Din Text Comp Pro" pitchFamily="2" charset="0"/>
            </a:endParaRPr>
          </a:p>
        </p:txBody>
      </p:sp>
      <p:sp>
        <p:nvSpPr>
          <p:cNvPr id="52" name="TextBox 51"/>
          <p:cNvSpPr txBox="1"/>
          <p:nvPr/>
        </p:nvSpPr>
        <p:spPr>
          <a:xfrm rot="2750313">
            <a:off x="1717070" y="2972266"/>
            <a:ext cx="823290" cy="215444"/>
          </a:xfrm>
          <a:prstGeom prst="rect">
            <a:avLst/>
          </a:prstGeom>
          <a:noFill/>
        </p:spPr>
        <p:txBody>
          <a:bodyPr wrap="square" rtlCol="0">
            <a:spAutoFit/>
          </a:bodyPr>
          <a:lstStyle/>
          <a:p>
            <a:r>
              <a:rPr lang="ru-RU" sz="800" dirty="0" smtClean="0">
                <a:latin typeface="PF Din Text Comp Pro" pitchFamily="2" charset="0"/>
              </a:rPr>
              <a:t>ул. Некрасова</a:t>
            </a:r>
            <a:endParaRPr lang="ru-RU" sz="800" dirty="0">
              <a:latin typeface="PF Din Text Comp Pro" pitchFamily="2" charset="0"/>
            </a:endParaRPr>
          </a:p>
        </p:txBody>
      </p:sp>
      <p:sp>
        <p:nvSpPr>
          <p:cNvPr id="53" name="TextBox 52"/>
          <p:cNvSpPr txBox="1"/>
          <p:nvPr/>
        </p:nvSpPr>
        <p:spPr>
          <a:xfrm rot="20562701">
            <a:off x="926595" y="3426742"/>
            <a:ext cx="1016511" cy="215444"/>
          </a:xfrm>
          <a:prstGeom prst="rect">
            <a:avLst/>
          </a:prstGeom>
          <a:noFill/>
        </p:spPr>
        <p:txBody>
          <a:bodyPr wrap="square" rtlCol="0">
            <a:spAutoFit/>
          </a:bodyPr>
          <a:lstStyle/>
          <a:p>
            <a:r>
              <a:rPr lang="ru-RU" sz="800" dirty="0" err="1" smtClean="0">
                <a:latin typeface="PF Din Text Comp Pro" pitchFamily="2" charset="0"/>
              </a:rPr>
              <a:t>Новостроевская</a:t>
            </a:r>
            <a:r>
              <a:rPr lang="ru-RU" sz="800" dirty="0" smtClean="0">
                <a:latin typeface="PF Din Text Comp Pro" pitchFamily="2" charset="0"/>
              </a:rPr>
              <a:t> ул.</a:t>
            </a:r>
            <a:endParaRPr lang="ru-RU" sz="800" dirty="0">
              <a:latin typeface="PF Din Text Comp Pro" pitchFamily="2" charset="0"/>
            </a:endParaRPr>
          </a:p>
        </p:txBody>
      </p:sp>
      <p:sp>
        <p:nvSpPr>
          <p:cNvPr id="54" name="TextBox 53"/>
          <p:cNvSpPr txBox="1"/>
          <p:nvPr/>
        </p:nvSpPr>
        <p:spPr>
          <a:xfrm rot="3792535">
            <a:off x="4599057" y="2178366"/>
            <a:ext cx="1016511" cy="215444"/>
          </a:xfrm>
          <a:prstGeom prst="rect">
            <a:avLst/>
          </a:prstGeom>
          <a:noFill/>
        </p:spPr>
        <p:txBody>
          <a:bodyPr wrap="square" rtlCol="0">
            <a:spAutoFit/>
          </a:bodyPr>
          <a:lstStyle/>
          <a:p>
            <a:r>
              <a:rPr lang="ru-RU" sz="800" dirty="0" smtClean="0">
                <a:latin typeface="PF Din Text Comp Pro" pitchFamily="2" charset="0"/>
              </a:rPr>
              <a:t>Пролетарская ул.</a:t>
            </a:r>
            <a:endParaRPr lang="ru-RU" sz="800" dirty="0">
              <a:latin typeface="PF Din Text Comp Pro" pitchFamily="2" charset="0"/>
            </a:endParaRPr>
          </a:p>
        </p:txBody>
      </p:sp>
      <p:sp>
        <p:nvSpPr>
          <p:cNvPr id="55" name="TextBox 54"/>
          <p:cNvSpPr txBox="1"/>
          <p:nvPr/>
        </p:nvSpPr>
        <p:spPr>
          <a:xfrm>
            <a:off x="9275790" y="2137557"/>
            <a:ext cx="1071570" cy="400110"/>
          </a:xfrm>
          <a:prstGeom prst="rect">
            <a:avLst/>
          </a:prstGeom>
          <a:noFill/>
        </p:spPr>
        <p:txBody>
          <a:bodyPr wrap="square" rtlCol="0">
            <a:spAutoFit/>
          </a:bodyPr>
          <a:lstStyle/>
          <a:p>
            <a:pPr>
              <a:lnSpc>
                <a:spcPts val="1200"/>
              </a:lnSpc>
            </a:pPr>
            <a:r>
              <a:rPr lang="ru-RU" sz="1100" i="1" dirty="0" smtClean="0">
                <a:latin typeface="PF Din Text Comp Pro" pitchFamily="2" charset="0"/>
              </a:rPr>
              <a:t>Мурманские</a:t>
            </a:r>
          </a:p>
          <a:p>
            <a:pPr>
              <a:lnSpc>
                <a:spcPts val="1200"/>
              </a:lnSpc>
            </a:pPr>
            <a:r>
              <a:rPr lang="ru-RU" sz="1100" i="1" dirty="0" smtClean="0">
                <a:latin typeface="PF Din Text Comp Pro" pitchFamily="2" charset="0"/>
              </a:rPr>
              <a:t>Ворота</a:t>
            </a:r>
            <a:endParaRPr lang="ru-RU" sz="1100" i="1" dirty="0">
              <a:latin typeface="PF Din Text Comp Pro" pitchFamily="2" charset="0"/>
            </a:endParaRPr>
          </a:p>
        </p:txBody>
      </p:sp>
      <p:sp>
        <p:nvSpPr>
          <p:cNvPr id="58" name="TextBox 57"/>
          <p:cNvSpPr txBox="1"/>
          <p:nvPr/>
        </p:nvSpPr>
        <p:spPr>
          <a:xfrm rot="368608">
            <a:off x="4423388" y="3625811"/>
            <a:ext cx="1190415" cy="215444"/>
          </a:xfrm>
          <a:prstGeom prst="rect">
            <a:avLst/>
          </a:prstGeom>
          <a:noFill/>
        </p:spPr>
        <p:txBody>
          <a:bodyPr wrap="square" rtlCol="0">
            <a:spAutoFit/>
          </a:bodyPr>
          <a:lstStyle/>
          <a:p>
            <a:r>
              <a:rPr lang="ru-RU" sz="800" dirty="0" smtClean="0">
                <a:latin typeface="PF Din Text Comp Pro" pitchFamily="2" charset="0"/>
              </a:rPr>
              <a:t>ул. </a:t>
            </a:r>
            <a:r>
              <a:rPr lang="ru-RU" sz="800" dirty="0" err="1" smtClean="0">
                <a:latin typeface="PF Din Text Comp Pro" pitchFamily="2" charset="0"/>
              </a:rPr>
              <a:t>Борисогорское</a:t>
            </a:r>
            <a:r>
              <a:rPr lang="ru-RU" sz="800" dirty="0" smtClean="0">
                <a:latin typeface="PF Din Text Comp Pro" pitchFamily="2" charset="0"/>
              </a:rPr>
              <a:t> Поле</a:t>
            </a:r>
            <a:endParaRPr lang="ru-RU" sz="800" dirty="0">
              <a:latin typeface="PF Din Text Comp Pro" pitchFamily="2" charset="0"/>
            </a:endParaRPr>
          </a:p>
        </p:txBody>
      </p:sp>
      <p:sp>
        <p:nvSpPr>
          <p:cNvPr id="59" name="TextBox 58"/>
          <p:cNvSpPr txBox="1"/>
          <p:nvPr/>
        </p:nvSpPr>
        <p:spPr>
          <a:xfrm rot="974397">
            <a:off x="8791166" y="1650533"/>
            <a:ext cx="537866" cy="215444"/>
          </a:xfrm>
          <a:prstGeom prst="rect">
            <a:avLst/>
          </a:prstGeom>
          <a:noFill/>
        </p:spPr>
        <p:txBody>
          <a:bodyPr wrap="square" rtlCol="0">
            <a:spAutoFit/>
          </a:bodyPr>
          <a:lstStyle/>
          <a:p>
            <a:r>
              <a:rPr lang="ru-RU" sz="800" dirty="0" smtClean="0">
                <a:latin typeface="PF Din Text Comp Pro" pitchFamily="2" charset="0"/>
              </a:rPr>
              <a:t>ул. Гоголя</a:t>
            </a:r>
            <a:endParaRPr lang="ru-RU" sz="800" dirty="0">
              <a:latin typeface="PF Din Text Comp Pro" pitchFamily="2" charset="0"/>
            </a:endParaRPr>
          </a:p>
        </p:txBody>
      </p:sp>
      <p:sp>
        <p:nvSpPr>
          <p:cNvPr id="60" name="TextBox 59"/>
          <p:cNvSpPr txBox="1"/>
          <p:nvPr/>
        </p:nvSpPr>
        <p:spPr>
          <a:xfrm rot="5556340">
            <a:off x="5884439" y="1662411"/>
            <a:ext cx="823290" cy="215444"/>
          </a:xfrm>
          <a:prstGeom prst="rect">
            <a:avLst/>
          </a:prstGeom>
          <a:noFill/>
        </p:spPr>
        <p:txBody>
          <a:bodyPr wrap="square" rtlCol="0">
            <a:spAutoFit/>
          </a:bodyPr>
          <a:lstStyle/>
          <a:p>
            <a:r>
              <a:rPr lang="ru-RU" sz="800" dirty="0" smtClean="0">
                <a:latin typeface="PF Din Text Comp Pro" pitchFamily="2" charset="0"/>
              </a:rPr>
              <a:t>Мурманское шоссе</a:t>
            </a:r>
            <a:endParaRPr lang="ru-RU" sz="800" dirty="0">
              <a:latin typeface="PF Din Text Comp Pro" pitchFamily="2" charset="0"/>
            </a:endParaRPr>
          </a:p>
        </p:txBody>
      </p:sp>
      <p:sp>
        <p:nvSpPr>
          <p:cNvPr id="61" name="TextBox 60"/>
          <p:cNvSpPr txBox="1"/>
          <p:nvPr/>
        </p:nvSpPr>
        <p:spPr>
          <a:xfrm rot="18660236">
            <a:off x="9137026" y="1592454"/>
            <a:ext cx="716443" cy="215444"/>
          </a:xfrm>
          <a:prstGeom prst="rect">
            <a:avLst/>
          </a:prstGeom>
          <a:noFill/>
        </p:spPr>
        <p:txBody>
          <a:bodyPr wrap="square" rtlCol="0">
            <a:spAutoFit/>
          </a:bodyPr>
          <a:lstStyle/>
          <a:p>
            <a:r>
              <a:rPr lang="ru-RU" sz="800" dirty="0" smtClean="0">
                <a:latin typeface="PF Din Text Comp Pro" pitchFamily="2" charset="0"/>
              </a:rPr>
              <a:t>ул. Островского</a:t>
            </a:r>
            <a:endParaRPr lang="ru-RU" sz="800" dirty="0">
              <a:latin typeface="PF Din Text Comp Pro" pitchFamily="2" charset="0"/>
            </a:endParaRPr>
          </a:p>
        </p:txBody>
      </p:sp>
      <p:sp>
        <p:nvSpPr>
          <p:cNvPr id="62" name="TextBox 61"/>
          <p:cNvSpPr txBox="1"/>
          <p:nvPr/>
        </p:nvSpPr>
        <p:spPr>
          <a:xfrm rot="4469911">
            <a:off x="2527215" y="3529694"/>
            <a:ext cx="710667" cy="215444"/>
          </a:xfrm>
          <a:prstGeom prst="rect">
            <a:avLst/>
          </a:prstGeom>
          <a:noFill/>
        </p:spPr>
        <p:txBody>
          <a:bodyPr wrap="square" rtlCol="0">
            <a:spAutoFit/>
          </a:bodyPr>
          <a:lstStyle/>
          <a:p>
            <a:r>
              <a:rPr lang="ru-RU" sz="800" dirty="0" smtClean="0">
                <a:latin typeface="PF Din Text Comp Pro" pitchFamily="2" charset="0"/>
              </a:rPr>
              <a:t>ул. Профсоюзов</a:t>
            </a:r>
            <a:endParaRPr lang="ru-RU" sz="800" dirty="0">
              <a:latin typeface="PF Din Text Comp Pro" pitchFamily="2" charset="0"/>
            </a:endParaRPr>
          </a:p>
        </p:txBody>
      </p:sp>
      <p:sp>
        <p:nvSpPr>
          <p:cNvPr id="63" name="TextBox 62"/>
          <p:cNvSpPr txBox="1"/>
          <p:nvPr/>
        </p:nvSpPr>
        <p:spPr>
          <a:xfrm rot="20641388">
            <a:off x="2938805" y="3465963"/>
            <a:ext cx="883133" cy="215444"/>
          </a:xfrm>
          <a:prstGeom prst="rect">
            <a:avLst/>
          </a:prstGeom>
          <a:noFill/>
        </p:spPr>
        <p:txBody>
          <a:bodyPr wrap="square" rtlCol="0">
            <a:spAutoFit/>
          </a:bodyPr>
          <a:lstStyle/>
          <a:p>
            <a:r>
              <a:rPr lang="ru-RU" sz="800" dirty="0" smtClean="0">
                <a:latin typeface="PF Din Text Comp Pro" pitchFamily="2" charset="0"/>
              </a:rPr>
              <a:t>Комсомольская ул.</a:t>
            </a:r>
            <a:endParaRPr lang="ru-RU" sz="800" dirty="0">
              <a:latin typeface="PF Din Text Comp Pro" pitchFamily="2" charset="0"/>
            </a:endParaRPr>
          </a:p>
        </p:txBody>
      </p:sp>
      <p:sp>
        <p:nvSpPr>
          <p:cNvPr id="64" name="TextBox 63"/>
          <p:cNvSpPr txBox="1"/>
          <p:nvPr/>
        </p:nvSpPr>
        <p:spPr>
          <a:xfrm rot="20442406">
            <a:off x="1686348" y="3834517"/>
            <a:ext cx="798679" cy="215444"/>
          </a:xfrm>
          <a:prstGeom prst="rect">
            <a:avLst/>
          </a:prstGeom>
          <a:noFill/>
        </p:spPr>
        <p:txBody>
          <a:bodyPr wrap="square" rtlCol="0">
            <a:spAutoFit/>
          </a:bodyPr>
          <a:lstStyle/>
          <a:p>
            <a:r>
              <a:rPr lang="ru-RU" sz="800" dirty="0" smtClean="0">
                <a:latin typeface="PF Din Text Comp Pro" pitchFamily="2" charset="0"/>
              </a:rPr>
              <a:t>ул. Верещагина</a:t>
            </a:r>
            <a:endParaRPr lang="ru-RU" sz="800" dirty="0">
              <a:latin typeface="PF Din Text Comp Pro" pitchFamily="2" charset="0"/>
            </a:endParaRPr>
          </a:p>
        </p:txBody>
      </p:sp>
      <p:sp>
        <p:nvSpPr>
          <p:cNvPr id="65" name="TextBox 64"/>
          <p:cNvSpPr txBox="1"/>
          <p:nvPr/>
        </p:nvSpPr>
        <p:spPr>
          <a:xfrm rot="2719696">
            <a:off x="2949073" y="799277"/>
            <a:ext cx="780762" cy="215444"/>
          </a:xfrm>
          <a:prstGeom prst="rect">
            <a:avLst/>
          </a:prstGeom>
          <a:noFill/>
        </p:spPr>
        <p:txBody>
          <a:bodyPr wrap="square" rtlCol="0">
            <a:spAutoFit/>
          </a:bodyPr>
          <a:lstStyle/>
          <a:p>
            <a:r>
              <a:rPr lang="ru-RU" sz="800" dirty="0" smtClean="0">
                <a:latin typeface="PF Din Text Comp Pro" pitchFamily="2" charset="0"/>
              </a:rPr>
              <a:t>Советская ул.</a:t>
            </a:r>
            <a:endParaRPr lang="ru-RU" sz="800" dirty="0">
              <a:latin typeface="PF Din Text Comp Pro" pitchFamily="2" charset="0"/>
            </a:endParaRPr>
          </a:p>
        </p:txBody>
      </p:sp>
      <p:sp>
        <p:nvSpPr>
          <p:cNvPr id="66" name="TextBox 65"/>
          <p:cNvSpPr txBox="1"/>
          <p:nvPr/>
        </p:nvSpPr>
        <p:spPr>
          <a:xfrm>
            <a:off x="1774800" y="1423177"/>
            <a:ext cx="785818" cy="276999"/>
          </a:xfrm>
          <a:prstGeom prst="rect">
            <a:avLst/>
          </a:prstGeom>
          <a:noFill/>
        </p:spPr>
        <p:txBody>
          <a:bodyPr wrap="square" rtlCol="0">
            <a:spAutoFit/>
          </a:bodyPr>
          <a:lstStyle/>
          <a:p>
            <a:r>
              <a:rPr lang="ru-RU" sz="1200" i="1" spc="50" dirty="0" smtClean="0">
                <a:solidFill>
                  <a:schemeClr val="tx1">
                    <a:lumMod val="50000"/>
                    <a:lumOff val="50000"/>
                  </a:schemeClr>
                </a:solidFill>
                <a:latin typeface="PF Din Text Comp Pro Light" pitchFamily="2" charset="0"/>
              </a:rPr>
              <a:t>Лисички</a:t>
            </a:r>
            <a:endParaRPr lang="ru-RU" sz="1200" i="1" spc="50" dirty="0">
              <a:solidFill>
                <a:schemeClr val="tx1">
                  <a:lumMod val="50000"/>
                  <a:lumOff val="50000"/>
                </a:schemeClr>
              </a:solidFill>
              <a:latin typeface="PF Din Text Comp Pro Light" pitchFamily="2" charset="0"/>
            </a:endParaRPr>
          </a:p>
        </p:txBody>
      </p:sp>
      <p:sp>
        <p:nvSpPr>
          <p:cNvPr id="67" name="TextBox 66"/>
          <p:cNvSpPr txBox="1"/>
          <p:nvPr/>
        </p:nvSpPr>
        <p:spPr>
          <a:xfrm rot="2642791">
            <a:off x="1354076" y="1772219"/>
            <a:ext cx="814766" cy="215444"/>
          </a:xfrm>
          <a:prstGeom prst="rect">
            <a:avLst/>
          </a:prstGeom>
          <a:noFill/>
        </p:spPr>
        <p:txBody>
          <a:bodyPr wrap="square" rtlCol="0">
            <a:spAutoFit/>
          </a:bodyPr>
          <a:lstStyle/>
          <a:p>
            <a:r>
              <a:rPr lang="ru-RU" sz="800" dirty="0" smtClean="0">
                <a:latin typeface="PF Din Text Comp Pro" pitchFamily="2" charset="0"/>
              </a:rPr>
              <a:t>Первомайская ул.</a:t>
            </a:r>
            <a:endParaRPr lang="ru-RU" sz="800" dirty="0">
              <a:latin typeface="PF Din Text Comp Pro" pitchFamily="2" charset="0"/>
            </a:endParaRPr>
          </a:p>
        </p:txBody>
      </p:sp>
      <p:sp>
        <p:nvSpPr>
          <p:cNvPr id="68" name="TextBox 67"/>
          <p:cNvSpPr txBox="1"/>
          <p:nvPr/>
        </p:nvSpPr>
        <p:spPr>
          <a:xfrm rot="5400000">
            <a:off x="4853934" y="3344703"/>
            <a:ext cx="1058100" cy="215444"/>
          </a:xfrm>
          <a:prstGeom prst="rect">
            <a:avLst/>
          </a:prstGeom>
          <a:noFill/>
        </p:spPr>
        <p:txBody>
          <a:bodyPr wrap="square" rtlCol="0">
            <a:spAutoFit/>
          </a:bodyPr>
          <a:lstStyle/>
          <a:p>
            <a:r>
              <a:rPr lang="ru-RU" sz="800" dirty="0" smtClean="0">
                <a:latin typeface="PF Din Text Comp Pro" pitchFamily="2" charset="0"/>
              </a:rPr>
              <a:t>Железнодорожный пер.</a:t>
            </a:r>
            <a:endParaRPr lang="ru-RU" sz="800" dirty="0">
              <a:latin typeface="PF Din Text Comp Pro" pitchFamily="2" charset="0"/>
            </a:endParaRPr>
          </a:p>
        </p:txBody>
      </p:sp>
      <p:sp>
        <p:nvSpPr>
          <p:cNvPr id="69" name="TextBox 68"/>
          <p:cNvSpPr txBox="1"/>
          <p:nvPr/>
        </p:nvSpPr>
        <p:spPr>
          <a:xfrm rot="20633620">
            <a:off x="1425696" y="4439199"/>
            <a:ext cx="845667" cy="215444"/>
          </a:xfrm>
          <a:prstGeom prst="rect">
            <a:avLst/>
          </a:prstGeom>
          <a:noFill/>
        </p:spPr>
        <p:txBody>
          <a:bodyPr wrap="square" rtlCol="0">
            <a:spAutoFit/>
          </a:bodyPr>
          <a:lstStyle/>
          <a:p>
            <a:r>
              <a:rPr lang="ru-RU" sz="800" dirty="0" smtClean="0">
                <a:latin typeface="PF Din Text Comp Pro" pitchFamily="2" charset="0"/>
              </a:rPr>
              <a:t>Ленинградская ул.</a:t>
            </a:r>
            <a:endParaRPr lang="ru-RU" sz="800" dirty="0">
              <a:latin typeface="PF Din Text Comp Pro" pitchFamily="2" charset="0"/>
            </a:endParaRPr>
          </a:p>
        </p:txBody>
      </p:sp>
      <p:sp>
        <p:nvSpPr>
          <p:cNvPr id="70" name="TextBox 69"/>
          <p:cNvSpPr txBox="1"/>
          <p:nvPr/>
        </p:nvSpPr>
        <p:spPr>
          <a:xfrm rot="20995673">
            <a:off x="4145498" y="1770763"/>
            <a:ext cx="726112" cy="215444"/>
          </a:xfrm>
          <a:prstGeom prst="rect">
            <a:avLst/>
          </a:prstGeom>
          <a:noFill/>
        </p:spPr>
        <p:txBody>
          <a:bodyPr wrap="square" rtlCol="0">
            <a:spAutoFit/>
          </a:bodyPr>
          <a:lstStyle/>
          <a:p>
            <a:r>
              <a:rPr lang="ru-RU" sz="800" dirty="0" smtClean="0">
                <a:latin typeface="PF Din Text Comp Pro" pitchFamily="2" charset="0"/>
              </a:rPr>
              <a:t>ул. 8 Марта</a:t>
            </a:r>
            <a:endParaRPr lang="ru-RU" sz="800" dirty="0">
              <a:latin typeface="PF Din Text Comp Pro" pitchFamily="2" charset="0"/>
            </a:endParaRPr>
          </a:p>
        </p:txBody>
      </p:sp>
      <p:sp>
        <p:nvSpPr>
          <p:cNvPr id="72" name="TextBox 71"/>
          <p:cNvSpPr txBox="1"/>
          <p:nvPr/>
        </p:nvSpPr>
        <p:spPr>
          <a:xfrm>
            <a:off x="5060948" y="1851805"/>
            <a:ext cx="642942" cy="276999"/>
          </a:xfrm>
          <a:prstGeom prst="rect">
            <a:avLst/>
          </a:prstGeom>
          <a:noFill/>
        </p:spPr>
        <p:txBody>
          <a:bodyPr wrap="square" rtlCol="0">
            <a:spAutoFit/>
          </a:bodyPr>
          <a:lstStyle/>
          <a:p>
            <a:r>
              <a:rPr lang="ru-RU" sz="1200" i="1" spc="50" dirty="0" smtClean="0">
                <a:solidFill>
                  <a:schemeClr val="tx1">
                    <a:lumMod val="50000"/>
                    <a:lumOff val="50000"/>
                  </a:schemeClr>
                </a:solidFill>
                <a:latin typeface="PF Din Text Comp Pro Light" pitchFamily="2" charset="0"/>
              </a:rPr>
              <a:t>Обитай</a:t>
            </a:r>
            <a:endParaRPr lang="ru-RU" sz="1200" i="1" spc="50" dirty="0">
              <a:solidFill>
                <a:schemeClr val="tx1">
                  <a:lumMod val="50000"/>
                  <a:lumOff val="50000"/>
                </a:schemeClr>
              </a:solidFill>
              <a:latin typeface="PF Din Text Comp Pro Light" pitchFamily="2" charset="0"/>
            </a:endParaRPr>
          </a:p>
        </p:txBody>
      </p:sp>
      <p:sp>
        <p:nvSpPr>
          <p:cNvPr id="39" name="TextBox 38"/>
          <p:cNvSpPr txBox="1"/>
          <p:nvPr/>
        </p:nvSpPr>
        <p:spPr>
          <a:xfrm>
            <a:off x="770220" y="3849603"/>
            <a:ext cx="1078998" cy="276999"/>
          </a:xfrm>
          <a:prstGeom prst="rect">
            <a:avLst/>
          </a:prstGeom>
          <a:noFill/>
        </p:spPr>
        <p:txBody>
          <a:bodyPr wrap="square" rtlCol="0">
            <a:spAutoFit/>
          </a:bodyPr>
          <a:lstStyle/>
          <a:p>
            <a:r>
              <a:rPr lang="ru-RU" sz="1200" i="1" spc="50" dirty="0" smtClean="0">
                <a:solidFill>
                  <a:schemeClr val="tx1">
                    <a:lumMod val="50000"/>
                    <a:lumOff val="50000"/>
                  </a:schemeClr>
                </a:solidFill>
                <a:latin typeface="PF Din Text Comp Pro Light" pitchFamily="2" charset="0"/>
              </a:rPr>
              <a:t>Новый Посёлок</a:t>
            </a:r>
            <a:endParaRPr lang="ru-RU" sz="1200" i="1" spc="50" dirty="0">
              <a:solidFill>
                <a:schemeClr val="tx1">
                  <a:lumMod val="50000"/>
                  <a:lumOff val="50000"/>
                </a:schemeClr>
              </a:solidFill>
              <a:latin typeface="PF Din Text Comp Pro Light" pitchFamily="2" charset="0"/>
            </a:endParaRPr>
          </a:p>
        </p:txBody>
      </p:sp>
      <p:sp>
        <p:nvSpPr>
          <p:cNvPr id="41" name="Прямоугольник 40">
            <a:extLst>
              <a:ext uri="{FF2B5EF4-FFF2-40B4-BE49-F238E27FC236}">
                <a16:creationId xmlns="" xmlns:a16="http://schemas.microsoft.com/office/drawing/2014/main" id="{3C08036E-2629-477F-B784-0DDB039C735A}"/>
              </a:ext>
            </a:extLst>
          </p:cNvPr>
          <p:cNvSpPr/>
          <p:nvPr/>
        </p:nvSpPr>
        <p:spPr>
          <a:xfrm>
            <a:off x="162124" y="-13727"/>
            <a:ext cx="845103" cy="553998"/>
          </a:xfrm>
          <a:prstGeom prst="rect">
            <a:avLst/>
          </a:prstGeom>
        </p:spPr>
        <p:txBody>
          <a:bodyPr wrap="none">
            <a:spAutoFit/>
          </a:bodyPr>
          <a:lstStyle/>
          <a:p>
            <a:r>
              <a:rPr lang="ru-RU" altLang="ru-RU" sz="3000" dirty="0">
                <a:solidFill>
                  <a:schemeClr val="bg1"/>
                </a:solidFill>
                <a:latin typeface="PF Din Text Comp Pro" pitchFamily="2" charset="0"/>
              </a:rPr>
              <a:t>16.3. </a:t>
            </a:r>
            <a:endParaRPr lang="ru-RU" sz="3000" dirty="0">
              <a:solidFill>
                <a:schemeClr val="bg1"/>
              </a:solidFill>
            </a:endParaRPr>
          </a:p>
        </p:txBody>
      </p:sp>
    </p:spTree>
    <p:extLst>
      <p:ext uri="{BB962C8B-B14F-4D97-AF65-F5344CB8AC3E}">
        <p14:creationId xmlns:p14="http://schemas.microsoft.com/office/powerpoint/2010/main" xmlns="" val="729974515"/>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 name="Группа 37"/>
          <p:cNvGrpSpPr>
            <a:grpSpLocks noChangeAspect="1"/>
          </p:cNvGrpSpPr>
          <p:nvPr/>
        </p:nvGrpSpPr>
        <p:grpSpPr>
          <a:xfrm>
            <a:off x="5058759" y="558080"/>
            <a:ext cx="5360039" cy="6580137"/>
            <a:chOff x="346040" y="583562"/>
            <a:chExt cx="5360039" cy="6580137"/>
          </a:xfrm>
        </p:grpSpPr>
        <p:pic>
          <p:nvPicPr>
            <p:cNvPr id="8" name="Рисунок 7">
              <a:extLst>
                <a:ext uri="{FF2B5EF4-FFF2-40B4-BE49-F238E27FC236}">
                  <a16:creationId xmlns:a16="http://schemas.microsoft.com/office/drawing/2014/main" xmlns="" id="{F522D182-0B7A-445C-91EB-7E495C10047C}"/>
                </a:ext>
              </a:extLst>
            </p:cNvPr>
            <p:cNvPicPr>
              <a:picLocks noChangeAspect="1"/>
            </p:cNvPicPr>
            <p:nvPr/>
          </p:nvPicPr>
          <p:blipFill>
            <a:blip r:embed="rId3" cstate="print"/>
            <a:stretch>
              <a:fillRect/>
            </a:stretch>
          </p:blipFill>
          <p:spPr>
            <a:xfrm>
              <a:off x="377666" y="654477"/>
              <a:ext cx="5107249" cy="6427515"/>
            </a:xfrm>
            <a:prstGeom prst="rect">
              <a:avLst/>
            </a:prstGeom>
          </p:spPr>
        </p:pic>
        <p:pic>
          <p:nvPicPr>
            <p:cNvPr id="12" name="Picture 2"/>
            <p:cNvPicPr>
              <a:picLocks noChangeAspect="1" noChangeArrowheads="1"/>
            </p:cNvPicPr>
            <p:nvPr/>
          </p:nvPicPr>
          <p:blipFill>
            <a:blip r:embed="rId4" cstate="print"/>
            <a:stretch>
              <a:fillRect/>
            </a:stretch>
          </p:blipFill>
          <p:spPr bwMode="auto">
            <a:xfrm>
              <a:off x="444657" y="6209523"/>
              <a:ext cx="2803162" cy="954176"/>
            </a:xfrm>
            <a:prstGeom prst="rect">
              <a:avLst/>
            </a:prstGeom>
            <a:gradFill>
              <a:gsLst>
                <a:gs pos="0">
                  <a:schemeClr val="bg1">
                    <a:alpha val="70000"/>
                  </a:schemeClr>
                </a:gs>
                <a:gs pos="50000">
                  <a:schemeClr val="bg1">
                    <a:alpha val="60000"/>
                  </a:schemeClr>
                </a:gs>
                <a:gs pos="100000">
                  <a:schemeClr val="bg1">
                    <a:alpha val="0"/>
                  </a:schemeClr>
                </a:gs>
              </a:gsLst>
              <a:lin ang="0" scaled="1"/>
            </a:gra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3" name="Picture 2"/>
            <p:cNvPicPr>
              <a:picLocks noChangeAspect="1" noChangeArrowheads="1"/>
            </p:cNvPicPr>
            <p:nvPr/>
          </p:nvPicPr>
          <p:blipFill>
            <a:blip r:embed="rId5" cstate="print"/>
            <a:stretch>
              <a:fillRect/>
            </a:stretch>
          </p:blipFill>
          <p:spPr bwMode="auto">
            <a:xfrm>
              <a:off x="3632188" y="583562"/>
              <a:ext cx="2073891" cy="1129473"/>
            </a:xfrm>
            <a:prstGeom prst="rect">
              <a:avLst/>
            </a:prstGeom>
            <a:solidFill>
              <a:schemeClr val="bg1">
                <a:alpha val="80000"/>
              </a:schemeClr>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4" name="TextBox 13"/>
            <p:cNvSpPr txBox="1"/>
            <p:nvPr/>
          </p:nvSpPr>
          <p:spPr>
            <a:xfrm>
              <a:off x="346040" y="2780499"/>
              <a:ext cx="1357322" cy="292388"/>
            </a:xfrm>
            <a:prstGeom prst="rect">
              <a:avLst/>
            </a:prstGeom>
            <a:noFill/>
          </p:spPr>
          <p:txBody>
            <a:bodyPr wrap="square" rtlCol="0">
              <a:spAutoFit/>
            </a:bodyPr>
            <a:lstStyle/>
            <a:p>
              <a:r>
                <a:rPr lang="ru-RU" sz="1300" i="1" spc="50" dirty="0" err="1" smtClean="0">
                  <a:solidFill>
                    <a:schemeClr val="tx1">
                      <a:lumMod val="50000"/>
                      <a:lumOff val="50000"/>
                    </a:schemeClr>
                  </a:solidFill>
                  <a:latin typeface="PF Din Text Comp Pro Light" pitchFamily="2" charset="0"/>
                </a:rPr>
                <a:t>Новооктябрьское</a:t>
              </a:r>
              <a:endParaRPr lang="ru-RU" sz="1300" i="1" spc="50" dirty="0">
                <a:solidFill>
                  <a:schemeClr val="tx1">
                    <a:lumMod val="50000"/>
                    <a:lumOff val="50000"/>
                  </a:schemeClr>
                </a:solidFill>
                <a:latin typeface="PF Din Text Comp Pro Light" pitchFamily="2" charset="0"/>
              </a:endParaRPr>
            </a:p>
          </p:txBody>
        </p:sp>
        <p:sp>
          <p:nvSpPr>
            <p:cNvPr id="15" name="TextBox 14"/>
            <p:cNvSpPr txBox="1"/>
            <p:nvPr/>
          </p:nvSpPr>
          <p:spPr>
            <a:xfrm>
              <a:off x="3846502" y="6209523"/>
              <a:ext cx="785818" cy="292388"/>
            </a:xfrm>
            <a:prstGeom prst="rect">
              <a:avLst/>
            </a:prstGeom>
            <a:noFill/>
          </p:spPr>
          <p:txBody>
            <a:bodyPr wrap="square" rtlCol="0">
              <a:spAutoFit/>
            </a:bodyPr>
            <a:lstStyle/>
            <a:p>
              <a:r>
                <a:rPr lang="ru-RU" sz="1300" i="1" spc="50" dirty="0" err="1" smtClean="0">
                  <a:solidFill>
                    <a:schemeClr val="tx1">
                      <a:lumMod val="50000"/>
                      <a:lumOff val="50000"/>
                    </a:schemeClr>
                  </a:solidFill>
                  <a:latin typeface="PF Din Text Comp Pro Light" pitchFamily="2" charset="0"/>
                </a:rPr>
                <a:t>Халтурино</a:t>
              </a:r>
              <a:endParaRPr lang="ru-RU" sz="1300" i="1" spc="50" dirty="0">
                <a:solidFill>
                  <a:schemeClr val="tx1">
                    <a:lumMod val="50000"/>
                    <a:lumOff val="50000"/>
                  </a:schemeClr>
                </a:solidFill>
                <a:latin typeface="PF Din Text Comp Pro Light" pitchFamily="2" charset="0"/>
              </a:endParaRPr>
            </a:p>
          </p:txBody>
        </p:sp>
        <p:sp>
          <p:nvSpPr>
            <p:cNvPr id="16" name="TextBox 15"/>
            <p:cNvSpPr txBox="1"/>
            <p:nvPr/>
          </p:nvSpPr>
          <p:spPr>
            <a:xfrm>
              <a:off x="3560750" y="2066119"/>
              <a:ext cx="785818" cy="292388"/>
            </a:xfrm>
            <a:prstGeom prst="rect">
              <a:avLst/>
            </a:prstGeom>
            <a:noFill/>
          </p:spPr>
          <p:txBody>
            <a:bodyPr wrap="square" rtlCol="0">
              <a:spAutoFit/>
            </a:bodyPr>
            <a:lstStyle/>
            <a:p>
              <a:r>
                <a:rPr lang="ru-RU" sz="1300" i="1" spc="50" dirty="0" smtClean="0">
                  <a:solidFill>
                    <a:schemeClr val="tx1">
                      <a:lumMod val="50000"/>
                      <a:lumOff val="50000"/>
                    </a:schemeClr>
                  </a:solidFill>
                  <a:latin typeface="PF Din Text Comp Pro Light" pitchFamily="2" charset="0"/>
                </a:rPr>
                <a:t>Волхов-2</a:t>
              </a:r>
              <a:endParaRPr lang="ru-RU" sz="1300" i="1" spc="50" dirty="0">
                <a:solidFill>
                  <a:schemeClr val="tx1">
                    <a:lumMod val="50000"/>
                    <a:lumOff val="50000"/>
                  </a:schemeClr>
                </a:solidFill>
                <a:latin typeface="PF Din Text Comp Pro Light" pitchFamily="2" charset="0"/>
              </a:endParaRPr>
            </a:p>
          </p:txBody>
        </p:sp>
        <p:sp>
          <p:nvSpPr>
            <p:cNvPr id="17" name="TextBox 16"/>
            <p:cNvSpPr txBox="1"/>
            <p:nvPr/>
          </p:nvSpPr>
          <p:spPr>
            <a:xfrm rot="5087073">
              <a:off x="2916137" y="1958313"/>
              <a:ext cx="852294" cy="230832"/>
            </a:xfrm>
            <a:prstGeom prst="rect">
              <a:avLst/>
            </a:prstGeom>
            <a:noFill/>
          </p:spPr>
          <p:txBody>
            <a:bodyPr wrap="square" rtlCol="0">
              <a:spAutoFit/>
            </a:bodyPr>
            <a:lstStyle/>
            <a:p>
              <a:r>
                <a:rPr lang="ru-RU" sz="850" dirty="0" smtClean="0">
                  <a:latin typeface="PF Din Text Comp Pro" pitchFamily="2" charset="0"/>
                </a:rPr>
                <a:t>Кировский </a:t>
              </a:r>
              <a:r>
                <a:rPr lang="ru-RU" sz="850" dirty="0" err="1" smtClean="0">
                  <a:latin typeface="PF Din Text Comp Pro" pitchFamily="2" charset="0"/>
                </a:rPr>
                <a:t>пр-кт</a:t>
              </a:r>
              <a:endParaRPr lang="ru-RU" sz="850" dirty="0">
                <a:latin typeface="PF Din Text Comp Pro" pitchFamily="2" charset="0"/>
              </a:endParaRPr>
            </a:p>
          </p:txBody>
        </p:sp>
        <p:sp>
          <p:nvSpPr>
            <p:cNvPr id="18" name="TextBox 17"/>
            <p:cNvSpPr txBox="1"/>
            <p:nvPr/>
          </p:nvSpPr>
          <p:spPr>
            <a:xfrm rot="5137162">
              <a:off x="2420963" y="2991432"/>
              <a:ext cx="921749" cy="230832"/>
            </a:xfrm>
            <a:prstGeom prst="rect">
              <a:avLst/>
            </a:prstGeom>
            <a:noFill/>
          </p:spPr>
          <p:txBody>
            <a:bodyPr wrap="square" rtlCol="0">
              <a:spAutoFit/>
            </a:bodyPr>
            <a:lstStyle/>
            <a:p>
              <a:r>
                <a:rPr lang="ru-RU" sz="850" dirty="0" err="1" smtClean="0">
                  <a:latin typeface="PF Din Text Comp Pro" pitchFamily="2" charset="0"/>
                </a:rPr>
                <a:t>Волховский</a:t>
              </a:r>
              <a:r>
                <a:rPr lang="ru-RU" sz="850" dirty="0" smtClean="0">
                  <a:latin typeface="PF Din Text Comp Pro" pitchFamily="2" charset="0"/>
                </a:rPr>
                <a:t> </a:t>
              </a:r>
              <a:r>
                <a:rPr lang="ru-RU" sz="850" dirty="0" err="1" smtClean="0">
                  <a:latin typeface="PF Din Text Comp Pro" pitchFamily="2" charset="0"/>
                </a:rPr>
                <a:t>пр-кт</a:t>
              </a:r>
              <a:endParaRPr lang="ru-RU" sz="850" dirty="0">
                <a:latin typeface="PF Din Text Comp Pro" pitchFamily="2" charset="0"/>
              </a:endParaRPr>
            </a:p>
          </p:txBody>
        </p:sp>
        <p:sp>
          <p:nvSpPr>
            <p:cNvPr id="19" name="TextBox 18"/>
            <p:cNvSpPr txBox="1"/>
            <p:nvPr/>
          </p:nvSpPr>
          <p:spPr>
            <a:xfrm rot="4289780">
              <a:off x="1620466" y="3263990"/>
              <a:ext cx="1024896" cy="230832"/>
            </a:xfrm>
            <a:prstGeom prst="rect">
              <a:avLst/>
            </a:prstGeom>
            <a:noFill/>
          </p:spPr>
          <p:txBody>
            <a:bodyPr wrap="square" rtlCol="0">
              <a:spAutoFit/>
            </a:bodyPr>
            <a:lstStyle/>
            <a:p>
              <a:r>
                <a:rPr lang="ru-RU" sz="850" dirty="0" smtClean="0">
                  <a:latin typeface="PF Din Text Comp Pro" pitchFamily="2" charset="0"/>
                </a:rPr>
                <a:t>Октябрьская </a:t>
              </a:r>
              <a:r>
                <a:rPr lang="ru-RU" sz="850" dirty="0" err="1" smtClean="0">
                  <a:latin typeface="PF Din Text Comp Pro" pitchFamily="2" charset="0"/>
                </a:rPr>
                <a:t>наб</a:t>
              </a:r>
              <a:r>
                <a:rPr lang="ru-RU" sz="850" dirty="0" smtClean="0">
                  <a:latin typeface="PF Din Text Comp Pro" pitchFamily="2" charset="0"/>
                </a:rPr>
                <a:t>.</a:t>
              </a:r>
              <a:endParaRPr lang="ru-RU" sz="850" dirty="0">
                <a:latin typeface="PF Din Text Comp Pro" pitchFamily="2" charset="0"/>
              </a:endParaRPr>
            </a:p>
          </p:txBody>
        </p:sp>
        <p:sp>
          <p:nvSpPr>
            <p:cNvPr id="20" name="TextBox 19"/>
            <p:cNvSpPr txBox="1"/>
            <p:nvPr/>
          </p:nvSpPr>
          <p:spPr>
            <a:xfrm rot="4049204">
              <a:off x="4454534" y="4278036"/>
              <a:ext cx="921749" cy="230832"/>
            </a:xfrm>
            <a:prstGeom prst="rect">
              <a:avLst/>
            </a:prstGeom>
            <a:noFill/>
          </p:spPr>
          <p:txBody>
            <a:bodyPr wrap="square" rtlCol="0">
              <a:spAutoFit/>
            </a:bodyPr>
            <a:lstStyle/>
            <a:p>
              <a:r>
                <a:rPr lang="ru-RU" sz="850" dirty="0" smtClean="0">
                  <a:latin typeface="PF Din Text Comp Pro" pitchFamily="2" charset="0"/>
                </a:rPr>
                <a:t>ул. Металлургов</a:t>
              </a:r>
              <a:endParaRPr lang="ru-RU" sz="850" dirty="0">
                <a:latin typeface="PF Din Text Comp Pro" pitchFamily="2" charset="0"/>
              </a:endParaRPr>
            </a:p>
          </p:txBody>
        </p:sp>
        <p:sp>
          <p:nvSpPr>
            <p:cNvPr id="21" name="TextBox 20"/>
            <p:cNvSpPr txBox="1"/>
            <p:nvPr/>
          </p:nvSpPr>
          <p:spPr>
            <a:xfrm rot="1662282">
              <a:off x="3355146" y="2823634"/>
              <a:ext cx="921749" cy="230832"/>
            </a:xfrm>
            <a:prstGeom prst="rect">
              <a:avLst/>
            </a:prstGeom>
            <a:noFill/>
          </p:spPr>
          <p:txBody>
            <a:bodyPr wrap="square" rtlCol="0">
              <a:spAutoFit/>
            </a:bodyPr>
            <a:lstStyle/>
            <a:p>
              <a:r>
                <a:rPr lang="ru-RU" sz="850" dirty="0" smtClean="0">
                  <a:latin typeface="PF Din Text Comp Pro" pitchFamily="2" charset="0"/>
                </a:rPr>
                <a:t>ул. Маяковского</a:t>
              </a:r>
              <a:endParaRPr lang="ru-RU" sz="850" dirty="0">
                <a:latin typeface="PF Din Text Comp Pro" pitchFamily="2" charset="0"/>
              </a:endParaRPr>
            </a:p>
          </p:txBody>
        </p:sp>
        <p:sp>
          <p:nvSpPr>
            <p:cNvPr id="22" name="TextBox 21"/>
            <p:cNvSpPr txBox="1"/>
            <p:nvPr/>
          </p:nvSpPr>
          <p:spPr>
            <a:xfrm rot="5137162">
              <a:off x="2277378" y="2341899"/>
              <a:ext cx="785957" cy="230832"/>
            </a:xfrm>
            <a:prstGeom prst="rect">
              <a:avLst/>
            </a:prstGeom>
            <a:noFill/>
          </p:spPr>
          <p:txBody>
            <a:bodyPr wrap="square" rtlCol="0">
              <a:spAutoFit/>
            </a:bodyPr>
            <a:lstStyle/>
            <a:p>
              <a:r>
                <a:rPr lang="ru-RU" sz="850" dirty="0" smtClean="0">
                  <a:latin typeface="PF Din Text Comp Pro" pitchFamily="2" charset="0"/>
                </a:rPr>
                <a:t>ул. </a:t>
              </a:r>
              <a:r>
                <a:rPr lang="ru-RU" sz="850" dirty="0" err="1" smtClean="0">
                  <a:latin typeface="PF Din Text Comp Pro" pitchFamily="2" charset="0"/>
                </a:rPr>
                <a:t>Графтио</a:t>
              </a:r>
              <a:endParaRPr lang="ru-RU" sz="850" dirty="0">
                <a:latin typeface="PF Din Text Comp Pro" pitchFamily="2" charset="0"/>
              </a:endParaRPr>
            </a:p>
          </p:txBody>
        </p:sp>
        <p:sp>
          <p:nvSpPr>
            <p:cNvPr id="23" name="TextBox 22"/>
            <p:cNvSpPr txBox="1"/>
            <p:nvPr/>
          </p:nvSpPr>
          <p:spPr>
            <a:xfrm rot="5137162">
              <a:off x="4407896" y="5040080"/>
              <a:ext cx="726851" cy="223138"/>
            </a:xfrm>
            <a:prstGeom prst="rect">
              <a:avLst/>
            </a:prstGeom>
            <a:noFill/>
          </p:spPr>
          <p:txBody>
            <a:bodyPr wrap="square" rtlCol="0">
              <a:spAutoFit/>
            </a:bodyPr>
            <a:lstStyle/>
            <a:p>
              <a:r>
                <a:rPr lang="ru-RU" sz="850" dirty="0" smtClean="0">
                  <a:latin typeface="PF Din Text Comp Pro" pitchFamily="2" charset="0"/>
                </a:rPr>
                <a:t>ул. </a:t>
              </a:r>
              <a:r>
                <a:rPr lang="ru-RU" sz="850" dirty="0" err="1" smtClean="0">
                  <a:latin typeface="PF Din Text Comp Pro" pitchFamily="2" charset="0"/>
                </a:rPr>
                <a:t>Ярвенпяя</a:t>
              </a:r>
              <a:endParaRPr lang="ru-RU" sz="850" dirty="0">
                <a:latin typeface="PF Din Text Comp Pro" pitchFamily="2" charset="0"/>
              </a:endParaRPr>
            </a:p>
          </p:txBody>
        </p:sp>
        <p:sp>
          <p:nvSpPr>
            <p:cNvPr id="25" name="TextBox 24"/>
            <p:cNvSpPr txBox="1"/>
            <p:nvPr/>
          </p:nvSpPr>
          <p:spPr>
            <a:xfrm rot="5137162">
              <a:off x="3641367" y="3811083"/>
              <a:ext cx="848085" cy="230832"/>
            </a:xfrm>
            <a:prstGeom prst="rect">
              <a:avLst/>
            </a:prstGeom>
            <a:noFill/>
          </p:spPr>
          <p:txBody>
            <a:bodyPr wrap="square" rtlCol="0">
              <a:spAutoFit/>
            </a:bodyPr>
            <a:lstStyle/>
            <a:p>
              <a:r>
                <a:rPr lang="ru-RU" sz="850" dirty="0" smtClean="0">
                  <a:latin typeface="PF Din Text Comp Pro" pitchFamily="2" charset="0"/>
                </a:rPr>
                <a:t>Новгородская ул.</a:t>
              </a:r>
              <a:endParaRPr lang="ru-RU" sz="850" dirty="0">
                <a:latin typeface="PF Din Text Comp Pro" pitchFamily="2" charset="0"/>
              </a:endParaRPr>
            </a:p>
          </p:txBody>
        </p:sp>
        <p:sp>
          <p:nvSpPr>
            <p:cNvPr id="26" name="TextBox 25"/>
            <p:cNvSpPr txBox="1"/>
            <p:nvPr/>
          </p:nvSpPr>
          <p:spPr>
            <a:xfrm rot="313448">
              <a:off x="1344882" y="915080"/>
              <a:ext cx="789059" cy="223138"/>
            </a:xfrm>
            <a:prstGeom prst="rect">
              <a:avLst/>
            </a:prstGeom>
            <a:noFill/>
          </p:spPr>
          <p:txBody>
            <a:bodyPr wrap="square" rtlCol="0">
              <a:spAutoFit/>
            </a:bodyPr>
            <a:lstStyle/>
            <a:p>
              <a:r>
                <a:rPr lang="ru-RU" sz="850" dirty="0" smtClean="0">
                  <a:latin typeface="PF Din Text Comp Pro" pitchFamily="2" charset="0"/>
                </a:rPr>
                <a:t>ул. Красных Зорь</a:t>
              </a:r>
              <a:endParaRPr lang="ru-RU" sz="850" dirty="0">
                <a:latin typeface="PF Din Text Comp Pro" pitchFamily="2" charset="0"/>
              </a:endParaRPr>
            </a:p>
          </p:txBody>
        </p:sp>
        <p:sp>
          <p:nvSpPr>
            <p:cNvPr id="27" name="TextBox 26"/>
            <p:cNvSpPr txBox="1"/>
            <p:nvPr/>
          </p:nvSpPr>
          <p:spPr>
            <a:xfrm rot="21294005">
              <a:off x="3928974" y="5211431"/>
              <a:ext cx="921749" cy="223138"/>
            </a:xfrm>
            <a:prstGeom prst="rect">
              <a:avLst/>
            </a:prstGeom>
            <a:noFill/>
          </p:spPr>
          <p:txBody>
            <a:bodyPr wrap="square" rtlCol="0">
              <a:spAutoFit/>
            </a:bodyPr>
            <a:lstStyle/>
            <a:p>
              <a:r>
                <a:rPr lang="ru-RU" sz="850" dirty="0" smtClean="0">
                  <a:latin typeface="PF Din Text Comp Pro" pitchFamily="2" charset="0"/>
                </a:rPr>
                <a:t>Авиационная ул.</a:t>
              </a:r>
              <a:endParaRPr lang="ru-RU" sz="850" dirty="0">
                <a:latin typeface="PF Din Text Comp Pro" pitchFamily="2" charset="0"/>
              </a:endParaRPr>
            </a:p>
          </p:txBody>
        </p:sp>
        <p:sp>
          <p:nvSpPr>
            <p:cNvPr id="28" name="TextBox 27"/>
            <p:cNvSpPr txBox="1"/>
            <p:nvPr/>
          </p:nvSpPr>
          <p:spPr>
            <a:xfrm rot="16605849">
              <a:off x="1750394" y="4595580"/>
              <a:ext cx="828598" cy="223138"/>
            </a:xfrm>
            <a:prstGeom prst="rect">
              <a:avLst/>
            </a:prstGeom>
            <a:noFill/>
          </p:spPr>
          <p:txBody>
            <a:bodyPr wrap="square" rtlCol="0">
              <a:spAutoFit/>
            </a:bodyPr>
            <a:lstStyle/>
            <a:p>
              <a:r>
                <a:rPr lang="ru-RU" sz="850" dirty="0" err="1" smtClean="0">
                  <a:latin typeface="PF Din Text Comp Pro" pitchFamily="2" charset="0"/>
                </a:rPr>
                <a:t>Киришское</a:t>
              </a:r>
              <a:r>
                <a:rPr lang="ru-RU" sz="850" dirty="0" smtClean="0">
                  <a:latin typeface="PF Din Text Comp Pro" pitchFamily="2" charset="0"/>
                </a:rPr>
                <a:t> шоссе</a:t>
              </a:r>
              <a:endParaRPr lang="ru-RU" sz="850" dirty="0">
                <a:latin typeface="PF Din Text Comp Pro" pitchFamily="2" charset="0"/>
              </a:endParaRPr>
            </a:p>
          </p:txBody>
        </p:sp>
        <p:sp>
          <p:nvSpPr>
            <p:cNvPr id="29" name="TextBox 28"/>
            <p:cNvSpPr txBox="1"/>
            <p:nvPr/>
          </p:nvSpPr>
          <p:spPr>
            <a:xfrm rot="21297700">
              <a:off x="2926214" y="3743269"/>
              <a:ext cx="786170" cy="230832"/>
            </a:xfrm>
            <a:prstGeom prst="rect">
              <a:avLst/>
            </a:prstGeom>
            <a:noFill/>
          </p:spPr>
          <p:txBody>
            <a:bodyPr wrap="square" rtlCol="0">
              <a:spAutoFit/>
            </a:bodyPr>
            <a:lstStyle/>
            <a:p>
              <a:r>
                <a:rPr lang="ru-RU" sz="850" dirty="0" smtClean="0">
                  <a:latin typeface="PF Din Text Comp Pro" pitchFamily="2" charset="0"/>
                </a:rPr>
                <a:t>ул. Марата</a:t>
              </a:r>
              <a:endParaRPr lang="ru-RU" sz="850" dirty="0">
                <a:latin typeface="PF Din Text Comp Pro" pitchFamily="2" charset="0"/>
              </a:endParaRPr>
            </a:p>
          </p:txBody>
        </p:sp>
        <p:sp>
          <p:nvSpPr>
            <p:cNvPr id="31" name="TextBox 30"/>
            <p:cNvSpPr txBox="1"/>
            <p:nvPr/>
          </p:nvSpPr>
          <p:spPr>
            <a:xfrm rot="21297700">
              <a:off x="3058848" y="4198680"/>
              <a:ext cx="1209541" cy="223138"/>
            </a:xfrm>
            <a:prstGeom prst="rect">
              <a:avLst/>
            </a:prstGeom>
            <a:noFill/>
          </p:spPr>
          <p:txBody>
            <a:bodyPr wrap="square" rtlCol="0">
              <a:spAutoFit/>
            </a:bodyPr>
            <a:lstStyle/>
            <a:p>
              <a:r>
                <a:rPr lang="ru-RU" sz="850" dirty="0" smtClean="0">
                  <a:latin typeface="PF Din Text Comp Pro" pitchFamily="2" charset="0"/>
                </a:rPr>
                <a:t>ул. А. Лукьянова</a:t>
              </a:r>
              <a:endParaRPr lang="ru-RU" sz="850" dirty="0">
                <a:latin typeface="PF Din Text Comp Pro" pitchFamily="2" charset="0"/>
              </a:endParaRPr>
            </a:p>
          </p:txBody>
        </p:sp>
        <p:sp>
          <p:nvSpPr>
            <p:cNvPr id="32" name="TextBox 31"/>
            <p:cNvSpPr txBox="1"/>
            <p:nvPr/>
          </p:nvSpPr>
          <p:spPr>
            <a:xfrm rot="5087073">
              <a:off x="3015637" y="4744983"/>
              <a:ext cx="852294" cy="223138"/>
            </a:xfrm>
            <a:prstGeom prst="rect">
              <a:avLst/>
            </a:prstGeom>
            <a:noFill/>
          </p:spPr>
          <p:txBody>
            <a:bodyPr wrap="square" rtlCol="0">
              <a:spAutoFit/>
            </a:bodyPr>
            <a:lstStyle/>
            <a:p>
              <a:r>
                <a:rPr lang="ru-RU" sz="850" dirty="0" smtClean="0">
                  <a:latin typeface="PF Din Text Comp Pro" pitchFamily="2" charset="0"/>
                </a:rPr>
                <a:t>Молодёжная ул.</a:t>
              </a:r>
              <a:endParaRPr lang="ru-RU" sz="850" dirty="0">
                <a:latin typeface="PF Din Text Comp Pro" pitchFamily="2" charset="0"/>
              </a:endParaRPr>
            </a:p>
          </p:txBody>
        </p:sp>
        <p:sp>
          <p:nvSpPr>
            <p:cNvPr id="33" name="TextBox 32"/>
            <p:cNvSpPr txBox="1"/>
            <p:nvPr/>
          </p:nvSpPr>
          <p:spPr>
            <a:xfrm rot="5168356">
              <a:off x="3892435" y="5746096"/>
              <a:ext cx="848671" cy="223138"/>
            </a:xfrm>
            <a:prstGeom prst="rect">
              <a:avLst/>
            </a:prstGeom>
            <a:noFill/>
          </p:spPr>
          <p:txBody>
            <a:bodyPr wrap="square" rtlCol="0">
              <a:spAutoFit/>
            </a:bodyPr>
            <a:lstStyle/>
            <a:p>
              <a:r>
                <a:rPr lang="ru-RU" sz="850" dirty="0" smtClean="0">
                  <a:latin typeface="PF Din Text Comp Pro" pitchFamily="2" charset="0"/>
                </a:rPr>
                <a:t>ул. </a:t>
              </a:r>
              <a:r>
                <a:rPr lang="ru-RU" sz="850" dirty="0" err="1" smtClean="0">
                  <a:latin typeface="PF Din Text Comp Pro" pitchFamily="2" charset="0"/>
                </a:rPr>
                <a:t>Федюнинского</a:t>
              </a:r>
              <a:endParaRPr lang="ru-RU" sz="850" dirty="0">
                <a:latin typeface="PF Din Text Comp Pro" pitchFamily="2" charset="0"/>
              </a:endParaRPr>
            </a:p>
          </p:txBody>
        </p:sp>
        <p:sp>
          <p:nvSpPr>
            <p:cNvPr id="34" name="TextBox 33"/>
            <p:cNvSpPr txBox="1"/>
            <p:nvPr/>
          </p:nvSpPr>
          <p:spPr>
            <a:xfrm rot="5126546">
              <a:off x="3117712" y="5714576"/>
              <a:ext cx="789646" cy="223138"/>
            </a:xfrm>
            <a:prstGeom prst="rect">
              <a:avLst/>
            </a:prstGeom>
            <a:noFill/>
          </p:spPr>
          <p:txBody>
            <a:bodyPr wrap="square" rtlCol="0">
              <a:spAutoFit/>
            </a:bodyPr>
            <a:lstStyle/>
            <a:p>
              <a:r>
                <a:rPr lang="ru-RU" sz="850" dirty="0" smtClean="0">
                  <a:latin typeface="PF Din Text Comp Pro" pitchFamily="2" charset="0"/>
                </a:rPr>
                <a:t>ул. Мичурина</a:t>
              </a:r>
              <a:endParaRPr lang="ru-RU" sz="850" dirty="0">
                <a:latin typeface="PF Din Text Comp Pro" pitchFamily="2" charset="0"/>
              </a:endParaRPr>
            </a:p>
          </p:txBody>
        </p:sp>
        <p:sp>
          <p:nvSpPr>
            <p:cNvPr id="35" name="TextBox 34"/>
            <p:cNvSpPr txBox="1"/>
            <p:nvPr/>
          </p:nvSpPr>
          <p:spPr>
            <a:xfrm rot="21297700">
              <a:off x="3781591" y="4794538"/>
              <a:ext cx="779563" cy="223138"/>
            </a:xfrm>
            <a:prstGeom prst="rect">
              <a:avLst/>
            </a:prstGeom>
            <a:noFill/>
          </p:spPr>
          <p:txBody>
            <a:bodyPr wrap="square" rtlCol="0">
              <a:spAutoFit/>
            </a:bodyPr>
            <a:lstStyle/>
            <a:p>
              <a:r>
                <a:rPr lang="ru-RU" sz="850" dirty="0" smtClean="0">
                  <a:latin typeface="PF Din Text Comp Pro" pitchFamily="2" charset="0"/>
                </a:rPr>
                <a:t>ул. Ломоносова</a:t>
              </a:r>
              <a:endParaRPr lang="ru-RU" sz="850" dirty="0">
                <a:latin typeface="PF Din Text Comp Pro" pitchFamily="2" charset="0"/>
              </a:endParaRPr>
            </a:p>
          </p:txBody>
        </p:sp>
        <p:sp>
          <p:nvSpPr>
            <p:cNvPr id="36" name="TextBox 35"/>
            <p:cNvSpPr txBox="1"/>
            <p:nvPr/>
          </p:nvSpPr>
          <p:spPr>
            <a:xfrm rot="21297700">
              <a:off x="3497035" y="4522356"/>
              <a:ext cx="779563" cy="223138"/>
            </a:xfrm>
            <a:prstGeom prst="rect">
              <a:avLst/>
            </a:prstGeom>
            <a:noFill/>
          </p:spPr>
          <p:txBody>
            <a:bodyPr wrap="square" rtlCol="0">
              <a:spAutoFit/>
            </a:bodyPr>
            <a:lstStyle/>
            <a:p>
              <a:r>
                <a:rPr lang="ru-RU" sz="850" dirty="0" smtClean="0">
                  <a:latin typeface="PF Din Text Comp Pro" pitchFamily="2" charset="0"/>
                </a:rPr>
                <a:t>ул. Калинина</a:t>
              </a:r>
              <a:endParaRPr lang="ru-RU" sz="850" dirty="0">
                <a:latin typeface="PF Din Text Comp Pro" pitchFamily="2" charset="0"/>
              </a:endParaRPr>
            </a:p>
          </p:txBody>
        </p:sp>
      </p:grpSp>
      <p:sp>
        <p:nvSpPr>
          <p:cNvPr id="30" name="Прямоугольник 29"/>
          <p:cNvSpPr/>
          <p:nvPr/>
        </p:nvSpPr>
        <p:spPr>
          <a:xfrm>
            <a:off x="-1" y="-1"/>
            <a:ext cx="882205" cy="395289"/>
          </a:xfrm>
          <a:prstGeom prst="rect">
            <a:avLst/>
          </a:prstGeom>
          <a:solidFill>
            <a:srgbClr val="DD6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solidFill>
                <a:latin typeface="PF Din Text Comp Pro" pitchFamily="2" charset="0"/>
                <a:cs typeface="Arial" charset="0"/>
              </a:rPr>
              <a:t>РАЗВИТИЕ ПЕШЕХОДНОЙ ИНФРАСТРУКТУРЫ</a:t>
            </a:r>
            <a:endParaRPr lang="ru-RU" altLang="ru-RU" sz="2200" kern="1200" dirty="0">
              <a:solidFill>
                <a:schemeClr val="tx1">
                  <a:lumMod val="85000"/>
                  <a:lumOff val="15000"/>
                </a:schemeClr>
              </a:solidFill>
              <a:latin typeface="PF Din Text Comp Pro" pitchFamily="2" charset="0"/>
              <a:cs typeface="Arial" charset="0"/>
            </a:endParaRP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157</a:t>
            </a:fld>
            <a:endParaRPr lang="ru-RU" dirty="0"/>
          </a:p>
        </p:txBody>
      </p:sp>
      <p:pic>
        <p:nvPicPr>
          <p:cNvPr id="9" name="Рисунок 8"/>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10437038" y="7483"/>
            <a:ext cx="256362" cy="252507"/>
          </a:xfrm>
          <a:prstGeom prst="rect">
            <a:avLst/>
          </a:prstGeom>
        </p:spPr>
      </p:pic>
      <p:sp>
        <p:nvSpPr>
          <p:cNvPr id="10" name="TextBox 9"/>
          <p:cNvSpPr txBox="1"/>
          <p:nvPr/>
        </p:nvSpPr>
        <p:spPr>
          <a:xfrm>
            <a:off x="346040" y="488577"/>
            <a:ext cx="4644000" cy="5847755"/>
          </a:xfrm>
          <a:prstGeom prst="rect">
            <a:avLst/>
          </a:prstGeom>
          <a:noFill/>
        </p:spPr>
        <p:txBody>
          <a:bodyPr wrap="square" rtlCol="0">
            <a:spAutoFit/>
          </a:bodyPr>
          <a:lstStyle/>
          <a:p>
            <a:pPr algn="just" defTabSz="1422591"/>
            <a:r>
              <a:rPr lang="ru-RU" sz="1100" b="1" kern="0" spc="15" dirty="0">
                <a:solidFill>
                  <a:schemeClr val="tx1">
                    <a:lumMod val="75000"/>
                    <a:lumOff val="25000"/>
                  </a:schemeClr>
                </a:solidFill>
                <a:latin typeface="PF Din Text Comp Pro" pitchFamily="2" charset="0"/>
              </a:rPr>
              <a:t>В южной части Волхова:</a:t>
            </a:r>
          </a:p>
          <a:p>
            <a:pPr algn="just" defTabSz="1422591"/>
            <a:r>
              <a:rPr lang="ru-RU" sz="1100" b="1" kern="0" spc="15" dirty="0" smtClean="0">
                <a:solidFill>
                  <a:schemeClr val="tx1">
                    <a:lumMod val="75000"/>
                    <a:lumOff val="25000"/>
                  </a:schemeClr>
                </a:solidFill>
                <a:latin typeface="PF Din Text Comp Pro" pitchFamily="2" charset="0"/>
              </a:rPr>
              <a:t>1 Очередь</a:t>
            </a:r>
            <a:r>
              <a:rPr lang="ru-RU" sz="1100" b="1" kern="0" spc="15" dirty="0">
                <a:solidFill>
                  <a:schemeClr val="tx1">
                    <a:lumMod val="75000"/>
                    <a:lumOff val="25000"/>
                  </a:schemeClr>
                </a:solidFill>
                <a:latin typeface="PF Din Text Comp Pro" pitchFamily="2" charset="0"/>
              </a:rPr>
              <a:t>:</a:t>
            </a:r>
          </a:p>
          <a:p>
            <a:pPr marL="171450" indent="-171450" algn="just" defTabSz="1422591">
              <a:buFont typeface="Arial" panose="020B0604020202020204" pitchFamily="34" charset="0"/>
              <a:buChar char="•"/>
              <a:defRPr/>
            </a:pPr>
            <a:r>
              <a:rPr lang="ru-RU" sz="1100" kern="0" spc="15" dirty="0">
                <a:solidFill>
                  <a:schemeClr val="tx1">
                    <a:lumMod val="75000"/>
                    <a:lumOff val="25000"/>
                  </a:schemeClr>
                </a:solidFill>
                <a:latin typeface="PF Din Text Comp Pro" pitchFamily="2" charset="0"/>
              </a:rPr>
              <a:t>Организация пешеходных подходов к району Волхов-2 с северной стороны – строительство или реконструкция тротуаров вдоль Кировского и Волховского проспектов; </a:t>
            </a:r>
          </a:p>
          <a:p>
            <a:pPr marL="171450" indent="-171450" algn="just" defTabSz="1422591">
              <a:buFont typeface="Arial" panose="020B0604020202020204" pitchFamily="34" charset="0"/>
              <a:buChar char="•"/>
              <a:defRPr/>
            </a:pPr>
            <a:r>
              <a:rPr lang="ru-RU" sz="1100" kern="0" spc="15" dirty="0">
                <a:solidFill>
                  <a:schemeClr val="tx1">
                    <a:lumMod val="75000"/>
                    <a:lumOff val="25000"/>
                  </a:schemeClr>
                </a:solidFill>
                <a:latin typeface="PF Din Text Comp Pro" pitchFamily="2" charset="0"/>
              </a:rPr>
              <a:t>Строительство пешеходного подхода к району </a:t>
            </a:r>
            <a:r>
              <a:rPr lang="ru-RU" sz="1100" kern="0" spc="15" dirty="0" err="1">
                <a:solidFill>
                  <a:schemeClr val="tx1">
                    <a:lumMod val="75000"/>
                    <a:lumOff val="25000"/>
                  </a:schemeClr>
                </a:solidFill>
                <a:latin typeface="PF Din Text Comp Pro" pitchFamily="2" charset="0"/>
              </a:rPr>
              <a:t>Новооктябрьское</a:t>
            </a:r>
            <a:r>
              <a:rPr lang="ru-RU" sz="1100" kern="0" spc="15" dirty="0">
                <a:solidFill>
                  <a:schemeClr val="tx1">
                    <a:lumMod val="75000"/>
                    <a:lumOff val="25000"/>
                  </a:schemeClr>
                </a:solidFill>
                <a:latin typeface="PF Din Text Comp Pro" pitchFamily="2" charset="0"/>
              </a:rPr>
              <a:t> – тротуара вдоль Октябрьской набережной от ж/д мостов до музея истории города Волхова.</a:t>
            </a:r>
          </a:p>
          <a:p>
            <a:pPr marL="171450" indent="-171450" algn="just" defTabSz="1422591">
              <a:buFont typeface="Arial" panose="020B0604020202020204" pitchFamily="34" charset="0"/>
              <a:buChar char="•"/>
              <a:defRPr/>
            </a:pPr>
            <a:r>
              <a:rPr lang="ru-RU" sz="1100" kern="0" spc="15" dirty="0">
                <a:solidFill>
                  <a:schemeClr val="tx1">
                    <a:lumMod val="75000"/>
                    <a:lumOff val="25000"/>
                  </a:schemeClr>
                </a:solidFill>
                <a:latin typeface="PF Din Text Comp Pro" pitchFamily="2" charset="0"/>
              </a:rPr>
              <a:t>Создание пешеходной инфраструктуры в районе и на подходах к </a:t>
            </a:r>
            <a:r>
              <a:rPr lang="ru-RU" sz="1100" kern="0" spc="15" dirty="0" err="1">
                <a:solidFill>
                  <a:schemeClr val="tx1">
                    <a:lumMod val="75000"/>
                    <a:lumOff val="25000"/>
                  </a:schemeClr>
                </a:solidFill>
                <a:latin typeface="PF Din Text Comp Pro" pitchFamily="2" charset="0"/>
              </a:rPr>
              <a:t>Волховской</a:t>
            </a:r>
            <a:r>
              <a:rPr lang="ru-RU" sz="1100" kern="0" spc="15" dirty="0">
                <a:solidFill>
                  <a:schemeClr val="tx1">
                    <a:lumMod val="75000"/>
                    <a:lumOff val="25000"/>
                  </a:schemeClr>
                </a:solidFill>
                <a:latin typeface="PF Din Text Comp Pro" pitchFamily="2" charset="0"/>
              </a:rPr>
              <a:t> ГЭС – вдоль </a:t>
            </a:r>
            <a:r>
              <a:rPr lang="ru-RU" sz="1100" kern="0" spc="15" dirty="0" smtClean="0">
                <a:solidFill>
                  <a:schemeClr val="tx1">
                    <a:lumMod val="75000"/>
                    <a:lumOff val="25000"/>
                  </a:schemeClr>
                </a:solidFill>
                <a:latin typeface="PF Din Text Comp Pro" pitchFamily="2" charset="0"/>
              </a:rPr>
              <a:t>улицы </a:t>
            </a:r>
            <a:r>
              <a:rPr lang="ru-RU" sz="1100" kern="0" spc="15" dirty="0" err="1">
                <a:solidFill>
                  <a:schemeClr val="tx1">
                    <a:lumMod val="75000"/>
                    <a:lumOff val="25000"/>
                  </a:schemeClr>
                </a:solidFill>
                <a:latin typeface="PF Din Text Comp Pro" pitchFamily="2" charset="0"/>
              </a:rPr>
              <a:t>Графтио</a:t>
            </a:r>
            <a:r>
              <a:rPr lang="ru-RU" sz="1100" kern="0" spc="15" dirty="0">
                <a:solidFill>
                  <a:schemeClr val="tx1">
                    <a:lumMod val="75000"/>
                    <a:lumOff val="25000"/>
                  </a:schemeClr>
                </a:solidFill>
                <a:latin typeface="PF Din Text Comp Pro" pitchFamily="2" charset="0"/>
              </a:rPr>
              <a:t>, </a:t>
            </a:r>
            <a:r>
              <a:rPr lang="ru-RU" sz="1100" kern="0" spc="15" dirty="0" smtClean="0">
                <a:solidFill>
                  <a:schemeClr val="tx1">
                    <a:lumMod val="75000"/>
                    <a:lumOff val="25000"/>
                  </a:schemeClr>
                </a:solidFill>
                <a:latin typeface="PF Din Text Comp Pro" pitchFamily="2" charset="0"/>
              </a:rPr>
              <a:t>вдоль участков улиц </a:t>
            </a:r>
            <a:r>
              <a:rPr lang="ru-RU" sz="1100" kern="0" spc="15" dirty="0">
                <a:solidFill>
                  <a:schemeClr val="tx1">
                    <a:lumMod val="75000"/>
                    <a:lumOff val="25000"/>
                  </a:schemeClr>
                </a:solidFill>
                <a:latin typeface="PF Din Text Comp Pro" pitchFamily="2" charset="0"/>
              </a:rPr>
              <a:t>Веденеева и Красных Курсантов. </a:t>
            </a:r>
          </a:p>
          <a:p>
            <a:pPr marL="171450" lvl="0" indent="-171450" algn="just" defTabSz="1422591">
              <a:buFont typeface="Arial" panose="020B0604020202020204" pitchFamily="34" charset="0"/>
              <a:buChar char="•"/>
              <a:defRPr/>
            </a:pPr>
            <a:r>
              <a:rPr lang="ru-RU" sz="1100" kern="0" spc="15" dirty="0">
                <a:solidFill>
                  <a:schemeClr val="tx1">
                    <a:lumMod val="75000"/>
                    <a:lumOff val="25000"/>
                  </a:schemeClr>
                </a:solidFill>
                <a:latin typeface="PF Din Text Comp Pro" pitchFamily="2" charset="0"/>
              </a:rPr>
              <a:t>Организация ряда пешеходных переходов у перекрёстов и рядом с автобусными остановками через Волховский и Кировский проспекты, </a:t>
            </a:r>
            <a:r>
              <a:rPr lang="ru-RU" sz="1100" kern="0" spc="15" dirty="0" smtClean="0">
                <a:solidFill>
                  <a:schemeClr val="tx1">
                    <a:lumMod val="75000"/>
                    <a:lumOff val="25000"/>
                  </a:schemeClr>
                </a:solidFill>
                <a:latin typeface="PF Din Text Comp Pro" pitchFamily="2" charset="0"/>
              </a:rPr>
              <a:t>улицы Молодёжную и Мичурина, </a:t>
            </a:r>
            <a:r>
              <a:rPr lang="ru-RU" sz="1100" kern="0" spc="15" dirty="0">
                <a:solidFill>
                  <a:schemeClr val="tx1">
                    <a:lumMod val="75000"/>
                    <a:lumOff val="25000"/>
                  </a:schemeClr>
                </a:solidFill>
                <a:latin typeface="PF Din Text Comp Pro" pitchFamily="2" charset="0"/>
              </a:rPr>
              <a:t>Октябрьскую </a:t>
            </a:r>
            <a:r>
              <a:rPr lang="ru-RU" sz="1100" kern="0" spc="15" dirty="0" smtClean="0">
                <a:solidFill>
                  <a:schemeClr val="tx1">
                    <a:lumMod val="75000"/>
                    <a:lumOff val="25000"/>
                  </a:schemeClr>
                </a:solidFill>
                <a:latin typeface="PF Din Text Comp Pro" pitchFamily="2" charset="0"/>
              </a:rPr>
              <a:t>набережную.</a:t>
            </a:r>
          </a:p>
          <a:p>
            <a:pPr algn="just" defTabSz="1422591"/>
            <a:r>
              <a:rPr lang="ru-RU" sz="1100" b="1" kern="0" spc="15" dirty="0" smtClean="0">
                <a:solidFill>
                  <a:schemeClr val="tx1">
                    <a:lumMod val="75000"/>
                    <a:lumOff val="25000"/>
                  </a:schemeClr>
                </a:solidFill>
                <a:latin typeface="PF Din Text Comp Pro" pitchFamily="2" charset="0"/>
              </a:rPr>
              <a:t>2 Очередь:</a:t>
            </a:r>
          </a:p>
          <a:p>
            <a:pPr marL="171450" indent="-171450" algn="just" defTabSz="1422591">
              <a:buFont typeface="Arial" panose="020B0604020202020204" pitchFamily="34" charset="0"/>
              <a:buChar char="•"/>
              <a:defRPr/>
            </a:pPr>
            <a:r>
              <a:rPr lang="ru-RU" sz="1100" kern="0" spc="15" dirty="0" smtClean="0">
                <a:solidFill>
                  <a:schemeClr val="tx1">
                    <a:lumMod val="75000"/>
                    <a:lumOff val="25000"/>
                  </a:schemeClr>
                </a:solidFill>
                <a:latin typeface="PF Din Text Comp Pro" pitchFamily="2" charset="0"/>
              </a:rPr>
              <a:t>Строительство </a:t>
            </a:r>
            <a:r>
              <a:rPr lang="ru-RU" sz="1100" kern="0" spc="15" dirty="0">
                <a:solidFill>
                  <a:schemeClr val="tx1">
                    <a:lumMod val="75000"/>
                    <a:lumOff val="25000"/>
                  </a:schemeClr>
                </a:solidFill>
                <a:latin typeface="PF Din Text Comp Pro" pitchFamily="2" charset="0"/>
              </a:rPr>
              <a:t>или реконструкция участков тротуаров вдоль улиц среди жилой и общественно-деловой застройки в случаях, если они отсутствуют или неудовлетворительного качества: ул. </a:t>
            </a:r>
            <a:r>
              <a:rPr lang="ru-RU" sz="1100" kern="0" spc="15" dirty="0" err="1">
                <a:solidFill>
                  <a:schemeClr val="tx1">
                    <a:lumMod val="75000"/>
                    <a:lumOff val="25000"/>
                  </a:schemeClr>
                </a:solidFill>
                <a:latin typeface="PF Din Text Comp Pro" pitchFamily="2" charset="0"/>
              </a:rPr>
              <a:t>Федюнинского</a:t>
            </a:r>
            <a:r>
              <a:rPr lang="ru-RU" sz="1100" kern="0" spc="15" dirty="0">
                <a:solidFill>
                  <a:schemeClr val="tx1">
                    <a:lumMod val="75000"/>
                    <a:lumOff val="25000"/>
                  </a:schemeClr>
                </a:solidFill>
                <a:latin typeface="PF Din Text Comp Pro" pitchFamily="2" charset="0"/>
              </a:rPr>
              <a:t>, ул. </a:t>
            </a:r>
            <a:r>
              <a:rPr lang="ru-RU" sz="1100" kern="0" spc="15" dirty="0" err="1">
                <a:solidFill>
                  <a:schemeClr val="tx1">
                    <a:lumMod val="75000"/>
                    <a:lumOff val="25000"/>
                  </a:schemeClr>
                </a:solidFill>
                <a:latin typeface="PF Din Text Comp Pro" pitchFamily="2" charset="0"/>
              </a:rPr>
              <a:t>Ярвенпяя</a:t>
            </a:r>
            <a:r>
              <a:rPr lang="ru-RU" sz="1100" kern="0" spc="15" dirty="0">
                <a:solidFill>
                  <a:schemeClr val="tx1">
                    <a:lumMod val="75000"/>
                    <a:lumOff val="25000"/>
                  </a:schemeClr>
                </a:solidFill>
                <a:latin typeface="PF Din Text Comp Pro" pitchFamily="2" charset="0"/>
              </a:rPr>
              <a:t>, ул. Калинина, Авиационной ул., ул. Александра Лукьянова, Строительной ул., ул. Металлургов, вдоль продолжения Волховского пр. в микрорайоне </a:t>
            </a:r>
            <a:r>
              <a:rPr lang="ru-RU" sz="1100" kern="0" spc="15" dirty="0" err="1">
                <a:solidFill>
                  <a:schemeClr val="tx1">
                    <a:lumMod val="75000"/>
                    <a:lumOff val="25000"/>
                  </a:schemeClr>
                </a:solidFill>
                <a:latin typeface="PF Din Text Comp Pro" pitchFamily="2" charset="0"/>
              </a:rPr>
              <a:t>Халтурино</a:t>
            </a:r>
            <a:r>
              <a:rPr lang="ru-RU" sz="1100" kern="0" spc="15" dirty="0">
                <a:solidFill>
                  <a:schemeClr val="tx1">
                    <a:lumMod val="75000"/>
                    <a:lumOff val="25000"/>
                  </a:schemeClr>
                </a:solidFill>
                <a:latin typeface="PF Din Text Comp Pro" pitchFamily="2" charset="0"/>
              </a:rPr>
              <a:t>, вдоль проезда между ул. Калинина и ул. Ломоносова</a:t>
            </a:r>
          </a:p>
          <a:p>
            <a:pPr marL="171450" indent="-171450" algn="just" defTabSz="1422591">
              <a:buFont typeface="Arial" panose="020B0604020202020204" pitchFamily="34" charset="0"/>
              <a:buChar char="•"/>
              <a:defRPr/>
            </a:pPr>
            <a:r>
              <a:rPr lang="ru-RU" sz="1100" kern="0" spc="15" dirty="0">
                <a:solidFill>
                  <a:schemeClr val="tx1">
                    <a:lumMod val="75000"/>
                    <a:lumOff val="25000"/>
                  </a:schemeClr>
                </a:solidFill>
                <a:latin typeface="PF Din Text Comp Pro" pitchFamily="2" charset="0"/>
              </a:rPr>
              <a:t>Реконструкция пешеходного пути между </a:t>
            </a:r>
            <a:r>
              <a:rPr lang="ru-RU" sz="1100" kern="0" spc="15" dirty="0" err="1">
                <a:solidFill>
                  <a:schemeClr val="tx1">
                    <a:lumMod val="75000"/>
                    <a:lumOff val="25000"/>
                  </a:schemeClr>
                </a:solidFill>
                <a:latin typeface="PF Din Text Comp Pro" pitchFamily="2" charset="0"/>
              </a:rPr>
              <a:t>Волховским</a:t>
            </a:r>
            <a:r>
              <a:rPr lang="ru-RU" sz="1100" kern="0" spc="15" dirty="0">
                <a:solidFill>
                  <a:schemeClr val="tx1">
                    <a:lumMod val="75000"/>
                    <a:lumOff val="25000"/>
                  </a:schemeClr>
                </a:solidFill>
                <a:latin typeface="PF Din Text Comp Pro" pitchFamily="2" charset="0"/>
              </a:rPr>
              <a:t> алюминиевым колледжем и Дворцом детского творчества от Торфяной ул. до Кировского проспекта.</a:t>
            </a:r>
          </a:p>
          <a:p>
            <a:pPr algn="just" defTabSz="1422591"/>
            <a:r>
              <a:rPr lang="ru-RU" sz="1100" b="1" kern="0" spc="15" dirty="0">
                <a:solidFill>
                  <a:schemeClr val="tx1">
                    <a:lumMod val="75000"/>
                    <a:lumOff val="25000"/>
                  </a:schemeClr>
                </a:solidFill>
                <a:latin typeface="PF Din Text Comp Pro" pitchFamily="2" charset="0"/>
              </a:rPr>
              <a:t>3 </a:t>
            </a:r>
            <a:r>
              <a:rPr lang="ru-RU" sz="1100" b="1" kern="0" spc="15" dirty="0" smtClean="0">
                <a:solidFill>
                  <a:schemeClr val="tx1">
                    <a:lumMod val="75000"/>
                    <a:lumOff val="25000"/>
                  </a:schemeClr>
                </a:solidFill>
                <a:latin typeface="PF Din Text Comp Pro" pitchFamily="2" charset="0"/>
              </a:rPr>
              <a:t>Очередь</a:t>
            </a:r>
            <a:r>
              <a:rPr lang="ru-RU" sz="1100" b="1" kern="0" spc="15" dirty="0">
                <a:solidFill>
                  <a:schemeClr val="tx1">
                    <a:lumMod val="75000"/>
                    <a:lumOff val="25000"/>
                  </a:schemeClr>
                </a:solidFill>
                <a:latin typeface="PF Din Text Comp Pro" pitchFamily="2" charset="0"/>
              </a:rPr>
              <a:t>:</a:t>
            </a:r>
          </a:p>
          <a:p>
            <a:pPr marL="171450" lvl="0" indent="-171450" algn="just" defTabSz="1422591">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Завершение формирования пешеходных связей с периферийными районами и на окраинных улицах, вдоль: Октябрьской набережной и </a:t>
            </a:r>
            <a:r>
              <a:rPr lang="ru-RU" sz="1100" kern="0" spc="15" dirty="0" err="1">
                <a:solidFill>
                  <a:schemeClr val="tx1">
                    <a:lumMod val="75000"/>
                    <a:lumOff val="25000"/>
                  </a:schemeClr>
                </a:solidFill>
                <a:latin typeface="PF Din Text Comp Pro" pitchFamily="2" charset="0"/>
              </a:rPr>
              <a:t>Киришского</a:t>
            </a:r>
            <a:r>
              <a:rPr lang="ru-RU" sz="1100" kern="0" spc="15" dirty="0">
                <a:solidFill>
                  <a:schemeClr val="tx1">
                    <a:lumMod val="75000"/>
                    <a:lumOff val="25000"/>
                  </a:schemeClr>
                </a:solidFill>
                <a:latin typeface="PF Din Text Comp Pro" pitchFamily="2" charset="0"/>
              </a:rPr>
              <a:t> шоссе, вдоль улиц Маяковского и Металлургов, на подходе к  коттеджному посёлку на юге района (переулок Антипова).</a:t>
            </a:r>
          </a:p>
          <a:p>
            <a:pPr marL="171450" indent="-171450" algn="just" defTabSz="1422591">
              <a:buFont typeface="Arial" panose="020B0604020202020204" pitchFamily="34" charset="0"/>
              <a:buChar char="•"/>
            </a:pPr>
            <a:r>
              <a:rPr lang="ru-RU" sz="1100" kern="0" spc="15" dirty="0">
                <a:solidFill>
                  <a:prstClr val="black">
                    <a:lumMod val="75000"/>
                    <a:lumOff val="25000"/>
                  </a:prstClr>
                </a:solidFill>
                <a:latin typeface="PF Din Text Comp Pro" pitchFamily="2" charset="0"/>
              </a:rPr>
              <a:t>Завершение развития опорной тротуарной сети в границах застроенных территорий – строительство или реконструкция тротуаров вдоль: </a:t>
            </a:r>
            <a:r>
              <a:rPr lang="ru-RU" sz="1100" kern="0" spc="15" dirty="0">
                <a:solidFill>
                  <a:schemeClr val="tx1">
                    <a:lumMod val="75000"/>
                    <a:lumOff val="25000"/>
                  </a:schemeClr>
                </a:solidFill>
                <a:latin typeface="PF Din Text Comp Pro" pitchFamily="2" charset="0"/>
              </a:rPr>
              <a:t>ул. </a:t>
            </a:r>
            <a:r>
              <a:rPr lang="ru-RU" sz="1100" kern="0" spc="15" dirty="0" err="1">
                <a:solidFill>
                  <a:schemeClr val="tx1">
                    <a:lumMod val="75000"/>
                    <a:lumOff val="25000"/>
                  </a:schemeClr>
                </a:solidFill>
                <a:latin typeface="PF Din Text Comp Pro" pitchFamily="2" charset="0"/>
              </a:rPr>
              <a:t>Ярвенпяя</a:t>
            </a:r>
            <a:r>
              <a:rPr lang="ru-RU" sz="1100" kern="0" spc="15" dirty="0">
                <a:solidFill>
                  <a:schemeClr val="tx1">
                    <a:lumMod val="75000"/>
                    <a:lumOff val="25000"/>
                  </a:schemeClr>
                </a:solidFill>
                <a:latin typeface="PF Din Text Comp Pro" pitchFamily="2" charset="0"/>
              </a:rPr>
              <a:t>, Авиационной ул., Новгородской ул., Торфяной ул., ул. Марата, ул. </a:t>
            </a:r>
            <a:r>
              <a:rPr lang="ru-RU" sz="1100" kern="0" spc="15" dirty="0" err="1">
                <a:solidFill>
                  <a:schemeClr val="tx1">
                    <a:lumMod val="75000"/>
                    <a:lumOff val="25000"/>
                  </a:schemeClr>
                </a:solidFill>
                <a:latin typeface="PF Din Text Comp Pro" pitchFamily="2" charset="0"/>
              </a:rPr>
              <a:t>Войнова</a:t>
            </a:r>
            <a:r>
              <a:rPr lang="ru-RU" sz="1100" kern="0" spc="15" dirty="0">
                <a:solidFill>
                  <a:schemeClr val="tx1">
                    <a:lumMod val="75000"/>
                    <a:lumOff val="25000"/>
                  </a:schemeClr>
                </a:solidFill>
                <a:latin typeface="PF Din Text Comp Pro" pitchFamily="2" charset="0"/>
              </a:rPr>
              <a:t>, ул. Красных Курсантов, ул. Александра Лукьянова, вокруг Торгового Центра в квартале между улицами Ломоносова и Авиационной и некоторых других.</a:t>
            </a:r>
            <a:endParaRPr lang="ru-RU" sz="1100" kern="0" spc="15" dirty="0">
              <a:solidFill>
                <a:prstClr val="black">
                  <a:lumMod val="75000"/>
                  <a:lumOff val="25000"/>
                </a:prstClr>
              </a:solidFill>
              <a:latin typeface="PF Din Text Comp Pro" pitchFamily="2" charset="0"/>
            </a:endParaRPr>
          </a:p>
          <a:p>
            <a:pPr algn="just" defTabSz="1422591"/>
            <a:endParaRPr lang="ru-RU" sz="1100" b="1" kern="0" spc="15" dirty="0" smtClean="0">
              <a:solidFill>
                <a:schemeClr val="tx1">
                  <a:lumMod val="75000"/>
                  <a:lumOff val="25000"/>
                </a:schemeClr>
              </a:solidFill>
              <a:latin typeface="PF Din Text Comp Pro" pitchFamily="2" charset="0"/>
            </a:endParaRPr>
          </a:p>
          <a:p>
            <a:pPr algn="just" defTabSz="1422591"/>
            <a:endParaRPr lang="ru-RU" sz="1100" b="1" kern="0" spc="15" dirty="0">
              <a:solidFill>
                <a:schemeClr val="tx1">
                  <a:lumMod val="75000"/>
                  <a:lumOff val="25000"/>
                </a:schemeClr>
              </a:solidFill>
              <a:latin typeface="PF Din Text Comp Pro" pitchFamily="2" charset="0"/>
            </a:endParaRPr>
          </a:p>
          <a:p>
            <a:pPr algn="just" defTabSz="1422591"/>
            <a:r>
              <a:rPr lang="ru-RU" sz="1100" b="1" kern="0" spc="15" dirty="0">
                <a:solidFill>
                  <a:schemeClr val="tx1">
                    <a:lumMod val="75000"/>
                    <a:lumOff val="25000"/>
                  </a:schemeClr>
                </a:solidFill>
                <a:latin typeface="PF Din Text Comp Pro" pitchFamily="2" charset="0"/>
              </a:rPr>
              <a:t>Всего в городе Волхове предлагается реконструировать или отремонтировать порядка </a:t>
            </a:r>
            <a:r>
              <a:rPr lang="ru-RU" sz="1100" b="1" kern="0" spc="15" dirty="0" smtClean="0">
                <a:solidFill>
                  <a:schemeClr val="tx1">
                    <a:lumMod val="75000"/>
                    <a:lumOff val="25000"/>
                  </a:schemeClr>
                </a:solidFill>
                <a:latin typeface="PF Din Text Comp Pro" pitchFamily="2" charset="0"/>
              </a:rPr>
              <a:t>11,4 </a:t>
            </a:r>
            <a:r>
              <a:rPr lang="ru-RU" sz="1100" b="1" kern="0" spc="15" dirty="0">
                <a:solidFill>
                  <a:schemeClr val="tx1">
                    <a:lumMod val="75000"/>
                    <a:lumOff val="25000"/>
                  </a:schemeClr>
                </a:solidFill>
                <a:latin typeface="PF Din Text Comp Pro" pitchFamily="2" charset="0"/>
              </a:rPr>
              <a:t>км пешеходных путей, заново построить – 31,5 км., в том числе по очередям</a:t>
            </a:r>
            <a:r>
              <a:rPr lang="ru-RU" sz="1100" b="1" kern="0" spc="15" dirty="0" smtClean="0">
                <a:solidFill>
                  <a:schemeClr val="tx1">
                    <a:lumMod val="75000"/>
                    <a:lumOff val="25000"/>
                  </a:schemeClr>
                </a:solidFill>
                <a:latin typeface="PF Din Text Comp Pro" pitchFamily="2" charset="0"/>
              </a:rPr>
              <a:t>:</a:t>
            </a:r>
            <a:endParaRPr lang="ru-RU" sz="1100" kern="0" spc="15" dirty="0">
              <a:solidFill>
                <a:schemeClr val="tx1">
                  <a:lumMod val="75000"/>
                  <a:lumOff val="25000"/>
                </a:schemeClr>
              </a:solidFill>
              <a:latin typeface="PF Din Text Comp Pro" pitchFamily="2" charset="0"/>
            </a:endParaRPr>
          </a:p>
        </p:txBody>
      </p:sp>
      <p:graphicFrame>
        <p:nvGraphicFramePr>
          <p:cNvPr id="4" name="Таблица 3"/>
          <p:cNvGraphicFramePr>
            <a:graphicFrameLocks noGrp="1"/>
          </p:cNvGraphicFramePr>
          <p:nvPr>
            <p:extLst/>
          </p:nvPr>
        </p:nvGraphicFramePr>
        <p:xfrm>
          <a:off x="450853" y="6423841"/>
          <a:ext cx="4464049" cy="571500"/>
        </p:xfrm>
        <a:graphic>
          <a:graphicData uri="http://schemas.openxmlformats.org/drawingml/2006/table">
            <a:tbl>
              <a:tblPr>
                <a:tableStyleId>{5C22544A-7EE6-4342-B048-85BDC9FD1C3A}</a:tableStyleId>
              </a:tblPr>
              <a:tblGrid>
                <a:gridCol w="1438582">
                  <a:extLst>
                    <a:ext uri="{9D8B030D-6E8A-4147-A177-3AD203B41FA5}">
                      <a16:colId xmlns:a16="http://schemas.microsoft.com/office/drawing/2014/main" xmlns="" val="20000"/>
                    </a:ext>
                  </a:extLst>
                </a:gridCol>
                <a:gridCol w="1008489">
                  <a:extLst>
                    <a:ext uri="{9D8B030D-6E8A-4147-A177-3AD203B41FA5}">
                      <a16:colId xmlns:a16="http://schemas.microsoft.com/office/drawing/2014/main" xmlns="" val="20001"/>
                    </a:ext>
                  </a:extLst>
                </a:gridCol>
                <a:gridCol w="1008489">
                  <a:extLst>
                    <a:ext uri="{9D8B030D-6E8A-4147-A177-3AD203B41FA5}">
                      <a16:colId xmlns:a16="http://schemas.microsoft.com/office/drawing/2014/main" xmlns="" val="20002"/>
                    </a:ext>
                  </a:extLst>
                </a:gridCol>
                <a:gridCol w="1008489">
                  <a:extLst>
                    <a:ext uri="{9D8B030D-6E8A-4147-A177-3AD203B41FA5}">
                      <a16:colId xmlns:a16="http://schemas.microsoft.com/office/drawing/2014/main" xmlns="" val="20003"/>
                    </a:ext>
                  </a:extLst>
                </a:gridCol>
              </a:tblGrid>
              <a:tr h="190500">
                <a:tc>
                  <a:txBody>
                    <a:bodyPr/>
                    <a:lstStyle/>
                    <a:p>
                      <a:pPr algn="l" fontAlgn="b"/>
                      <a:r>
                        <a:rPr lang="ru-RU" sz="1100" u="none" strike="noStrike" dirty="0">
                          <a:solidFill>
                            <a:schemeClr val="tx1">
                              <a:lumMod val="75000"/>
                              <a:lumOff val="25000"/>
                            </a:schemeClr>
                          </a:solidFill>
                          <a:effectLst/>
                          <a:latin typeface="PF Din Text Comp Pro" panose="02000506020000020004" pitchFamily="2" charset="0"/>
                        </a:rPr>
                        <a:t> </a:t>
                      </a:r>
                      <a:endParaRPr lang="ru-RU" sz="1100" b="0" i="0" u="none" strike="noStrike" dirty="0">
                        <a:solidFill>
                          <a:schemeClr val="tx1">
                            <a:lumMod val="75000"/>
                            <a:lumOff val="25000"/>
                          </a:schemeClr>
                        </a:solidFill>
                        <a:effectLst/>
                        <a:latin typeface="PF Din Text Comp Pro" panose="02000506020000020004" pitchFamily="2" charset="0"/>
                      </a:endParaRPr>
                    </a:p>
                  </a:txBody>
                  <a:tcPr marL="9525" marR="9525" marT="9525" marB="0" anchor="b"/>
                </a:tc>
                <a:tc>
                  <a:txBody>
                    <a:bodyPr/>
                    <a:lstStyle/>
                    <a:p>
                      <a:pPr algn="ctr" fontAlgn="b"/>
                      <a:r>
                        <a:rPr lang="ru-RU" sz="1100" u="none" strike="noStrike" dirty="0">
                          <a:solidFill>
                            <a:schemeClr val="tx1">
                              <a:lumMod val="75000"/>
                              <a:lumOff val="25000"/>
                            </a:schemeClr>
                          </a:solidFill>
                          <a:effectLst/>
                          <a:latin typeface="PF Din Text Comp Pro" panose="02000506020000020004" pitchFamily="2" charset="0"/>
                        </a:rPr>
                        <a:t>1 очередь</a:t>
                      </a:r>
                      <a:endParaRPr lang="ru-RU" sz="1100" b="0" i="0" u="none" strike="noStrike" dirty="0">
                        <a:solidFill>
                          <a:schemeClr val="tx1">
                            <a:lumMod val="75000"/>
                            <a:lumOff val="25000"/>
                          </a:schemeClr>
                        </a:solidFill>
                        <a:effectLst/>
                        <a:latin typeface="PF Din Text Comp Pro" panose="02000506020000020004" pitchFamily="2" charset="0"/>
                      </a:endParaRPr>
                    </a:p>
                  </a:txBody>
                  <a:tcPr marL="9525" marR="9525" marT="9525" marB="0" anchor="b"/>
                </a:tc>
                <a:tc>
                  <a:txBody>
                    <a:bodyPr/>
                    <a:lstStyle/>
                    <a:p>
                      <a:pPr algn="ctr" fontAlgn="b"/>
                      <a:r>
                        <a:rPr lang="ru-RU" sz="1100" u="none" strike="noStrike">
                          <a:solidFill>
                            <a:schemeClr val="tx1">
                              <a:lumMod val="75000"/>
                              <a:lumOff val="25000"/>
                            </a:schemeClr>
                          </a:solidFill>
                          <a:effectLst/>
                          <a:latin typeface="PF Din Text Comp Pro" panose="02000506020000020004" pitchFamily="2" charset="0"/>
                        </a:rPr>
                        <a:t>2 очередь</a:t>
                      </a:r>
                      <a:endParaRPr lang="ru-RU" sz="1100" b="0" i="0" u="none" strike="noStrike">
                        <a:solidFill>
                          <a:schemeClr val="tx1">
                            <a:lumMod val="75000"/>
                            <a:lumOff val="25000"/>
                          </a:schemeClr>
                        </a:solidFill>
                        <a:effectLst/>
                        <a:latin typeface="PF Din Text Comp Pro" panose="02000506020000020004" pitchFamily="2" charset="0"/>
                      </a:endParaRPr>
                    </a:p>
                  </a:txBody>
                  <a:tcPr marL="9525" marR="9525" marT="9525" marB="0" anchor="b"/>
                </a:tc>
                <a:tc>
                  <a:txBody>
                    <a:bodyPr/>
                    <a:lstStyle/>
                    <a:p>
                      <a:pPr algn="ctr" fontAlgn="b"/>
                      <a:r>
                        <a:rPr lang="ru-RU" sz="1100" u="none" strike="noStrike" dirty="0">
                          <a:solidFill>
                            <a:schemeClr val="tx1">
                              <a:lumMod val="75000"/>
                              <a:lumOff val="25000"/>
                            </a:schemeClr>
                          </a:solidFill>
                          <a:effectLst/>
                          <a:latin typeface="PF Din Text Comp Pro" panose="02000506020000020004" pitchFamily="2" charset="0"/>
                        </a:rPr>
                        <a:t>3 очередь</a:t>
                      </a:r>
                      <a:endParaRPr lang="ru-RU" sz="1100" b="0" i="0" u="none" strike="noStrike" dirty="0">
                        <a:solidFill>
                          <a:schemeClr val="tx1">
                            <a:lumMod val="75000"/>
                            <a:lumOff val="25000"/>
                          </a:schemeClr>
                        </a:solidFill>
                        <a:effectLst/>
                        <a:latin typeface="PF Din Text Comp Pro" panose="02000506020000020004" pitchFamily="2" charset="0"/>
                      </a:endParaRPr>
                    </a:p>
                  </a:txBody>
                  <a:tcPr marL="9525" marR="9525" marT="9525" marB="0" anchor="b"/>
                </a:tc>
                <a:extLst>
                  <a:ext uri="{0D108BD9-81ED-4DB2-BD59-A6C34878D82A}">
                    <a16:rowId xmlns:a16="http://schemas.microsoft.com/office/drawing/2014/main" xmlns="" val="10000"/>
                  </a:ext>
                </a:extLst>
              </a:tr>
              <a:tr h="190500">
                <a:tc>
                  <a:txBody>
                    <a:bodyPr/>
                    <a:lstStyle/>
                    <a:p>
                      <a:pPr algn="l" fontAlgn="b"/>
                      <a:r>
                        <a:rPr lang="ru-RU" sz="1100" u="none" strike="noStrike" dirty="0">
                          <a:solidFill>
                            <a:schemeClr val="tx1">
                              <a:lumMod val="75000"/>
                              <a:lumOff val="25000"/>
                            </a:schemeClr>
                          </a:solidFill>
                          <a:effectLst/>
                          <a:latin typeface="PF Din Text Comp Pro" panose="02000506020000020004" pitchFamily="2" charset="0"/>
                        </a:rPr>
                        <a:t>Реконструкция, км</a:t>
                      </a:r>
                      <a:endParaRPr lang="ru-RU" sz="1100" b="0" i="0" u="none" strike="noStrike" dirty="0">
                        <a:solidFill>
                          <a:schemeClr val="tx1">
                            <a:lumMod val="75000"/>
                            <a:lumOff val="25000"/>
                          </a:schemeClr>
                        </a:solidFill>
                        <a:effectLst/>
                        <a:latin typeface="PF Din Text Comp Pro" panose="02000506020000020004" pitchFamily="2" charset="0"/>
                      </a:endParaRPr>
                    </a:p>
                  </a:txBody>
                  <a:tcPr marL="9525" marR="9525" marT="9525" marB="0" anchor="b"/>
                </a:tc>
                <a:tc>
                  <a:txBody>
                    <a:bodyPr/>
                    <a:lstStyle/>
                    <a:p>
                      <a:pPr algn="ctr" fontAlgn="b"/>
                      <a:r>
                        <a:rPr lang="ru-RU" sz="1100" u="none" strike="noStrike" dirty="0" smtClean="0">
                          <a:solidFill>
                            <a:schemeClr val="tx1">
                              <a:lumMod val="75000"/>
                              <a:lumOff val="25000"/>
                            </a:schemeClr>
                          </a:solidFill>
                          <a:effectLst/>
                          <a:latin typeface="PF Din Text Comp Pro" panose="02000506020000020004" pitchFamily="2" charset="0"/>
                        </a:rPr>
                        <a:t>3,1</a:t>
                      </a:r>
                      <a:endParaRPr lang="ru-RU" sz="1100" b="0" i="0" u="none" strike="noStrike" dirty="0">
                        <a:solidFill>
                          <a:schemeClr val="tx1">
                            <a:lumMod val="75000"/>
                            <a:lumOff val="25000"/>
                          </a:schemeClr>
                        </a:solidFill>
                        <a:effectLst/>
                        <a:latin typeface="PF Din Text Comp Pro" panose="02000506020000020004" pitchFamily="2" charset="0"/>
                      </a:endParaRPr>
                    </a:p>
                  </a:txBody>
                  <a:tcPr marL="9525" marR="9525" marT="9525" marB="0" anchor="b"/>
                </a:tc>
                <a:tc>
                  <a:txBody>
                    <a:bodyPr/>
                    <a:lstStyle/>
                    <a:p>
                      <a:pPr algn="ctr" fontAlgn="b"/>
                      <a:r>
                        <a:rPr lang="ru-RU" sz="1100" b="0" i="0" u="none" strike="noStrike" dirty="0">
                          <a:solidFill>
                            <a:schemeClr val="tx1">
                              <a:lumMod val="75000"/>
                              <a:lumOff val="25000"/>
                            </a:schemeClr>
                          </a:solidFill>
                          <a:effectLst/>
                          <a:latin typeface="PF Din Text Comp Pro" panose="02000506020000020004" pitchFamily="2" charset="0"/>
                        </a:rPr>
                        <a:t>0,9</a:t>
                      </a:r>
                    </a:p>
                  </a:txBody>
                  <a:tcPr marL="9525" marR="9525" marT="9525" marB="0" anchor="b"/>
                </a:tc>
                <a:tc>
                  <a:txBody>
                    <a:bodyPr/>
                    <a:lstStyle/>
                    <a:p>
                      <a:pPr algn="ctr" fontAlgn="b"/>
                      <a:r>
                        <a:rPr lang="ru-RU" sz="1100" b="0" i="0" u="none" strike="noStrike" dirty="0" smtClean="0">
                          <a:solidFill>
                            <a:schemeClr val="tx1">
                              <a:lumMod val="75000"/>
                              <a:lumOff val="25000"/>
                            </a:schemeClr>
                          </a:solidFill>
                          <a:effectLst/>
                          <a:latin typeface="PF Din Text Comp Pro" panose="02000506020000020004" pitchFamily="2" charset="0"/>
                        </a:rPr>
                        <a:t>7,5</a:t>
                      </a:r>
                      <a:endParaRPr lang="ru-RU" sz="1100" b="0" i="0" u="none" strike="noStrike" dirty="0">
                        <a:solidFill>
                          <a:schemeClr val="tx1">
                            <a:lumMod val="75000"/>
                            <a:lumOff val="25000"/>
                          </a:schemeClr>
                        </a:solidFill>
                        <a:effectLst/>
                        <a:latin typeface="PF Din Text Comp Pro" panose="02000506020000020004" pitchFamily="2" charset="0"/>
                      </a:endParaRPr>
                    </a:p>
                  </a:txBody>
                  <a:tcPr marL="9525" marR="9525" marT="9525" marB="0" anchor="b"/>
                </a:tc>
                <a:extLst>
                  <a:ext uri="{0D108BD9-81ED-4DB2-BD59-A6C34878D82A}">
                    <a16:rowId xmlns:a16="http://schemas.microsoft.com/office/drawing/2014/main" xmlns="" val="10001"/>
                  </a:ext>
                </a:extLst>
              </a:tr>
              <a:tr h="190500">
                <a:tc>
                  <a:txBody>
                    <a:bodyPr/>
                    <a:lstStyle/>
                    <a:p>
                      <a:pPr algn="l" fontAlgn="b"/>
                      <a:r>
                        <a:rPr lang="ru-RU" sz="1100" u="none" strike="noStrike" dirty="0">
                          <a:solidFill>
                            <a:schemeClr val="tx1">
                              <a:lumMod val="75000"/>
                              <a:lumOff val="25000"/>
                            </a:schemeClr>
                          </a:solidFill>
                          <a:effectLst/>
                          <a:latin typeface="PF Din Text Comp Pro" panose="02000506020000020004" pitchFamily="2" charset="0"/>
                        </a:rPr>
                        <a:t>Строительство, км</a:t>
                      </a:r>
                      <a:endParaRPr lang="ru-RU" sz="1100" b="0" i="0" u="none" strike="noStrike" dirty="0">
                        <a:solidFill>
                          <a:schemeClr val="tx1">
                            <a:lumMod val="75000"/>
                            <a:lumOff val="25000"/>
                          </a:schemeClr>
                        </a:solidFill>
                        <a:effectLst/>
                        <a:latin typeface="PF Din Text Comp Pro" panose="02000506020000020004" pitchFamily="2" charset="0"/>
                      </a:endParaRPr>
                    </a:p>
                  </a:txBody>
                  <a:tcPr marL="9525" marR="9525" marT="9525" marB="0" anchor="b"/>
                </a:tc>
                <a:tc>
                  <a:txBody>
                    <a:bodyPr/>
                    <a:lstStyle/>
                    <a:p>
                      <a:pPr algn="ctr" fontAlgn="b"/>
                      <a:r>
                        <a:rPr lang="ru-RU" sz="1100" b="0" i="0" u="none" strike="noStrike" dirty="0" smtClean="0">
                          <a:solidFill>
                            <a:schemeClr val="tx1">
                              <a:lumMod val="75000"/>
                              <a:lumOff val="25000"/>
                            </a:schemeClr>
                          </a:solidFill>
                          <a:effectLst/>
                          <a:latin typeface="PF Din Text Comp Pro" panose="02000506020000020004" pitchFamily="2" charset="0"/>
                        </a:rPr>
                        <a:t>5,9</a:t>
                      </a:r>
                      <a:endParaRPr lang="ru-RU" sz="1100" b="0" i="0" u="none" strike="noStrike" dirty="0">
                        <a:solidFill>
                          <a:schemeClr val="tx1">
                            <a:lumMod val="75000"/>
                            <a:lumOff val="25000"/>
                          </a:schemeClr>
                        </a:solidFill>
                        <a:effectLst/>
                        <a:latin typeface="PF Din Text Comp Pro" panose="02000506020000020004" pitchFamily="2" charset="0"/>
                      </a:endParaRPr>
                    </a:p>
                  </a:txBody>
                  <a:tcPr marL="9525" marR="9525" marT="9525" marB="0" anchor="b"/>
                </a:tc>
                <a:tc>
                  <a:txBody>
                    <a:bodyPr/>
                    <a:lstStyle/>
                    <a:p>
                      <a:pPr algn="ctr" fontAlgn="b"/>
                      <a:r>
                        <a:rPr lang="ru-RU" sz="1100" b="0" i="0" u="none" strike="noStrike" dirty="0" smtClean="0">
                          <a:solidFill>
                            <a:schemeClr val="tx1">
                              <a:lumMod val="75000"/>
                              <a:lumOff val="25000"/>
                            </a:schemeClr>
                          </a:solidFill>
                          <a:effectLst/>
                          <a:latin typeface="PF Din Text Comp Pro" panose="02000506020000020004" pitchFamily="2" charset="0"/>
                        </a:rPr>
                        <a:t>8,3</a:t>
                      </a:r>
                      <a:endParaRPr lang="ru-RU" sz="1100" b="0" i="0" u="none" strike="noStrike" dirty="0">
                        <a:solidFill>
                          <a:schemeClr val="tx1">
                            <a:lumMod val="75000"/>
                            <a:lumOff val="25000"/>
                          </a:schemeClr>
                        </a:solidFill>
                        <a:effectLst/>
                        <a:latin typeface="PF Din Text Comp Pro" panose="02000506020000020004" pitchFamily="2" charset="0"/>
                      </a:endParaRPr>
                    </a:p>
                  </a:txBody>
                  <a:tcPr marL="9525" marR="9525" marT="9525" marB="0" anchor="b"/>
                </a:tc>
                <a:tc>
                  <a:txBody>
                    <a:bodyPr/>
                    <a:lstStyle/>
                    <a:p>
                      <a:pPr algn="ctr" fontAlgn="b"/>
                      <a:r>
                        <a:rPr lang="ru-RU" sz="1100" b="0" i="0" u="none" strike="noStrike" dirty="0" smtClean="0">
                          <a:solidFill>
                            <a:schemeClr val="tx1">
                              <a:lumMod val="75000"/>
                              <a:lumOff val="25000"/>
                            </a:schemeClr>
                          </a:solidFill>
                          <a:effectLst/>
                          <a:latin typeface="PF Din Text Comp Pro" panose="02000506020000020004" pitchFamily="2" charset="0"/>
                        </a:rPr>
                        <a:t>17,2</a:t>
                      </a:r>
                      <a:endParaRPr lang="ru-RU" sz="1100" b="0" i="0" u="none" strike="noStrike" dirty="0">
                        <a:solidFill>
                          <a:schemeClr val="tx1">
                            <a:lumMod val="75000"/>
                            <a:lumOff val="25000"/>
                          </a:schemeClr>
                        </a:solidFill>
                        <a:effectLst/>
                        <a:latin typeface="PF Din Text Comp Pro" panose="02000506020000020004" pitchFamily="2" charset="0"/>
                      </a:endParaRPr>
                    </a:p>
                  </a:txBody>
                  <a:tcPr marL="9525" marR="9525" marT="9525" marB="0" anchor="b"/>
                </a:tc>
                <a:extLst>
                  <a:ext uri="{0D108BD9-81ED-4DB2-BD59-A6C34878D82A}">
                    <a16:rowId xmlns:a16="http://schemas.microsoft.com/office/drawing/2014/main" xmlns="" val="10002"/>
                  </a:ext>
                </a:extLst>
              </a:tr>
            </a:tbl>
          </a:graphicData>
        </a:graphic>
      </p:graphicFrame>
      <p:sp>
        <p:nvSpPr>
          <p:cNvPr id="37" name="Прямоугольник 36">
            <a:extLst>
              <a:ext uri="{FF2B5EF4-FFF2-40B4-BE49-F238E27FC236}">
                <a16:creationId xmlns="" xmlns:a16="http://schemas.microsoft.com/office/drawing/2014/main" id="{3C08036E-2629-477F-B784-0DDB039C735A}"/>
              </a:ext>
            </a:extLst>
          </p:cNvPr>
          <p:cNvSpPr/>
          <p:nvPr/>
        </p:nvSpPr>
        <p:spPr>
          <a:xfrm>
            <a:off x="162124" y="-13727"/>
            <a:ext cx="845103" cy="553998"/>
          </a:xfrm>
          <a:prstGeom prst="rect">
            <a:avLst/>
          </a:prstGeom>
        </p:spPr>
        <p:txBody>
          <a:bodyPr wrap="none">
            <a:spAutoFit/>
          </a:bodyPr>
          <a:lstStyle/>
          <a:p>
            <a:r>
              <a:rPr lang="ru-RU" altLang="ru-RU" sz="3000" dirty="0">
                <a:solidFill>
                  <a:schemeClr val="bg1"/>
                </a:solidFill>
                <a:latin typeface="PF Din Text Comp Pro" pitchFamily="2" charset="0"/>
              </a:rPr>
              <a:t>16.3. </a:t>
            </a:r>
            <a:endParaRPr lang="ru-RU" sz="3000" dirty="0">
              <a:solidFill>
                <a:schemeClr val="bg1"/>
              </a:solidFill>
            </a:endParaRPr>
          </a:p>
        </p:txBody>
      </p:sp>
    </p:spTree>
    <p:extLst>
      <p:ext uri="{BB962C8B-B14F-4D97-AF65-F5344CB8AC3E}">
        <p14:creationId xmlns:p14="http://schemas.microsoft.com/office/powerpoint/2010/main" xmlns="" val="903940988"/>
      </p:ext>
    </p:extLst>
  </p:cSld>
  <p:clrMapOvr>
    <a:masterClrMapping/>
  </p:clrMapOvr>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p:cNvPicPr>
            <a:picLocks noChangeAspect="1"/>
          </p:cNvPicPr>
          <p:nvPr/>
        </p:nvPicPr>
        <p:blipFill>
          <a:blip r:embed="rId3" cstate="print">
            <a:extLst>
              <a:ext uri="{28A0092B-C50C-407E-A947-70E740481C1C}">
                <a14:useLocalDpi xmlns:a14="http://schemas.microsoft.com/office/drawing/2010/main" xmlns="" val="0"/>
              </a:ext>
            </a:extLst>
          </a:blip>
          <a:srcRect b="265"/>
          <a:stretch>
            <a:fillRect/>
          </a:stretch>
        </p:blipFill>
        <p:spPr>
          <a:xfrm>
            <a:off x="3906838" y="612775"/>
            <a:ext cx="6497371" cy="6480175"/>
          </a:xfrm>
          <a:prstGeom prst="rect">
            <a:avLst/>
          </a:prstGeom>
        </p:spPr>
      </p:pic>
      <p:sp>
        <p:nvSpPr>
          <p:cNvPr id="20" name="TextBox 19"/>
          <p:cNvSpPr txBox="1"/>
          <p:nvPr/>
        </p:nvSpPr>
        <p:spPr>
          <a:xfrm>
            <a:off x="359999" y="504000"/>
            <a:ext cx="3492000" cy="5032147"/>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Согласно действующим муниципальным и инвестиционным программ, а также генеральному плану на территории муниципального образования «Город Волхов» предусматривается ряд мероприятий по повышению надежности системы электроснабжения и снятию имеющихся ограничений по подключению новых потребителей к источникам питания города: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подстанций с увеличением их установленной мощности: </a:t>
            </a:r>
          </a:p>
          <a:p>
            <a:pPr marL="263525" lvl="0"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ПС № 393 110/10 </a:t>
            </a:r>
            <a:r>
              <a:rPr lang="ru-RU" sz="1100" kern="0" spc="15" dirty="0" err="1">
                <a:solidFill>
                  <a:schemeClr val="tx1">
                    <a:lumMod val="75000"/>
                    <a:lumOff val="25000"/>
                  </a:schemeClr>
                </a:solidFill>
                <a:latin typeface="PF Din Text Comp Pro" pitchFamily="2" charset="0"/>
              </a:rPr>
              <a:t>кВ</a:t>
            </a:r>
            <a:r>
              <a:rPr lang="ru-RU" sz="1100" kern="0" spc="15" dirty="0">
                <a:solidFill>
                  <a:schemeClr val="tx1">
                    <a:lumMod val="75000"/>
                    <a:lumOff val="25000"/>
                  </a:schemeClr>
                </a:solidFill>
                <a:latin typeface="PF Din Text Comp Pro" pitchFamily="2" charset="0"/>
              </a:rPr>
              <a:t> «Волхов» (замена трансформаторов 2*10 МВА на 2*25 МВА), </a:t>
            </a:r>
          </a:p>
          <a:p>
            <a:pPr marL="263525" lvl="0"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ПС 110/10 </a:t>
            </a:r>
            <a:r>
              <a:rPr lang="ru-RU" sz="1100" kern="0" spc="15" dirty="0" err="1">
                <a:solidFill>
                  <a:schemeClr val="tx1">
                    <a:lumMod val="75000"/>
                    <a:lumOff val="25000"/>
                  </a:schemeClr>
                </a:solidFill>
                <a:latin typeface="PF Din Text Comp Pro" pitchFamily="2" charset="0"/>
              </a:rPr>
              <a:t>кВ</a:t>
            </a:r>
            <a:r>
              <a:rPr lang="ru-RU" sz="1100" kern="0" spc="15" dirty="0">
                <a:solidFill>
                  <a:schemeClr val="tx1">
                    <a:lumMod val="75000"/>
                    <a:lumOff val="25000"/>
                  </a:schemeClr>
                </a:solidFill>
                <a:latin typeface="PF Din Text Comp Pro" pitchFamily="2" charset="0"/>
              </a:rPr>
              <a:t> № 378 «Обитай» (замена трансформаторов 2*6,3 МВА на 2*10 МВА), </a:t>
            </a:r>
          </a:p>
          <a:p>
            <a:pPr marL="263525" lvl="0"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ПС № 499 110/10 </a:t>
            </a:r>
            <a:r>
              <a:rPr lang="ru-RU" sz="1100" kern="0" spc="15" dirty="0" err="1">
                <a:solidFill>
                  <a:schemeClr val="tx1">
                    <a:lumMod val="75000"/>
                    <a:lumOff val="25000"/>
                  </a:schemeClr>
                </a:solidFill>
                <a:latin typeface="PF Din Text Comp Pro" pitchFamily="2" charset="0"/>
              </a:rPr>
              <a:t>кВ</a:t>
            </a:r>
            <a:r>
              <a:rPr lang="ru-RU" sz="1100" kern="0" spc="15" dirty="0">
                <a:solidFill>
                  <a:schemeClr val="tx1">
                    <a:lumMod val="75000"/>
                    <a:lumOff val="25000"/>
                  </a:schemeClr>
                </a:solidFill>
                <a:latin typeface="PF Din Text Comp Pro" pitchFamily="2" charset="0"/>
              </a:rPr>
              <a:t> «Волховстрой-тяговая» (замена трансформаторов 2*10 МВА на 2*16 МВА и замена </a:t>
            </a:r>
            <a:br>
              <a:rPr lang="ru-RU" sz="1100" kern="0" spc="15" dirty="0">
                <a:solidFill>
                  <a:schemeClr val="tx1">
                    <a:lumMod val="75000"/>
                    <a:lumOff val="25000"/>
                  </a:schemeClr>
                </a:solidFill>
                <a:latin typeface="PF Din Text Comp Pro" pitchFamily="2" charset="0"/>
              </a:rPr>
            </a:br>
            <a:r>
              <a:rPr lang="ru-RU" sz="1100" kern="0" spc="15" dirty="0">
                <a:solidFill>
                  <a:schemeClr val="tx1">
                    <a:lumMod val="75000"/>
                    <a:lumOff val="25000"/>
                  </a:schemeClr>
                </a:solidFill>
                <a:latin typeface="PF Din Text Comp Pro" pitchFamily="2" charset="0"/>
              </a:rPr>
              <a:t>ячеек 110 </a:t>
            </a:r>
            <a:r>
              <a:rPr lang="ru-RU" sz="1100" kern="0" spc="15" dirty="0" err="1">
                <a:solidFill>
                  <a:schemeClr val="tx1">
                    <a:lumMod val="75000"/>
                    <a:lumOff val="25000"/>
                  </a:schemeClr>
                </a:solidFill>
                <a:latin typeface="PF Din Text Comp Pro" pitchFamily="2" charset="0"/>
              </a:rPr>
              <a:t>кВ</a:t>
            </a:r>
            <a:r>
              <a:rPr lang="ru-RU" sz="1100" kern="0" spc="15" dirty="0">
                <a:solidFill>
                  <a:schemeClr val="tx1">
                    <a:lumMod val="75000"/>
                    <a:lumOff val="25000"/>
                  </a:schemeClr>
                </a:solidFill>
                <a:latin typeface="PF Din Text Comp Pro" pitchFamily="2" charset="0"/>
              </a:rPr>
              <a:t>). </a:t>
            </a:r>
          </a:p>
          <a:p>
            <a:pPr marL="17145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и модернизация распределительной сети электроснабжения напряжением 10 и 0,4 </a:t>
            </a:r>
            <a:r>
              <a:rPr lang="ru-RU" sz="1100" kern="0" spc="15" dirty="0" err="1">
                <a:solidFill>
                  <a:schemeClr val="tx1">
                    <a:lumMod val="75000"/>
                    <a:lumOff val="25000"/>
                  </a:schemeClr>
                </a:solidFill>
                <a:latin typeface="PF Din Text Comp Pro" pitchFamily="2" charset="0"/>
              </a:rPr>
              <a:t>кВ</a:t>
            </a:r>
            <a:r>
              <a:rPr lang="ru-RU" sz="1100" kern="0" spc="15" dirty="0">
                <a:solidFill>
                  <a:schemeClr val="tx1">
                    <a:lumMod val="75000"/>
                    <a:lumOff val="25000"/>
                  </a:schemeClr>
                </a:solidFill>
                <a:latin typeface="PF Din Text Comp Pro" pitchFamily="2" charset="0"/>
              </a:rPr>
              <a:t> (трансформаторные подстанции и сети).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Развитие распределительной сети электроснабжения напряжением 10 </a:t>
            </a:r>
            <a:r>
              <a:rPr lang="ru-RU" sz="1100" kern="0" spc="15" dirty="0" err="1">
                <a:solidFill>
                  <a:schemeClr val="tx1">
                    <a:lumMod val="75000"/>
                    <a:lumOff val="25000"/>
                  </a:schemeClr>
                </a:solidFill>
                <a:latin typeface="PF Din Text Comp Pro" pitchFamily="2" charset="0"/>
              </a:rPr>
              <a:t>кВ</a:t>
            </a:r>
            <a:r>
              <a:rPr lang="ru-RU" sz="1100" kern="0" spc="15" dirty="0">
                <a:solidFill>
                  <a:schemeClr val="tx1">
                    <a:lumMod val="75000"/>
                    <a:lumOff val="25000"/>
                  </a:schemeClr>
                </a:solidFill>
                <a:latin typeface="PF Din Text Comp Pro" pitchFamily="2" charset="0"/>
              </a:rPr>
              <a:t> (строительство новых ТП, ВЛ, КЛ 10 </a:t>
            </a:r>
            <a:r>
              <a:rPr lang="ru-RU" sz="1100" kern="0" spc="15" dirty="0" err="1">
                <a:solidFill>
                  <a:schemeClr val="tx1">
                    <a:lumMod val="75000"/>
                    <a:lumOff val="25000"/>
                  </a:schemeClr>
                </a:solidFill>
                <a:latin typeface="PF Din Text Comp Pro" pitchFamily="2" charset="0"/>
              </a:rPr>
              <a:t>кВ</a:t>
            </a:r>
            <a:r>
              <a:rPr lang="ru-RU" sz="1100" kern="0" spc="15" dirty="0">
                <a:solidFill>
                  <a:schemeClr val="tx1">
                    <a:lumMod val="75000"/>
                    <a:lumOff val="25000"/>
                  </a:schemeClr>
                </a:solidFill>
                <a:latin typeface="PF Din Text Comp Pro" pitchFamily="2" charset="0"/>
              </a:rPr>
              <a:t>) для обеспечения электроэнергией новых потребителей.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Снижение затрат на передачу и распределение электроэнергии за счет внедрения передовых технологий эксплуатационного обслуживания и ремонта электросетевого оборудования, систем сбора и передачи данных, контроля за работой оборудования и сетей, а также применения энергосберегающих мероприятий.</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ЭЛЕКТРОСНАБЖЕНИЕ</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158</a:t>
            </a:fld>
            <a:endParaRPr lang="ru-RU" dirty="0"/>
          </a:p>
        </p:txBody>
      </p:sp>
      <p:sp>
        <p:nvSpPr>
          <p:cNvPr id="12" name="TextBox 11"/>
          <p:cNvSpPr txBox="1"/>
          <p:nvPr/>
        </p:nvSpPr>
        <p:spPr>
          <a:xfrm>
            <a:off x="8561410" y="3768866"/>
            <a:ext cx="790601" cy="280526"/>
          </a:xfrm>
          <a:prstGeom prst="rect">
            <a:avLst/>
          </a:prstGeom>
          <a:noFill/>
        </p:spPr>
        <p:txBody>
          <a:bodyPr wrap="none" rtlCol="0">
            <a:spAutoFit/>
          </a:bodyPr>
          <a:lstStyle/>
          <a:p>
            <a:pPr>
              <a:lnSpc>
                <a:spcPts val="1600"/>
              </a:lnSpc>
              <a:spcBef>
                <a:spcPts val="0"/>
              </a:spcBef>
              <a:spcAft>
                <a:spcPts val="0"/>
              </a:spcAft>
            </a:pPr>
            <a:r>
              <a:rPr lang="ru-RU" sz="1200" dirty="0">
                <a:solidFill>
                  <a:schemeClr val="tx1">
                    <a:lumMod val="75000"/>
                    <a:lumOff val="25000"/>
                  </a:schemeClr>
                </a:solidFill>
                <a:latin typeface="Arial Narrow" panose="020B0606020202030204" pitchFamily="34" charset="0"/>
              </a:rPr>
              <a:t>ПС «ВАЗ»</a:t>
            </a:r>
          </a:p>
        </p:txBody>
      </p:sp>
      <p:sp>
        <p:nvSpPr>
          <p:cNvPr id="13" name="TextBox 12"/>
          <p:cNvSpPr txBox="1"/>
          <p:nvPr/>
        </p:nvSpPr>
        <p:spPr>
          <a:xfrm>
            <a:off x="8355789" y="1606181"/>
            <a:ext cx="1476686" cy="279115"/>
          </a:xfrm>
          <a:prstGeom prst="rect">
            <a:avLst/>
          </a:prstGeom>
          <a:noFill/>
        </p:spPr>
        <p:txBody>
          <a:bodyPr wrap="none" rtlCol="0">
            <a:spAutoFit/>
          </a:bodyPr>
          <a:lstStyle/>
          <a:p>
            <a:pPr>
              <a:lnSpc>
                <a:spcPts val="1600"/>
              </a:lnSpc>
              <a:spcBef>
                <a:spcPts val="0"/>
              </a:spcBef>
              <a:spcAft>
                <a:spcPts val="0"/>
              </a:spcAft>
            </a:pPr>
            <a:r>
              <a:rPr lang="ru-RU" sz="1100" dirty="0">
                <a:latin typeface="PF Din Text Comp Pro" pitchFamily="2" charset="0"/>
              </a:rPr>
              <a:t> </a:t>
            </a:r>
            <a:r>
              <a:rPr lang="ru-RU" sz="1200" dirty="0">
                <a:solidFill>
                  <a:schemeClr val="tx1">
                    <a:lumMod val="75000"/>
                    <a:lumOff val="25000"/>
                  </a:schemeClr>
                </a:solidFill>
                <a:latin typeface="Arial Narrow" panose="020B0606020202030204" pitchFamily="34" charset="0"/>
              </a:rPr>
              <a:t>ПС № 393 «Волхов»</a:t>
            </a:r>
          </a:p>
        </p:txBody>
      </p:sp>
      <p:sp>
        <p:nvSpPr>
          <p:cNvPr id="15" name="TextBox 14"/>
          <p:cNvSpPr txBox="1"/>
          <p:nvPr/>
        </p:nvSpPr>
        <p:spPr>
          <a:xfrm>
            <a:off x="6932721" y="2084011"/>
            <a:ext cx="1476686" cy="280526"/>
          </a:xfrm>
          <a:prstGeom prst="rect">
            <a:avLst/>
          </a:prstGeom>
          <a:noFill/>
        </p:spPr>
        <p:txBody>
          <a:bodyPr wrap="none" rtlCol="0">
            <a:spAutoFit/>
          </a:bodyPr>
          <a:lstStyle/>
          <a:p>
            <a:pPr>
              <a:lnSpc>
                <a:spcPts val="1600"/>
              </a:lnSpc>
              <a:spcBef>
                <a:spcPts val="0"/>
              </a:spcBef>
              <a:spcAft>
                <a:spcPts val="0"/>
              </a:spcAft>
            </a:pPr>
            <a:r>
              <a:rPr lang="ru-RU" sz="1100" dirty="0">
                <a:latin typeface="PF Din Text Comp Pro" pitchFamily="2" charset="0"/>
              </a:rPr>
              <a:t> </a:t>
            </a:r>
            <a:r>
              <a:rPr lang="ru-RU" sz="1100" dirty="0">
                <a:solidFill>
                  <a:schemeClr val="tx1">
                    <a:lumMod val="75000"/>
                    <a:lumOff val="25000"/>
                  </a:schemeClr>
                </a:solidFill>
                <a:latin typeface="PF Din Text Comp Pro" pitchFamily="2" charset="0"/>
              </a:rPr>
              <a:t> </a:t>
            </a:r>
            <a:r>
              <a:rPr lang="ru-RU" sz="1200" dirty="0">
                <a:solidFill>
                  <a:schemeClr val="tx1">
                    <a:lumMod val="75000"/>
                    <a:lumOff val="25000"/>
                  </a:schemeClr>
                </a:solidFill>
                <a:latin typeface="Arial Narrow" panose="020B0606020202030204" pitchFamily="34" charset="0"/>
              </a:rPr>
              <a:t>ПС № 378 «Обитай»</a:t>
            </a:r>
          </a:p>
        </p:txBody>
      </p:sp>
      <p:sp>
        <p:nvSpPr>
          <p:cNvPr id="16" name="TextBox 15"/>
          <p:cNvSpPr txBox="1"/>
          <p:nvPr/>
        </p:nvSpPr>
        <p:spPr>
          <a:xfrm>
            <a:off x="3846502" y="3994945"/>
            <a:ext cx="2291012" cy="280526"/>
          </a:xfrm>
          <a:prstGeom prst="rect">
            <a:avLst/>
          </a:prstGeom>
          <a:noFill/>
        </p:spPr>
        <p:txBody>
          <a:bodyPr wrap="none" rtlCol="0">
            <a:spAutoFit/>
          </a:bodyPr>
          <a:lstStyle/>
          <a:p>
            <a:pPr>
              <a:lnSpc>
                <a:spcPts val="1600"/>
              </a:lnSpc>
              <a:spcBef>
                <a:spcPts val="0"/>
              </a:spcBef>
              <a:spcAft>
                <a:spcPts val="0"/>
              </a:spcAft>
            </a:pPr>
            <a:r>
              <a:rPr lang="ru-RU" sz="1100" dirty="0">
                <a:latin typeface="PF Din Text Comp Pro" pitchFamily="2" charset="0"/>
              </a:rPr>
              <a:t> </a:t>
            </a:r>
            <a:r>
              <a:rPr lang="ru-RU" sz="1100" dirty="0">
                <a:solidFill>
                  <a:schemeClr val="tx1">
                    <a:lumMod val="65000"/>
                    <a:lumOff val="35000"/>
                  </a:schemeClr>
                </a:solidFill>
                <a:latin typeface="PF Din Text Comp Pro" pitchFamily="2" charset="0"/>
              </a:rPr>
              <a:t> </a:t>
            </a:r>
            <a:r>
              <a:rPr lang="ru-RU" sz="1200" dirty="0">
                <a:solidFill>
                  <a:schemeClr val="tx1">
                    <a:lumMod val="75000"/>
                    <a:lumOff val="25000"/>
                  </a:schemeClr>
                </a:solidFill>
                <a:latin typeface="Arial Narrow" panose="020B0606020202030204" pitchFamily="34" charset="0"/>
              </a:rPr>
              <a:t>ПС № 499 «</a:t>
            </a:r>
            <a:r>
              <a:rPr lang="ru-RU" sz="1200" dirty="0" err="1">
                <a:solidFill>
                  <a:schemeClr val="tx1">
                    <a:lumMod val="75000"/>
                    <a:lumOff val="25000"/>
                  </a:schemeClr>
                </a:solidFill>
                <a:latin typeface="Arial Narrow" panose="020B0606020202030204" pitchFamily="34" charset="0"/>
              </a:rPr>
              <a:t>Волховстрой-тяговая</a:t>
            </a:r>
            <a:r>
              <a:rPr lang="ru-RU" sz="1200" dirty="0">
                <a:solidFill>
                  <a:schemeClr val="tx1">
                    <a:lumMod val="75000"/>
                    <a:lumOff val="25000"/>
                  </a:schemeClr>
                </a:solidFill>
                <a:latin typeface="Arial Narrow" panose="020B0606020202030204" pitchFamily="34" charset="0"/>
              </a:rPr>
              <a:t>»</a:t>
            </a:r>
          </a:p>
        </p:txBody>
      </p:sp>
      <p:sp>
        <p:nvSpPr>
          <p:cNvPr id="17" name="TextBox 16"/>
          <p:cNvSpPr txBox="1"/>
          <p:nvPr/>
        </p:nvSpPr>
        <p:spPr>
          <a:xfrm>
            <a:off x="8947100" y="6709589"/>
            <a:ext cx="1391728" cy="279115"/>
          </a:xfrm>
          <a:prstGeom prst="rect">
            <a:avLst/>
          </a:prstGeom>
          <a:noFill/>
        </p:spPr>
        <p:txBody>
          <a:bodyPr wrap="none" rtlCol="0">
            <a:spAutoFit/>
          </a:bodyPr>
          <a:lstStyle/>
          <a:p>
            <a:pPr>
              <a:lnSpc>
                <a:spcPts val="1600"/>
              </a:lnSpc>
              <a:spcBef>
                <a:spcPts val="0"/>
              </a:spcBef>
              <a:spcAft>
                <a:spcPts val="0"/>
              </a:spcAft>
            </a:pPr>
            <a:r>
              <a:rPr lang="ru-RU" sz="1200" dirty="0">
                <a:solidFill>
                  <a:schemeClr val="tx1">
                    <a:lumMod val="75000"/>
                    <a:lumOff val="25000"/>
                  </a:schemeClr>
                </a:solidFill>
                <a:latin typeface="Arial Narrow" panose="020B0606020202030204" pitchFamily="34" charset="0"/>
              </a:rPr>
              <a:t>ПС № 553 «Валим»</a:t>
            </a:r>
          </a:p>
        </p:txBody>
      </p:sp>
      <p:sp>
        <p:nvSpPr>
          <p:cNvPr id="14" name="Прямоугольник 13">
            <a:extLst>
              <a:ext uri="{FF2B5EF4-FFF2-40B4-BE49-F238E27FC236}">
                <a16:creationId xmlns="" xmlns:a16="http://schemas.microsoft.com/office/drawing/2014/main" id="{ECFD8764-6210-402A-8650-820D3709A762}"/>
              </a:ext>
            </a:extLst>
          </p:cNvPr>
          <p:cNvSpPr/>
          <p:nvPr/>
        </p:nvSpPr>
        <p:spPr>
          <a:xfrm>
            <a:off x="-1" y="-1"/>
            <a:ext cx="882205" cy="395289"/>
          </a:xfrm>
          <a:prstGeom prst="rect">
            <a:avLst/>
          </a:prstGeom>
          <a:solidFill>
            <a:srgbClr val="DD6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8" name="Прямоугольник 17">
            <a:extLst>
              <a:ext uri="{FF2B5EF4-FFF2-40B4-BE49-F238E27FC236}">
                <a16:creationId xmlns="" xmlns:a16="http://schemas.microsoft.com/office/drawing/2014/main" id="{3C08036E-2629-477F-B784-0DDB039C735A}"/>
              </a:ext>
            </a:extLst>
          </p:cNvPr>
          <p:cNvSpPr/>
          <p:nvPr/>
        </p:nvSpPr>
        <p:spPr>
          <a:xfrm>
            <a:off x="162124" y="-13727"/>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16.4. </a:t>
            </a:r>
            <a:endParaRPr lang="ru-RU" sz="3000" dirty="0">
              <a:solidFill>
                <a:schemeClr val="bg1"/>
              </a:solidFill>
            </a:endParaRPr>
          </a:p>
        </p:txBody>
      </p:sp>
    </p:spTree>
    <p:extLst>
      <p:ext uri="{BB962C8B-B14F-4D97-AF65-F5344CB8AC3E}">
        <p14:creationId xmlns:p14="http://schemas.microsoft.com/office/powerpoint/2010/main" xmlns="" val="453990965"/>
      </p:ext>
    </p:extLst>
  </p:cSld>
  <p:clrMapOvr>
    <a:masterClrMapping/>
  </p:clrMapOvr>
  <p:timing>
    <p:tnLst>
      <p:par>
        <p:cTn id="1" dur="indefinite" restart="never" nodeType="tmRoot"/>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p:cNvPicPr>
            <a:picLocks noChangeAspect="1"/>
          </p:cNvPicPr>
          <p:nvPr/>
        </p:nvPicPr>
        <p:blipFill>
          <a:blip r:embed="rId3" cstate="print">
            <a:extLst>
              <a:ext uri="{28A0092B-C50C-407E-A947-70E740481C1C}">
                <a14:useLocalDpi xmlns:a14="http://schemas.microsoft.com/office/drawing/2010/main" xmlns="" val="0"/>
              </a:ext>
            </a:extLst>
          </a:blip>
          <a:srcRect b="1"/>
          <a:stretch>
            <a:fillRect/>
          </a:stretch>
        </p:blipFill>
        <p:spPr>
          <a:xfrm>
            <a:off x="3906540" y="612526"/>
            <a:ext cx="6480473" cy="6480424"/>
          </a:xfrm>
          <a:prstGeom prst="rect">
            <a:avLst/>
          </a:prstGeom>
        </p:spPr>
      </p:pic>
      <p:sp>
        <p:nvSpPr>
          <p:cNvPr id="20" name="TextBox 19"/>
          <p:cNvSpPr txBox="1"/>
          <p:nvPr/>
        </p:nvSpPr>
        <p:spPr>
          <a:xfrm>
            <a:off x="360000" y="504000"/>
            <a:ext cx="3492000" cy="6524863"/>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целях повышения эффективности функционирования системы теплоснабжения на территории муниципального образования «Город Волхов» планируются следующие мероприятия согласно генеральному плану, схеме теплоснабжения, программе комплексного развития коммунальной инфраструктуры):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a:t>
            </a:r>
            <a:r>
              <a:rPr lang="ru-RU" sz="1100" kern="0" spc="15" dirty="0" err="1">
                <a:solidFill>
                  <a:schemeClr val="tx1">
                    <a:lumMod val="75000"/>
                    <a:lumOff val="25000"/>
                  </a:schemeClr>
                </a:solidFill>
                <a:latin typeface="PF Din Text Comp Pro" pitchFamily="2" charset="0"/>
              </a:rPr>
              <a:t>Волховской</a:t>
            </a:r>
            <a:r>
              <a:rPr lang="ru-RU" sz="1100" kern="0" spc="15" dirty="0">
                <a:solidFill>
                  <a:schemeClr val="tx1">
                    <a:lumMod val="75000"/>
                    <a:lumOff val="25000"/>
                  </a:schemeClr>
                </a:solidFill>
                <a:latin typeface="PF Din Text Comp Pro" pitchFamily="2" charset="0"/>
              </a:rPr>
              <a:t> ТЭЦ с заменой устаревшего оборудования и увеличением тепловой мощности, а также расширением зоны действия ТЭЦ до центральной газовой котельной и объединением этих зон.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Перевод центральной газовой котельной в пиковый режим работы с включением котлов в период зимних низких температур и полной автоматизацией производственных процессов.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Строительство участка тепловой сети (перемычки) между источниками тепловой энергии – </a:t>
            </a:r>
            <a:r>
              <a:rPr lang="ru-RU" sz="1100" kern="0" spc="15" dirty="0" err="1">
                <a:solidFill>
                  <a:schemeClr val="tx1">
                    <a:lumMod val="75000"/>
                    <a:lumOff val="25000"/>
                  </a:schemeClr>
                </a:solidFill>
                <a:latin typeface="PF Din Text Comp Pro" pitchFamily="2" charset="0"/>
              </a:rPr>
              <a:t>Волховской</a:t>
            </a:r>
            <a:r>
              <a:rPr lang="ru-RU" sz="1100" kern="0" spc="15" dirty="0">
                <a:solidFill>
                  <a:schemeClr val="tx1">
                    <a:lumMod val="75000"/>
                    <a:lumOff val="25000"/>
                  </a:schemeClr>
                </a:solidFill>
                <a:latin typeface="PF Din Text Comp Pro" pitchFamily="2" charset="0"/>
              </a:rPr>
              <a:t> ТЭЦ и центральной газовой котельной.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Вывод из эксплуатации неэффективных источников тепловой энергии и подключение потребителей к централизованной системе теплоснабжения города.</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Строительство новых газовых котельных взамен угольных в микрорайонах Пороги, </a:t>
            </a:r>
            <a:r>
              <a:rPr lang="ru-RU" sz="1100" kern="0" spc="15" dirty="0" err="1">
                <a:solidFill>
                  <a:schemeClr val="tx1">
                    <a:lumMod val="75000"/>
                    <a:lumOff val="25000"/>
                  </a:schemeClr>
                </a:solidFill>
                <a:latin typeface="PF Din Text Comp Pro" pitchFamily="2" charset="0"/>
              </a:rPr>
              <a:t>Шкуркина</a:t>
            </a:r>
            <a:r>
              <a:rPr lang="ru-RU" sz="1100" kern="0" spc="15" dirty="0">
                <a:solidFill>
                  <a:schemeClr val="tx1">
                    <a:lumMod val="75000"/>
                    <a:lumOff val="25000"/>
                  </a:schemeClr>
                </a:solidFill>
                <a:latin typeface="PF Din Text Comp Pro" pitchFamily="2" charset="0"/>
              </a:rPr>
              <a:t> горка, Мурманские ворота.</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изношенных участков тепловых сетей.</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отдельных участков существующих тепловых сетей с целью увеличения их пропускной способности для подключения новых потребителей.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Строительство новых тепловых сетей для обеспечения теплоснабжением планируемых объектов.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Перевод всех потребителей на закрытую систему горячего водоснабжения с использованием теплообменников в собственных ИТП. </a:t>
            </a:r>
          </a:p>
          <a:p>
            <a:pPr marL="17145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Внедрение приборов учета расхода тепловой энергии и обеспечение возможности регулирования подачи тепла. </a:t>
            </a:r>
          </a:p>
          <a:p>
            <a:pPr marL="171450" lvl="0" indent="-171450" algn="just" defTabSz="1422637" fontAlgn="auto">
              <a:spcBef>
                <a:spcPts val="0"/>
              </a:spcBef>
              <a:spcAft>
                <a:spcPts val="600"/>
              </a:spcAft>
              <a:buFont typeface="Arial" panose="020B0604020202020204" pitchFamily="34" charset="0"/>
              <a:buChar char="•"/>
            </a:pPr>
            <a:endParaRPr lang="ru-RU" sz="1100" kern="0" spc="15" dirty="0">
              <a:solidFill>
                <a:schemeClr val="tx1">
                  <a:lumMod val="75000"/>
                  <a:lumOff val="25000"/>
                </a:schemeClr>
              </a:solidFill>
              <a:latin typeface="PF Din Text Comp Pro" pitchFamily="2" charset="0"/>
            </a:endParaRP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ТЕПЛОСНАБЖЕНИЕ</a:t>
            </a:r>
          </a:p>
        </p:txBody>
      </p:sp>
      <p:sp>
        <p:nvSpPr>
          <p:cNvPr id="31" name="TextBox 30"/>
          <p:cNvSpPr txBox="1"/>
          <p:nvPr/>
        </p:nvSpPr>
        <p:spPr>
          <a:xfrm>
            <a:off x="5385680" y="3420591"/>
            <a:ext cx="3520901" cy="261610"/>
          </a:xfrm>
          <a:prstGeom prst="rect">
            <a:avLst/>
          </a:prstGeom>
          <a:noFill/>
        </p:spPr>
        <p:txBody>
          <a:bodyPr wrap="square" rtlCol="0">
            <a:spAutoFit/>
          </a:bodyPr>
          <a:lstStyle/>
          <a:p>
            <a:pPr algn="ctr"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СХЕМА</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159</a:t>
            </a:fld>
            <a:endParaRPr lang="ru-RU" dirty="0"/>
          </a:p>
        </p:txBody>
      </p:sp>
      <p:sp>
        <p:nvSpPr>
          <p:cNvPr id="9" name="Прямоугольник 8">
            <a:extLst>
              <a:ext uri="{FF2B5EF4-FFF2-40B4-BE49-F238E27FC236}">
                <a16:creationId xmlns="" xmlns:a16="http://schemas.microsoft.com/office/drawing/2014/main" id="{B9523EE0-306B-448C-BF30-0A1496015F11}"/>
              </a:ext>
            </a:extLst>
          </p:cNvPr>
          <p:cNvSpPr/>
          <p:nvPr/>
        </p:nvSpPr>
        <p:spPr>
          <a:xfrm>
            <a:off x="-1" y="-1"/>
            <a:ext cx="882205" cy="395289"/>
          </a:xfrm>
          <a:prstGeom prst="rect">
            <a:avLst/>
          </a:prstGeom>
          <a:solidFill>
            <a:srgbClr val="DD6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0" name="Прямоугольник 9">
            <a:extLst>
              <a:ext uri="{FF2B5EF4-FFF2-40B4-BE49-F238E27FC236}">
                <a16:creationId xmlns="" xmlns:a16="http://schemas.microsoft.com/office/drawing/2014/main" id="{0AA87108-1F83-47A7-B1A3-1DA151C8655B}"/>
              </a:ext>
            </a:extLst>
          </p:cNvPr>
          <p:cNvSpPr/>
          <p:nvPr/>
        </p:nvSpPr>
        <p:spPr>
          <a:xfrm>
            <a:off x="162124" y="-13727"/>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16.5. </a:t>
            </a:r>
            <a:endParaRPr lang="ru-RU" sz="3000" dirty="0">
              <a:solidFill>
                <a:schemeClr val="bg1"/>
              </a:solidFill>
            </a:endParaRPr>
          </a:p>
        </p:txBody>
      </p:sp>
    </p:spTree>
    <p:extLst>
      <p:ext uri="{BB962C8B-B14F-4D97-AF65-F5344CB8AC3E}">
        <p14:creationId xmlns:p14="http://schemas.microsoft.com/office/powerpoint/2010/main" xmlns="" val="513260889"/>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Рисунок 5"/>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904731" y="612775"/>
            <a:ext cx="6484572" cy="6484572"/>
          </a:xfrm>
          <a:prstGeom prst="rect">
            <a:avLst/>
          </a:prstGeom>
        </p:spPr>
      </p:pic>
      <p:sp>
        <p:nvSpPr>
          <p:cNvPr id="20" name="TextBox 19"/>
          <p:cNvSpPr txBox="1"/>
          <p:nvPr/>
        </p:nvSpPr>
        <p:spPr>
          <a:xfrm>
            <a:off x="359999" y="504000"/>
            <a:ext cx="3492000" cy="4201150"/>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целях развития системы газоснабжения на территории города Волхов необходимо проведение следующих мероприятий: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Развитие сети распределительных газопроводов высокого, среднего и низкого давления для обеспечения капитальной застройки природным газом.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Газоснабжение индивидуальной жилой застройки, ранее не обеспеченной природным газом, в целях отопления и </a:t>
            </a:r>
            <a:r>
              <a:rPr lang="ru-RU" sz="1100" kern="0" spc="15" dirty="0" err="1">
                <a:solidFill>
                  <a:schemeClr val="tx1">
                    <a:lumMod val="75000"/>
                    <a:lumOff val="25000"/>
                  </a:schemeClr>
                </a:solidFill>
                <a:latin typeface="PF Din Text Comp Pro" pitchFamily="2" charset="0"/>
              </a:rPr>
              <a:t>пищеприготовления</a:t>
            </a:r>
            <a:r>
              <a:rPr lang="ru-RU" sz="1100" kern="0" spc="15" dirty="0">
                <a:solidFill>
                  <a:schemeClr val="tx1">
                    <a:lumMod val="75000"/>
                    <a:lumOff val="25000"/>
                  </a:schemeClr>
                </a:solidFill>
                <a:latin typeface="PF Din Text Comp Pro" pitchFamily="2" charset="0"/>
              </a:rPr>
              <a:t> в следующих микрорайонах города: Лисички, Новый поселок, </a:t>
            </a:r>
            <a:r>
              <a:rPr lang="ru-RU" sz="1100" kern="0" spc="15" dirty="0" err="1">
                <a:solidFill>
                  <a:schemeClr val="tx1">
                    <a:lumMod val="75000"/>
                    <a:lumOff val="25000"/>
                  </a:schemeClr>
                </a:solidFill>
                <a:latin typeface="PF Din Text Comp Pro" pitchFamily="2" charset="0"/>
              </a:rPr>
              <a:t>Новооктябрьское</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Архангело</a:t>
            </a:r>
            <a:r>
              <a:rPr lang="ru-RU" sz="1100" kern="0" spc="15" dirty="0">
                <a:solidFill>
                  <a:schemeClr val="tx1">
                    <a:lumMod val="75000"/>
                    <a:lumOff val="25000"/>
                  </a:schemeClr>
                </a:solidFill>
                <a:latin typeface="PF Din Text Comp Pro" pitchFamily="2" charset="0"/>
              </a:rPr>
              <a:t>-Михайловский), </a:t>
            </a:r>
            <a:r>
              <a:rPr lang="ru-RU" sz="1100" kern="0" spc="15" dirty="0" err="1">
                <a:solidFill>
                  <a:schemeClr val="tx1">
                    <a:lumMod val="75000"/>
                    <a:lumOff val="25000"/>
                  </a:schemeClr>
                </a:solidFill>
                <a:latin typeface="PF Din Text Comp Pro" pitchFamily="2" charset="0"/>
              </a:rPr>
              <a:t>Шкурина</a:t>
            </a:r>
            <a:r>
              <a:rPr lang="ru-RU" sz="1100" kern="0" spc="15" dirty="0">
                <a:solidFill>
                  <a:schemeClr val="tx1">
                    <a:lumMod val="75000"/>
                    <a:lumOff val="25000"/>
                  </a:schemeClr>
                </a:solidFill>
                <a:latin typeface="PF Din Text Comp Pro" pitchFamily="2" charset="0"/>
              </a:rPr>
              <a:t> горка, Валим, </a:t>
            </a:r>
            <a:r>
              <a:rPr lang="ru-RU" sz="1100" kern="0" spc="15" dirty="0" err="1">
                <a:solidFill>
                  <a:schemeClr val="tx1">
                    <a:lumMod val="75000"/>
                    <a:lumOff val="25000"/>
                  </a:schemeClr>
                </a:solidFill>
                <a:latin typeface="PF Din Text Comp Pro" pitchFamily="2" charset="0"/>
              </a:rPr>
              <a:t>Званка</a:t>
            </a:r>
            <a:r>
              <a:rPr lang="ru-RU" sz="1100" kern="0" spc="15" dirty="0">
                <a:solidFill>
                  <a:schemeClr val="tx1">
                    <a:lumMod val="75000"/>
                    <a:lumOff val="25000"/>
                  </a:schemeClr>
                </a:solidFill>
                <a:latin typeface="PF Din Text Comp Pro" pitchFamily="2" charset="0"/>
              </a:rPr>
              <a:t>, Плеханово, </a:t>
            </a:r>
            <a:r>
              <a:rPr lang="ru-RU" sz="1100" kern="0" spc="15" dirty="0" err="1">
                <a:solidFill>
                  <a:schemeClr val="tx1">
                    <a:lumMod val="75000"/>
                    <a:lumOff val="25000"/>
                  </a:schemeClr>
                </a:solidFill>
                <a:latin typeface="PF Din Text Comp Pro" pitchFamily="2" charset="0"/>
              </a:rPr>
              <a:t>Кикино</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Симанково</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Заполек</a:t>
            </a:r>
            <a:r>
              <a:rPr lang="ru-RU" sz="1100" kern="0" spc="15" dirty="0">
                <a:solidFill>
                  <a:schemeClr val="tx1">
                    <a:lumMod val="75000"/>
                    <a:lumOff val="25000"/>
                  </a:schemeClr>
                </a:solidFill>
                <a:latin typeface="PF Din Text Comp Pro" pitchFamily="2" charset="0"/>
              </a:rPr>
              <a:t>, Новые дубовики и </a:t>
            </a:r>
            <a:r>
              <a:rPr lang="ru-RU" sz="1100" kern="0" spc="15" dirty="0" err="1">
                <a:solidFill>
                  <a:schemeClr val="tx1">
                    <a:lumMod val="75000"/>
                    <a:lumOff val="25000"/>
                  </a:schemeClr>
                </a:solidFill>
                <a:latin typeface="PF Din Text Comp Pro" pitchFamily="2" charset="0"/>
              </a:rPr>
              <a:t>Былинино</a:t>
            </a:r>
            <a:r>
              <a:rPr lang="ru-RU" sz="1100" kern="0" spc="15" dirty="0">
                <a:solidFill>
                  <a:schemeClr val="tx1">
                    <a:lumMod val="75000"/>
                    <a:lumOff val="25000"/>
                  </a:schemeClr>
                </a:solidFill>
                <a:latin typeface="PF Din Text Comp Pro" pitchFamily="2" charset="0"/>
              </a:rPr>
              <a:t> (ул. Степана Разина), </a:t>
            </a:r>
            <a:r>
              <a:rPr lang="ru-RU" sz="1100" kern="0" spc="15" dirty="0" err="1">
                <a:solidFill>
                  <a:schemeClr val="tx1">
                    <a:lumMod val="75000"/>
                    <a:lumOff val="25000"/>
                  </a:schemeClr>
                </a:solidFill>
                <a:latin typeface="PF Din Text Comp Pro" pitchFamily="2" charset="0"/>
              </a:rPr>
              <a:t>Халтурино</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Труфаново</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Виковщина</a:t>
            </a:r>
            <a:r>
              <a:rPr lang="ru-RU" sz="1100" kern="0" spc="15" dirty="0">
                <a:solidFill>
                  <a:schemeClr val="tx1">
                    <a:lumMod val="75000"/>
                    <a:lumOff val="25000"/>
                  </a:schemeClr>
                </a:solidFill>
                <a:latin typeface="PF Din Text Comp Pro" pitchFamily="2" charset="0"/>
              </a:rPr>
              <a:t>.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Обеспечение источников теплоснабжения природным газом в микрорайонах Мурманские </a:t>
            </a:r>
            <a:r>
              <a:rPr lang="ru-RU" sz="1100" kern="0" spc="15" dirty="0" smtClean="0">
                <a:solidFill>
                  <a:schemeClr val="tx1">
                    <a:lumMod val="75000"/>
                    <a:lumOff val="25000"/>
                  </a:schemeClr>
                </a:solidFill>
                <a:latin typeface="PF Din Text Comp Pro" pitchFamily="2" charset="0"/>
              </a:rPr>
              <a:t>ворота, </a:t>
            </a:r>
            <a:r>
              <a:rPr lang="ru-RU" sz="1100" kern="0" spc="15" dirty="0" err="1" smtClean="0">
                <a:solidFill>
                  <a:schemeClr val="tx1">
                    <a:lumMod val="75000"/>
                    <a:lumOff val="25000"/>
                  </a:schemeClr>
                </a:solidFill>
                <a:latin typeface="PF Din Text Comp Pro" pitchFamily="2" charset="0"/>
              </a:rPr>
              <a:t>Архангело-Михайловский</a:t>
            </a:r>
            <a:r>
              <a:rPr lang="ru-RU" sz="1100" kern="0" spc="15" dirty="0" smtClean="0">
                <a:solidFill>
                  <a:schemeClr val="tx1">
                    <a:lumMod val="75000"/>
                    <a:lumOff val="25000"/>
                  </a:schemeClr>
                </a:solidFill>
                <a:latin typeface="PF Din Text Comp Pro" pitchFamily="2" charset="0"/>
              </a:rPr>
              <a:t>, </a:t>
            </a:r>
            <a:r>
              <a:rPr lang="ru-RU" sz="1100" kern="0" spc="15" dirty="0">
                <a:solidFill>
                  <a:schemeClr val="tx1">
                    <a:lumMod val="75000"/>
                    <a:lumOff val="25000"/>
                  </a:schemeClr>
                </a:solidFill>
                <a:latin typeface="PF Din Text Comp Pro" pitchFamily="2" charset="0"/>
              </a:rPr>
              <a:t>Пороги.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Обеспечение возможности подключения к системе газоснабжения города промышленных предприятий для технологических нужд и отопления.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Установка приборов учета расхода газа, применение датчиков утечки газа, внедрение автоматизированных систем дистанционного контроля и управления объектами газоснабжения. </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ГАЗОСНАБЖЕНИЕ</a:t>
            </a:r>
          </a:p>
        </p:txBody>
      </p:sp>
      <p:sp>
        <p:nvSpPr>
          <p:cNvPr id="31" name="TextBox 30"/>
          <p:cNvSpPr txBox="1"/>
          <p:nvPr/>
        </p:nvSpPr>
        <p:spPr>
          <a:xfrm>
            <a:off x="5385680" y="3420591"/>
            <a:ext cx="3520901" cy="261610"/>
          </a:xfrm>
          <a:prstGeom prst="rect">
            <a:avLst/>
          </a:prstGeom>
          <a:noFill/>
        </p:spPr>
        <p:txBody>
          <a:bodyPr wrap="square" rtlCol="0">
            <a:spAutoFit/>
          </a:bodyPr>
          <a:lstStyle/>
          <a:p>
            <a:pPr algn="ctr"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СХЕМА</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160</a:t>
            </a:fld>
            <a:endParaRPr lang="ru-RU" dirty="0"/>
          </a:p>
        </p:txBody>
      </p:sp>
      <p:sp>
        <p:nvSpPr>
          <p:cNvPr id="9" name="Прямоугольник 8">
            <a:extLst>
              <a:ext uri="{FF2B5EF4-FFF2-40B4-BE49-F238E27FC236}">
                <a16:creationId xmlns="" xmlns:a16="http://schemas.microsoft.com/office/drawing/2014/main" id="{04DBA18B-F1D1-4365-8764-6B3BEC7DD778}"/>
              </a:ext>
            </a:extLst>
          </p:cNvPr>
          <p:cNvSpPr/>
          <p:nvPr/>
        </p:nvSpPr>
        <p:spPr>
          <a:xfrm>
            <a:off x="-1" y="-1"/>
            <a:ext cx="882205" cy="395289"/>
          </a:xfrm>
          <a:prstGeom prst="rect">
            <a:avLst/>
          </a:prstGeom>
          <a:solidFill>
            <a:srgbClr val="DD6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0" name="Прямоугольник 9">
            <a:extLst>
              <a:ext uri="{FF2B5EF4-FFF2-40B4-BE49-F238E27FC236}">
                <a16:creationId xmlns="" xmlns:a16="http://schemas.microsoft.com/office/drawing/2014/main" id="{94611C0B-D692-4427-B5B6-C2FA33137961}"/>
              </a:ext>
            </a:extLst>
          </p:cNvPr>
          <p:cNvSpPr/>
          <p:nvPr/>
        </p:nvSpPr>
        <p:spPr>
          <a:xfrm>
            <a:off x="162124" y="-13727"/>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16.6. </a:t>
            </a:r>
            <a:endParaRPr lang="ru-RU" sz="3000" dirty="0">
              <a:solidFill>
                <a:schemeClr val="bg1"/>
              </a:solidFill>
            </a:endParaRPr>
          </a:p>
        </p:txBody>
      </p:sp>
    </p:spTree>
    <p:extLst>
      <p:ext uri="{BB962C8B-B14F-4D97-AF65-F5344CB8AC3E}">
        <p14:creationId xmlns:p14="http://schemas.microsoft.com/office/powerpoint/2010/main" xmlns="" val="3513357356"/>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60000" y="504000"/>
            <a:ext cx="3492000" cy="4355038"/>
          </a:xfrm>
          <a:prstGeom prst="rect">
            <a:avLst/>
          </a:prstGeom>
          <a:noFill/>
        </p:spPr>
        <p:txBody>
          <a:bodyPr wrap="square" rtlCol="0">
            <a:spAutoFit/>
          </a:bodyPr>
          <a:lstStyle/>
          <a:p>
            <a:pPr algn="just" defTabSz="1422637" fontAlgn="auto">
              <a:spcBef>
                <a:spcPts val="0"/>
              </a:spcBef>
              <a:spcAft>
                <a:spcPts val="600"/>
              </a:spcAft>
            </a:pPr>
            <a:r>
              <a:rPr lang="ru-RU" sz="1100" dirty="0"/>
              <a:t>В </a:t>
            </a:r>
            <a:r>
              <a:rPr lang="ru-RU" sz="1100" kern="0" spc="15" dirty="0">
                <a:solidFill>
                  <a:schemeClr val="tx1">
                    <a:lumMod val="75000"/>
                    <a:lumOff val="25000"/>
                  </a:schemeClr>
                </a:solidFill>
                <a:latin typeface="PF Din Text Comp Pro" pitchFamily="2" charset="0"/>
              </a:rPr>
              <a:t>целях обеспечения централизованным водоснабжением всех потребителей города Волхов, в том числе и удаленных районов индивидуальной жилой застройки, а также в целях снижения потерь воды в сетях на территории муниципального образования предусматриваются следующие мероприятия: </a:t>
            </a:r>
          </a:p>
          <a:p>
            <a:pPr marL="17145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и модернизация городских водоочистных сооружений.</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изношенных участков водопроводных сетей.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участков существующего водопровода для обустройства кольцевых магистралей диаметром 300 мм в левобережной и правобережной частях города.</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Строительство водопроводных сетей в районах существующей индивидуальной жилой застройки в целях обеспечения централизованным водоснабжением.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Строительство водопроводных сетей на территориях новой застройки.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Разработка проекта и обустройство зон санитарной охраны для источника водоснабжения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Пороги. </a:t>
            </a:r>
          </a:p>
          <a:p>
            <a:pPr marL="17145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Применение современных технологий и материалов при проведении поэтапной реконструкции водопроводных сетей, внедрение системы автоматической диспетчеризации сетей, установка общедомовых приборов учета холодной воды.  </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ВОДОСНАБЖЕНИЕ</a:t>
            </a:r>
          </a:p>
        </p:txBody>
      </p:sp>
      <p:sp>
        <p:nvSpPr>
          <p:cNvPr id="31" name="TextBox 30"/>
          <p:cNvSpPr txBox="1"/>
          <p:nvPr/>
        </p:nvSpPr>
        <p:spPr>
          <a:xfrm>
            <a:off x="5385680" y="3420591"/>
            <a:ext cx="3520901" cy="261610"/>
          </a:xfrm>
          <a:prstGeom prst="rect">
            <a:avLst/>
          </a:prstGeom>
          <a:noFill/>
        </p:spPr>
        <p:txBody>
          <a:bodyPr wrap="square" rtlCol="0">
            <a:spAutoFit/>
          </a:bodyPr>
          <a:lstStyle/>
          <a:p>
            <a:pPr algn="ctr"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СХЕМА</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161</a:t>
            </a:fld>
            <a:endParaRPr lang="ru-RU" dirty="0"/>
          </a:p>
        </p:txBody>
      </p:sp>
      <p:pic>
        <p:nvPicPr>
          <p:cNvPr id="7" name="Рисунок 6"/>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906838" y="612824"/>
            <a:ext cx="6480175" cy="6480175"/>
          </a:xfrm>
          <a:prstGeom prst="rect">
            <a:avLst/>
          </a:prstGeom>
        </p:spPr>
      </p:pic>
      <p:sp>
        <p:nvSpPr>
          <p:cNvPr id="9" name="Прямоугольник 8">
            <a:extLst>
              <a:ext uri="{FF2B5EF4-FFF2-40B4-BE49-F238E27FC236}">
                <a16:creationId xmlns="" xmlns:a16="http://schemas.microsoft.com/office/drawing/2014/main" id="{A50718D1-B400-4ADF-9A63-574BD2E1F288}"/>
              </a:ext>
            </a:extLst>
          </p:cNvPr>
          <p:cNvSpPr/>
          <p:nvPr/>
        </p:nvSpPr>
        <p:spPr>
          <a:xfrm>
            <a:off x="-1" y="-1"/>
            <a:ext cx="882205" cy="395289"/>
          </a:xfrm>
          <a:prstGeom prst="rect">
            <a:avLst/>
          </a:prstGeom>
          <a:solidFill>
            <a:srgbClr val="DD6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0" name="Прямоугольник 9">
            <a:extLst>
              <a:ext uri="{FF2B5EF4-FFF2-40B4-BE49-F238E27FC236}">
                <a16:creationId xmlns="" xmlns:a16="http://schemas.microsoft.com/office/drawing/2014/main" id="{B430E40D-BDD1-44F7-A7B7-581E0049C4F9}"/>
              </a:ext>
            </a:extLst>
          </p:cNvPr>
          <p:cNvSpPr/>
          <p:nvPr/>
        </p:nvSpPr>
        <p:spPr>
          <a:xfrm>
            <a:off x="162124" y="-13727"/>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16.7. </a:t>
            </a:r>
            <a:endParaRPr lang="ru-RU" sz="3000" dirty="0">
              <a:solidFill>
                <a:schemeClr val="bg1"/>
              </a:solidFill>
            </a:endParaRPr>
          </a:p>
        </p:txBody>
      </p:sp>
    </p:spTree>
    <p:extLst>
      <p:ext uri="{BB962C8B-B14F-4D97-AF65-F5344CB8AC3E}">
        <p14:creationId xmlns:p14="http://schemas.microsoft.com/office/powerpoint/2010/main" xmlns="" val="810815274"/>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359999" y="504000"/>
            <a:ext cx="3492000" cy="5432256"/>
          </a:xfrm>
          <a:prstGeom prst="rect">
            <a:avLst/>
          </a:prstGeom>
          <a:noFill/>
        </p:spPr>
        <p:txBody>
          <a:bodyPr wrap="square" rtlCol="0">
            <a:spAutoFit/>
          </a:bodyPr>
          <a:lstStyle/>
          <a:p>
            <a:pPr algn="just"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В целях развития системы водоотведения, а также снижения негативного воздействия на окружающую среду на территории города Волхов необходимо проведение следующих мероприятий: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канализационных очистных сооружений в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a:t>
            </a:r>
            <a:r>
              <a:rPr lang="ru-RU" sz="1100" kern="0" spc="15" dirty="0" err="1">
                <a:solidFill>
                  <a:schemeClr val="tx1">
                    <a:lumMod val="75000"/>
                    <a:lumOff val="25000"/>
                  </a:schemeClr>
                </a:solidFill>
                <a:latin typeface="PF Din Text Comp Pro" pitchFamily="2" charset="0"/>
              </a:rPr>
              <a:t>Званка</a:t>
            </a:r>
            <a:r>
              <a:rPr lang="ru-RU" sz="1100" kern="0" spc="15" dirty="0">
                <a:solidFill>
                  <a:schemeClr val="tx1">
                    <a:lumMod val="75000"/>
                    <a:lumOff val="25000"/>
                  </a:schemeClr>
                </a:solidFill>
                <a:latin typeface="PF Din Text Comp Pro" pitchFamily="2" charset="0"/>
              </a:rPr>
              <a:t>.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Строительство новых канализационных очистных сооружений в </a:t>
            </a:r>
            <a:r>
              <a:rPr lang="ru-RU" sz="1100" kern="0" spc="15" dirty="0" err="1">
                <a:solidFill>
                  <a:schemeClr val="tx1">
                    <a:lumMod val="75000"/>
                    <a:lumOff val="25000"/>
                  </a:schemeClr>
                </a:solidFill>
                <a:latin typeface="PF Din Text Comp Pro" pitchFamily="2" charset="0"/>
              </a:rPr>
              <a:t>мкр</a:t>
            </a:r>
            <a:r>
              <a:rPr lang="ru-RU" sz="1100" kern="0" spc="15" dirty="0">
                <a:solidFill>
                  <a:schemeClr val="tx1">
                    <a:lumMod val="75000"/>
                    <a:lumOff val="25000"/>
                  </a:schemeClr>
                </a:solidFill>
                <a:latin typeface="PF Din Text Comp Pro" pitchFamily="2" charset="0"/>
              </a:rPr>
              <a:t>. Пороги с ликвидацией существующих.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канализационных насосных станций (</a:t>
            </a:r>
            <a:r>
              <a:rPr lang="ru-RU" sz="1100" kern="0" spc="15" dirty="0" smtClean="0">
                <a:solidFill>
                  <a:schemeClr val="tx1">
                    <a:lumMod val="75000"/>
                    <a:lumOff val="25000"/>
                  </a:schemeClr>
                </a:solidFill>
                <a:latin typeface="PF Din Text Comp Pro" pitchFamily="2" charset="0"/>
              </a:rPr>
              <a:t>18 </a:t>
            </a:r>
            <a:r>
              <a:rPr lang="ru-RU" sz="1100" kern="0" spc="15" dirty="0" err="1">
                <a:solidFill>
                  <a:schemeClr val="tx1">
                    <a:lumMod val="75000"/>
                    <a:lumOff val="25000"/>
                  </a:schemeClr>
                </a:solidFill>
                <a:latin typeface="PF Din Text Comp Pro" pitchFamily="2" charset="0"/>
              </a:rPr>
              <a:t>шт</a:t>
            </a:r>
            <a:r>
              <a:rPr lang="ru-RU" sz="1100" kern="0" spc="15" dirty="0">
                <a:solidFill>
                  <a:schemeClr val="tx1">
                    <a:lumMod val="75000"/>
                    <a:lumOff val="25000"/>
                  </a:schemeClr>
                </a:solidFill>
                <a:latin typeface="PF Din Text Comp Pro" pitchFamily="2" charset="0"/>
              </a:rPr>
              <a:t>).</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отдельных участков канализационных сетей с высокой степенью износа.</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Обеспечение централизованным водоотведением районов существующей индивидуальной и малоэтажной жилой застройки, а также территорий новой застройки.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двух существующих насосных станций дождевой канализации.</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Строительство очистных сооружений дождевой канализации для сбора поверхностных стоков в левобережной и правобережной частях города. </a:t>
            </a:r>
          </a:p>
          <a:p>
            <a:pPr marL="171450" lvl="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Реконструкция отдельных участков сетей ливневой канализации, требующих замены. </a:t>
            </a:r>
          </a:p>
          <a:p>
            <a:pPr marL="17145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Строительство сетей дождевой канализации в существующих районах жилой застройки, не обеспеченных системой дождевой канализации, а также на территориях перспективной застройки. </a:t>
            </a:r>
          </a:p>
          <a:p>
            <a:pPr marL="171450" indent="-171450" algn="just" defTabSz="1422637" fontAlgn="auto">
              <a:spcBef>
                <a:spcPts val="0"/>
              </a:spcBef>
              <a:spcAft>
                <a:spcPts val="600"/>
              </a:spcAft>
              <a:buFont typeface="Arial" panose="020B0604020202020204" pitchFamily="34" charset="0"/>
              <a:buChar char="•"/>
            </a:pPr>
            <a:r>
              <a:rPr lang="ru-RU" sz="1100" kern="0" spc="15" dirty="0">
                <a:solidFill>
                  <a:schemeClr val="tx1">
                    <a:lumMod val="75000"/>
                    <a:lumOff val="25000"/>
                  </a:schemeClr>
                </a:solidFill>
                <a:latin typeface="PF Din Text Comp Pro" pitchFamily="2" charset="0"/>
              </a:rPr>
              <a:t>Создание сети мониторинга за качеством сбрасываемых стоков, внедрение системы автоматизации и диспетчеризации на объектах водоотведения, использование современных методов очистки сточных вод. </a:t>
            </a:r>
          </a:p>
        </p:txBody>
      </p:sp>
      <p:sp>
        <p:nvSpPr>
          <p:cNvPr id="24" name="TextBox 23"/>
          <p:cNvSpPr txBox="1"/>
          <p:nvPr/>
        </p:nvSpPr>
        <p:spPr>
          <a:xfrm>
            <a:off x="856854" y="33098"/>
            <a:ext cx="6202286" cy="430879"/>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altLang="ru-RU" sz="2200" kern="1200" dirty="0">
                <a:solidFill>
                  <a:schemeClr val="tx1">
                    <a:lumMod val="85000"/>
                    <a:lumOff val="15000"/>
                  </a:schemeClr>
                </a:solidFill>
                <a:latin typeface="PF Din Text Comp Pro" pitchFamily="2" charset="0"/>
                <a:cs typeface="Arial" charset="0"/>
              </a:rPr>
              <a:t>ВОДООТВЕДЕНИЕ</a:t>
            </a:r>
          </a:p>
        </p:txBody>
      </p:sp>
      <p:sp>
        <p:nvSpPr>
          <p:cNvPr id="31" name="TextBox 30"/>
          <p:cNvSpPr txBox="1"/>
          <p:nvPr/>
        </p:nvSpPr>
        <p:spPr>
          <a:xfrm>
            <a:off x="5385680" y="3420591"/>
            <a:ext cx="3520901" cy="261610"/>
          </a:xfrm>
          <a:prstGeom prst="rect">
            <a:avLst/>
          </a:prstGeom>
          <a:noFill/>
        </p:spPr>
        <p:txBody>
          <a:bodyPr wrap="square" rtlCol="0">
            <a:spAutoFit/>
          </a:bodyPr>
          <a:lstStyle/>
          <a:p>
            <a:pPr algn="ctr" defTabSz="1422637" fontAlgn="auto">
              <a:spcBef>
                <a:spcPts val="0"/>
              </a:spcBef>
              <a:spcAft>
                <a:spcPts val="600"/>
              </a:spcAft>
            </a:pPr>
            <a:r>
              <a:rPr lang="ru-RU" sz="1100" kern="0" spc="15" dirty="0">
                <a:solidFill>
                  <a:schemeClr val="tx1">
                    <a:lumMod val="75000"/>
                    <a:lumOff val="25000"/>
                  </a:schemeClr>
                </a:solidFill>
                <a:latin typeface="PF Din Text Comp Pro" pitchFamily="2" charset="0"/>
              </a:rPr>
              <a:t>СХЕМА</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162</a:t>
            </a:fld>
            <a:endParaRPr lang="ru-RU" dirty="0"/>
          </a:p>
        </p:txBody>
      </p:sp>
      <p:pic>
        <p:nvPicPr>
          <p:cNvPr id="6" name="Рисунок 5"/>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906713" y="612402"/>
            <a:ext cx="6480548" cy="6480548"/>
          </a:xfrm>
          <a:prstGeom prst="rect">
            <a:avLst/>
          </a:prstGeom>
        </p:spPr>
      </p:pic>
      <p:sp>
        <p:nvSpPr>
          <p:cNvPr id="9" name="Прямоугольник 8">
            <a:extLst>
              <a:ext uri="{FF2B5EF4-FFF2-40B4-BE49-F238E27FC236}">
                <a16:creationId xmlns="" xmlns:a16="http://schemas.microsoft.com/office/drawing/2014/main" id="{9AA21BB5-A67F-440C-8F3A-ED8CDF3BF02B}"/>
              </a:ext>
            </a:extLst>
          </p:cNvPr>
          <p:cNvSpPr/>
          <p:nvPr/>
        </p:nvSpPr>
        <p:spPr>
          <a:xfrm>
            <a:off x="-1" y="-1"/>
            <a:ext cx="882205" cy="395289"/>
          </a:xfrm>
          <a:prstGeom prst="rect">
            <a:avLst/>
          </a:prstGeom>
          <a:solidFill>
            <a:srgbClr val="DD6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0" name="Прямоугольник 9">
            <a:extLst>
              <a:ext uri="{FF2B5EF4-FFF2-40B4-BE49-F238E27FC236}">
                <a16:creationId xmlns="" xmlns:a16="http://schemas.microsoft.com/office/drawing/2014/main" id="{B8363BEC-BC82-45F1-9BA2-C968DB6E20F4}"/>
              </a:ext>
            </a:extLst>
          </p:cNvPr>
          <p:cNvSpPr/>
          <p:nvPr/>
        </p:nvSpPr>
        <p:spPr>
          <a:xfrm>
            <a:off x="162124" y="-13727"/>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16.8. </a:t>
            </a:r>
            <a:endParaRPr lang="ru-RU" sz="3000" dirty="0">
              <a:solidFill>
                <a:schemeClr val="bg1"/>
              </a:solidFill>
            </a:endParaRPr>
          </a:p>
        </p:txBody>
      </p:sp>
    </p:spTree>
    <p:extLst>
      <p:ext uri="{BB962C8B-B14F-4D97-AF65-F5344CB8AC3E}">
        <p14:creationId xmlns:p14="http://schemas.microsoft.com/office/powerpoint/2010/main" xmlns="" val="1031213011"/>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856854" y="33100"/>
            <a:ext cx="7874222" cy="430879"/>
          </a:xfrm>
          <a:prstGeom prst="rect">
            <a:avLst/>
          </a:prstGeom>
          <a:noFill/>
        </p:spPr>
        <p:txBody>
          <a:bodyPr wrap="square" lIns="91433" tIns="45716" rIns="91433" bIns="45716">
            <a:spAutoFit/>
          </a:bodyPr>
          <a:lstStyle>
            <a:defPPr>
              <a:defRPr lang="ru-RU"/>
            </a:defPPr>
            <a:lvl1pPr>
              <a:defRPr sz="2200" spc="110">
                <a:solidFill>
                  <a:schemeClr val="tx1">
                    <a:lumMod val="85000"/>
                    <a:lumOff val="15000"/>
                  </a:schemeClr>
                </a:solidFill>
                <a:latin typeface="PF Din Text Comp Pro" pitchFamily="2" charset="0"/>
              </a:defRPr>
            </a:lvl1pPr>
          </a:lstStyle>
          <a:p>
            <a:r>
              <a:rPr lang="ru-RU" altLang="ru-RU" dirty="0"/>
              <a:t>ИНЖЕНЕРНОЕ ОБЕСПЕЧЕНИЕ ТЕРРИТОРИИ</a:t>
            </a:r>
          </a:p>
        </p:txBody>
      </p:sp>
      <p:sp>
        <p:nvSpPr>
          <p:cNvPr id="5" name="Номер слайда 4"/>
          <p:cNvSpPr>
            <a:spLocks noGrp="1"/>
          </p:cNvSpPr>
          <p:nvPr>
            <p:ph type="sldNum" sz="quarter" idx="4"/>
          </p:nvPr>
        </p:nvSpPr>
        <p:spPr/>
        <p:txBody>
          <a:bodyPr/>
          <a:lstStyle/>
          <a:p>
            <a:pPr>
              <a:defRPr/>
            </a:pPr>
            <a:fld id="{9AF699B7-5D17-48FF-BC01-1DD0F78AA3DC}" type="slidenum">
              <a:rPr lang="ru-RU" smtClean="0"/>
              <a:pPr>
                <a:defRPr/>
              </a:pPr>
              <a:t>163</a:t>
            </a:fld>
            <a:endParaRPr lang="ru-RU" dirty="0"/>
          </a:p>
        </p:txBody>
      </p:sp>
      <p:sp>
        <p:nvSpPr>
          <p:cNvPr id="10" name="TextBox 9"/>
          <p:cNvSpPr txBox="1"/>
          <p:nvPr/>
        </p:nvSpPr>
        <p:spPr>
          <a:xfrm>
            <a:off x="5418956" y="756000"/>
            <a:ext cx="5040312" cy="2462213"/>
          </a:xfrm>
          <a:prstGeom prst="rect">
            <a:avLst/>
          </a:prstGeom>
          <a:noFill/>
        </p:spPr>
        <p:txBody>
          <a:bodyPr wrap="square" rtlCol="0">
            <a:spAutoFit/>
          </a:bodyPr>
          <a:lstStyle/>
          <a:p>
            <a:pPr algn="just" defTabSz="1422637" fontAlgn="auto">
              <a:spcBef>
                <a:spcPts val="0"/>
              </a:spcBef>
              <a:spcAft>
                <a:spcPts val="600"/>
              </a:spcAft>
            </a:pPr>
            <a:r>
              <a:rPr lang="ru-RU" sz="1100" b="1" kern="0" spc="15" dirty="0">
                <a:solidFill>
                  <a:schemeClr val="tx1">
                    <a:lumMod val="75000"/>
                    <a:lumOff val="25000"/>
                  </a:schemeClr>
                </a:solidFill>
                <a:latin typeface="PF Din Text Comp Pro" pitchFamily="2" charset="0"/>
              </a:rPr>
              <a:t>Для обследования подземных коммуникаций и отслеживания состояния системы водоснабжения </a:t>
            </a:r>
            <a:r>
              <a:rPr lang="ru-RU" sz="1100" kern="0" spc="15" dirty="0">
                <a:solidFill>
                  <a:schemeClr val="tx1">
                    <a:lumMod val="75000"/>
                    <a:lumOff val="25000"/>
                  </a:schemeClr>
                </a:solidFill>
                <a:latin typeface="PF Din Text Comp Pro" pitchFamily="2" charset="0"/>
              </a:rPr>
              <a:t>города Москва используют </a:t>
            </a:r>
            <a:r>
              <a:rPr lang="ru-RU" sz="1100" kern="0" spc="15" dirty="0" err="1">
                <a:solidFill>
                  <a:schemeClr val="tx1">
                    <a:lumMod val="75000"/>
                    <a:lumOff val="25000"/>
                  </a:schemeClr>
                </a:solidFill>
                <a:latin typeface="PF Din Text Comp Pro" pitchFamily="2" charset="0"/>
              </a:rPr>
              <a:t>марсоходы</a:t>
            </a:r>
            <a:r>
              <a:rPr lang="ru-RU" sz="1100" kern="0" spc="15" dirty="0">
                <a:solidFill>
                  <a:schemeClr val="tx1">
                    <a:lumMod val="75000"/>
                    <a:lumOff val="25000"/>
                  </a:schemeClr>
                </a:solidFill>
                <a:latin typeface="PF Din Text Comp Pro" pitchFamily="2" charset="0"/>
              </a:rPr>
              <a:t> столичной ливневой канализации. Комплекс P-200 - это небольшое устройство на колесах, оснащенное подсветкой и видеокамерами, которые могут поворачиваться на 360 градусов, Диаметр труб, которые робот способен обследовать, варьируется от 200 до 1800 миллиметров. Управление им происходит дистанционно. Сначала определяют участок, который необходимо проверить, и конкретные места для запуска робота. После этого машину опускают в трубу, а инженер в центре управления смотрит на мониторе трансляцию изображения с камеры и управляет им в режиме реального времени с помощью джойстика. Затем записанное видео анализируют и выявляют наиболее проблемные места в системе коммуникаций. Такая диагностика позволяет оценить внутреннее состояние трубопроводов: обнаружить трещины и отслоение покрытий, неровности, сколы, оценить качество монтажа стыков и наличие посторонних предметов. Дефекты и повреждения оперативно устраняют. По итогам проводят контрольное обследование участка. Для этого в специальном автомобиле оборудована рабочая станция CD-3 с графическим интерфейсом и системой управления самоходным роботом. </a:t>
            </a:r>
          </a:p>
        </p:txBody>
      </p:sp>
      <p:pic>
        <p:nvPicPr>
          <p:cNvPr id="1026" name="Picture 2" descr="Mosvodostok1(29)(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490716" y="3251301"/>
            <a:ext cx="2456937" cy="1463120"/>
          </a:xfrm>
          <a:prstGeom prst="rect">
            <a:avLst/>
          </a:prstGeom>
          <a:noFill/>
          <a:extLst>
            <a:ext uri="{909E8E84-426E-40DD-AFC4-6F175D3DCCD1}">
              <a14:hiddenFill xmlns:a14="http://schemas.microsoft.com/office/drawing/2010/main" xmlns="">
                <a:solidFill>
                  <a:srgbClr val="FFFFFF"/>
                </a:solidFill>
              </a14:hiddenFill>
            </a:ext>
          </a:extLst>
        </p:spPr>
      </p:pic>
      <p:pic>
        <p:nvPicPr>
          <p:cNvPr id="2" name="Рисунок 1"/>
          <p:cNvPicPr>
            <a:picLocks noChangeAspect="1"/>
          </p:cNvPicPr>
          <p:nvPr/>
        </p:nvPicPr>
        <p:blipFill>
          <a:blip r:embed="rId4" cstate="print"/>
          <a:stretch>
            <a:fillRect/>
          </a:stretch>
        </p:blipFill>
        <p:spPr>
          <a:xfrm>
            <a:off x="8109368" y="3251301"/>
            <a:ext cx="2277892" cy="1465434"/>
          </a:xfrm>
          <a:prstGeom prst="rect">
            <a:avLst/>
          </a:prstGeom>
        </p:spPr>
      </p:pic>
      <p:pic>
        <p:nvPicPr>
          <p:cNvPr id="19" name="Рисунок 18" descr="https://www.abok.ru/for_spec/articles/13/2655/2.jpg"/>
          <p:cNvPicPr>
            <a:picLocks noChangeAspect="1"/>
          </p:cNvPicPr>
          <p:nvPr/>
        </p:nvPicPr>
        <p:blipFill rotWithShape="1">
          <a:blip r:embed="rId5" cstate="print"/>
          <a:srcRect t="21412"/>
          <a:stretch/>
        </p:blipFill>
        <p:spPr bwMode="auto">
          <a:xfrm>
            <a:off x="450156" y="5580202"/>
            <a:ext cx="2333334" cy="1440788"/>
          </a:xfrm>
          <a:prstGeom prst="rect">
            <a:avLst/>
          </a:prstGeom>
          <a:noFill/>
          <a:ln w="9525">
            <a:noFill/>
            <a:miter lim="800000"/>
            <a:headEnd/>
            <a:tailEnd/>
          </a:ln>
        </p:spPr>
      </p:pic>
      <p:sp>
        <p:nvSpPr>
          <p:cNvPr id="23" name="TextBox 22"/>
          <p:cNvSpPr txBox="1"/>
          <p:nvPr/>
        </p:nvSpPr>
        <p:spPr>
          <a:xfrm>
            <a:off x="360000" y="504000"/>
            <a:ext cx="2088231" cy="271036"/>
          </a:xfrm>
          <a:prstGeom prst="rect">
            <a:avLst/>
          </a:prstGeom>
          <a:noFill/>
        </p:spPr>
        <p:txBody>
          <a:bodyPr wrap="square" rtlCol="0">
            <a:spAutoFit/>
          </a:bodyPr>
          <a:lstStyle/>
          <a:p>
            <a:pPr defTabSz="1422637" fontAlgn="auto">
              <a:lnSpc>
                <a:spcPts val="1500"/>
              </a:lnSpc>
              <a:spcBef>
                <a:spcPts val="0"/>
              </a:spcBef>
              <a:spcAft>
                <a:spcPts val="0"/>
              </a:spcAft>
            </a:pPr>
            <a:r>
              <a:rPr lang="ru-RU" sz="1200" kern="0" spc="15" dirty="0">
                <a:solidFill>
                  <a:schemeClr val="tx1">
                    <a:lumMod val="75000"/>
                    <a:lumOff val="25000"/>
                  </a:schemeClr>
                </a:solidFill>
                <a:latin typeface="PF Din Text Comp Pro" panose="02000506020000020004" pitchFamily="2" charset="0"/>
              </a:rPr>
              <a:t>РЕКОМЕНДАЦИИ И ПРИМЕРЫ</a:t>
            </a:r>
          </a:p>
        </p:txBody>
      </p:sp>
      <p:sp>
        <p:nvSpPr>
          <p:cNvPr id="26" name="TextBox 25"/>
          <p:cNvSpPr txBox="1"/>
          <p:nvPr/>
        </p:nvSpPr>
        <p:spPr>
          <a:xfrm>
            <a:off x="360000" y="746244"/>
            <a:ext cx="5062934" cy="769441"/>
          </a:xfrm>
          <a:prstGeom prst="rect">
            <a:avLst/>
          </a:prstGeom>
          <a:noFill/>
        </p:spPr>
        <p:txBody>
          <a:bodyPr wrap="square" rtlCol="0">
            <a:spAutoFit/>
          </a:bodyPr>
          <a:lstStyle/>
          <a:p>
            <a:pPr algn="just"/>
            <a:r>
              <a:rPr lang="ru-RU" sz="1100" b="1" kern="0" spc="15" dirty="0">
                <a:solidFill>
                  <a:schemeClr val="tx1">
                    <a:lumMod val="75000"/>
                    <a:lumOff val="25000"/>
                  </a:schemeClr>
                </a:solidFill>
                <a:latin typeface="PF Din Text Comp Pro" pitchFamily="2" charset="0"/>
              </a:rPr>
              <a:t>Внедрение системы диспетчеризации котельных </a:t>
            </a:r>
            <a:r>
              <a:rPr lang="ru-RU" sz="1100" kern="0" spc="15" dirty="0">
                <a:solidFill>
                  <a:schemeClr val="tx1">
                    <a:lumMod val="75000"/>
                    <a:lumOff val="25000"/>
                  </a:schemeClr>
                </a:solidFill>
                <a:latin typeface="PF Din Text Comp Pro" pitchFamily="2" charset="0"/>
              </a:rPr>
              <a:t>с выводом параметров, как аварийных, так и технологических, на диспетчерский пункт, позволяет обеспечить более безопасную работу котельных, осуществлять контроль за соблюдением температурного графика, гидравлического режима, а также экономным расходованием топливно-энергетических ресурсов.</a:t>
            </a:r>
          </a:p>
        </p:txBody>
      </p:sp>
      <p:pic>
        <p:nvPicPr>
          <p:cNvPr id="27" name="Picture 4" descr="D:\Ольга\ПРОЕКТЫ\8_МАСТЕР-ПЛАН\ОКУЛОВКА\3. Материалы работ\4 этап_окуловка\Зеленая энергетика\2954694.jpg"/>
          <p:cNvPicPr>
            <a:picLocks noChangeAspect="1" noChangeArrowheads="1"/>
          </p:cNvPicPr>
          <p:nvPr/>
        </p:nvPicPr>
        <p:blipFill>
          <a:blip r:embed="rId6" cstate="print"/>
          <a:srcRect/>
          <a:stretch>
            <a:fillRect/>
          </a:stretch>
        </p:blipFill>
        <p:spPr bwMode="auto">
          <a:xfrm>
            <a:off x="378148" y="1526803"/>
            <a:ext cx="2514179" cy="1768306"/>
          </a:xfrm>
          <a:prstGeom prst="rect">
            <a:avLst/>
          </a:prstGeom>
          <a:noFill/>
        </p:spPr>
      </p:pic>
      <p:pic>
        <p:nvPicPr>
          <p:cNvPr id="28" name="Picture 7" descr="D:\Ольга\ПРОЕКТЫ\8_МАСТЕР-ПЛАН\ОКУЛОВКА\3. Материалы работ\4 этап_окуловка\Зеленая энергетика\content-img.png"/>
          <p:cNvPicPr>
            <a:picLocks noChangeAspect="1" noChangeArrowheads="1"/>
          </p:cNvPicPr>
          <p:nvPr/>
        </p:nvPicPr>
        <p:blipFill rotWithShape="1">
          <a:blip r:embed="rId7" cstate="print"/>
          <a:srcRect t="-6800" b="-6800"/>
          <a:stretch/>
        </p:blipFill>
        <p:spPr bwMode="auto">
          <a:xfrm>
            <a:off x="3005009" y="1449900"/>
            <a:ext cx="2335010" cy="1922111"/>
          </a:xfrm>
          <a:prstGeom prst="rect">
            <a:avLst/>
          </a:prstGeom>
          <a:noFill/>
        </p:spPr>
      </p:pic>
      <p:sp>
        <p:nvSpPr>
          <p:cNvPr id="29" name="Rectangle 3"/>
          <p:cNvSpPr>
            <a:spLocks noChangeArrowheads="1"/>
          </p:cNvSpPr>
          <p:nvPr/>
        </p:nvSpPr>
        <p:spPr bwMode="auto">
          <a:xfrm>
            <a:off x="360000" y="3441683"/>
            <a:ext cx="5062934" cy="211996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defTabSz="914400"/>
            <a:r>
              <a:rPr lang="ru-RU" sz="1100" b="1" kern="0" spc="15" dirty="0">
                <a:solidFill>
                  <a:schemeClr val="tx1">
                    <a:lumMod val="75000"/>
                    <a:lumOff val="25000"/>
                  </a:schemeClr>
                </a:solidFill>
                <a:latin typeface="PF Din Text Comp Pro" pitchFamily="2" charset="0"/>
              </a:rPr>
              <a:t>Применение трубопроводов с пенополиуретановой изоляцией. </a:t>
            </a:r>
            <a:r>
              <a:rPr lang="ru-RU" sz="1100" kern="0" spc="15" dirty="0">
                <a:solidFill>
                  <a:schemeClr val="tx1">
                    <a:lumMod val="75000"/>
                    <a:lumOff val="25000"/>
                  </a:schemeClr>
                </a:solidFill>
                <a:latin typeface="PF Din Text Comp Pro" pitchFamily="2" charset="0"/>
              </a:rPr>
              <a:t>Для снижения </a:t>
            </a:r>
            <a:r>
              <a:rPr lang="ru-RU" sz="1100" kern="0" spc="15" dirty="0" err="1">
                <a:solidFill>
                  <a:schemeClr val="tx1">
                    <a:lumMod val="75000"/>
                    <a:lumOff val="25000"/>
                  </a:schemeClr>
                </a:solidFill>
                <a:latin typeface="PF Din Text Comp Pro" pitchFamily="2" charset="0"/>
              </a:rPr>
              <a:t>теплопотерь</a:t>
            </a:r>
            <a:r>
              <a:rPr lang="ru-RU" sz="1100" kern="0" spc="15" dirty="0">
                <a:solidFill>
                  <a:schemeClr val="tx1">
                    <a:lumMod val="75000"/>
                    <a:lumOff val="25000"/>
                  </a:schemeClr>
                </a:solidFill>
                <a:latin typeface="PF Din Text Comp Pro" pitchFamily="2" charset="0"/>
              </a:rPr>
              <a:t> и увеличения срока эксплуатации тепловых сетей предлагается использование при строительстве и ремонте тепловых сетей трубопроводов с пенополиуретановой изоляцией. </a:t>
            </a:r>
          </a:p>
          <a:p>
            <a:pPr marL="0" marR="0" lvl="0" indent="0" algn="just" defTabSz="914400" rtl="0" eaLnBrk="0" fontAlgn="base" latinLnBrk="0" hangingPunct="0">
              <a:lnSpc>
                <a:spcPct val="100000"/>
              </a:lnSpc>
              <a:spcBef>
                <a:spcPct val="0"/>
              </a:spcBef>
              <a:spcAft>
                <a:spcPct val="0"/>
              </a:spcAft>
              <a:buClrTx/>
              <a:buSzTx/>
              <a:buFontTx/>
              <a:buNone/>
              <a:tabLst/>
            </a:pPr>
            <a:r>
              <a:rPr lang="ru-RU" sz="1100" kern="0" spc="15" dirty="0">
                <a:solidFill>
                  <a:schemeClr val="tx1">
                    <a:lumMod val="75000"/>
                    <a:lumOff val="25000"/>
                  </a:schemeClr>
                </a:solidFill>
                <a:latin typeface="PF Din Text Comp Pro" pitchFamily="2" charset="0"/>
              </a:rPr>
              <a:t>Конструкции теплопроводов с </a:t>
            </a:r>
            <a:r>
              <a:rPr lang="ru-RU" sz="1100" kern="0" spc="15" dirty="0" err="1">
                <a:solidFill>
                  <a:schemeClr val="tx1">
                    <a:lumMod val="75000"/>
                    <a:lumOff val="25000"/>
                  </a:schemeClr>
                </a:solidFill>
                <a:latin typeface="PF Din Text Comp Pro" pitchFamily="2" charset="0"/>
              </a:rPr>
              <a:t>пенополиуретаном</a:t>
            </a:r>
            <a:r>
              <a:rPr lang="ru-RU" sz="1100" kern="0" spc="15" dirty="0">
                <a:solidFill>
                  <a:schemeClr val="tx1">
                    <a:lumMod val="75000"/>
                    <a:lumOff val="25000"/>
                  </a:schemeClr>
                </a:solidFill>
                <a:latin typeface="PF Din Text Comp Pro" pitchFamily="2" charset="0"/>
              </a:rPr>
              <a:t> и гидроизоляционным защитным слоем применяются в Америке и Западной Европе, особенно в северных странах, уже более 40 лет. </a:t>
            </a:r>
          </a:p>
          <a:p>
            <a:pPr algn="just"/>
            <a:r>
              <a:rPr lang="ru-RU" sz="1100" kern="0" spc="15" dirty="0">
                <a:solidFill>
                  <a:schemeClr val="tx1">
                    <a:lumMod val="75000"/>
                    <a:lumOff val="25000"/>
                  </a:schemeClr>
                </a:solidFill>
                <a:latin typeface="PF Din Text Comp Pro" pitchFamily="2" charset="0"/>
              </a:rPr>
              <a:t>При </a:t>
            </a:r>
            <a:r>
              <a:rPr lang="ru-RU" sz="1100" kern="0" spc="15" dirty="0" err="1">
                <a:solidFill>
                  <a:schemeClr val="tx1">
                    <a:lumMod val="75000"/>
                    <a:lumOff val="25000"/>
                  </a:schemeClr>
                </a:solidFill>
                <a:latin typeface="PF Din Text Comp Pro" pitchFamily="2" charset="0"/>
              </a:rPr>
              <a:t>бесканальной</a:t>
            </a:r>
            <a:r>
              <a:rPr lang="ru-RU" sz="1100" kern="0" spc="15" dirty="0">
                <a:solidFill>
                  <a:schemeClr val="tx1">
                    <a:lumMod val="75000"/>
                    <a:lumOff val="25000"/>
                  </a:schemeClr>
                </a:solidFill>
                <a:latin typeface="PF Din Text Comp Pro" pitchFamily="2" charset="0"/>
              </a:rPr>
              <a:t> прокладке тепловых сетей трубами с пенополиуретановой изоляцией в полиэтиленовой оболочке не требуется устраивать дорогостоящие каналы и камеры для установки запорной арматуры. В конструкции трубопроводов предусматривается система оперативного дистанционного контроля (СОДК), стоимость которой не превышает 1,5 % от стоимости тепловой сети. Эта система позволяет своевременно выявлять и устранять возникающие дефекты (в первую очередь, увлажнение </a:t>
            </a:r>
            <a:r>
              <a:rPr lang="ru-RU" sz="1100" kern="0" spc="15" dirty="0" err="1">
                <a:solidFill>
                  <a:schemeClr val="tx1">
                    <a:lumMod val="75000"/>
                    <a:lumOff val="25000"/>
                  </a:schemeClr>
                </a:solidFill>
                <a:latin typeface="PF Din Text Comp Pro" pitchFamily="2" charset="0"/>
              </a:rPr>
              <a:t>пенополиуретана</a:t>
            </a:r>
            <a:r>
              <a:rPr lang="ru-RU" sz="1100" kern="0" spc="15" dirty="0">
                <a:solidFill>
                  <a:schemeClr val="tx1">
                    <a:lumMod val="75000"/>
                    <a:lumOff val="25000"/>
                  </a:schemeClr>
                </a:solidFill>
                <a:latin typeface="PF Din Text Comp Pro" pitchFamily="2" charset="0"/>
              </a:rPr>
              <a:t>), тем самым предотвращать аварии, типичные для тепловых сетей других конструкций.</a:t>
            </a:r>
            <a:endParaRPr kumimoji="0" lang="ru-RU" sz="1800" b="0" i="0" u="none" strike="noStrike" cap="none" normalizeH="0" baseline="0" dirty="0">
              <a:ln>
                <a:noFill/>
              </a:ln>
              <a:solidFill>
                <a:schemeClr val="tx1">
                  <a:lumMod val="75000"/>
                  <a:lumOff val="25000"/>
                </a:schemeClr>
              </a:solidFill>
              <a:effectLst/>
              <a:latin typeface="Arial" pitchFamily="34" charset="0"/>
              <a:cs typeface="Arial" pitchFamily="34" charset="0"/>
            </a:endParaRPr>
          </a:p>
        </p:txBody>
      </p:sp>
      <p:pic>
        <p:nvPicPr>
          <p:cNvPr id="32" name="Рисунок 31" descr="https://www.abok.ru/for_spec/articles/13/2655/3.jpg"/>
          <p:cNvPicPr>
            <a:picLocks noChangeAspect="1"/>
          </p:cNvPicPr>
          <p:nvPr/>
        </p:nvPicPr>
        <p:blipFill rotWithShape="1">
          <a:blip r:embed="rId8" cstate="print"/>
          <a:srcRect b="22825"/>
          <a:stretch/>
        </p:blipFill>
        <p:spPr bwMode="auto">
          <a:xfrm>
            <a:off x="2926614" y="5580203"/>
            <a:ext cx="2420086" cy="1440788"/>
          </a:xfrm>
          <a:prstGeom prst="rect">
            <a:avLst/>
          </a:prstGeom>
          <a:noFill/>
          <a:ln w="9525">
            <a:noFill/>
            <a:miter lim="800000"/>
            <a:headEnd/>
            <a:tailEnd/>
          </a:ln>
        </p:spPr>
      </p:pic>
      <p:sp>
        <p:nvSpPr>
          <p:cNvPr id="34" name="TextBox 33"/>
          <p:cNvSpPr txBox="1"/>
          <p:nvPr/>
        </p:nvSpPr>
        <p:spPr>
          <a:xfrm>
            <a:off x="5418708" y="5138618"/>
            <a:ext cx="5040560" cy="1954381"/>
          </a:xfrm>
          <a:prstGeom prst="rect">
            <a:avLst/>
          </a:prstGeom>
          <a:noFill/>
        </p:spPr>
        <p:txBody>
          <a:bodyPr wrap="square" rtlCol="0">
            <a:spAutoFit/>
          </a:bodyPr>
          <a:lstStyle/>
          <a:p>
            <a:pPr algn="just"/>
            <a:r>
              <a:rPr lang="ru-RU" sz="1100" kern="0" spc="15" dirty="0">
                <a:solidFill>
                  <a:schemeClr val="tx1">
                    <a:lumMod val="75000"/>
                    <a:lumOff val="25000"/>
                  </a:schemeClr>
                </a:solidFill>
                <a:latin typeface="PF Din Text Comp Pro" pitchFamily="2" charset="0"/>
              </a:rPr>
              <a:t>Для достижения показателей </a:t>
            </a:r>
            <a:r>
              <a:rPr lang="ru-RU" sz="1100" b="1" kern="0" spc="15" dirty="0">
                <a:solidFill>
                  <a:schemeClr val="tx1">
                    <a:lumMod val="75000"/>
                    <a:lumOff val="25000"/>
                  </a:schemeClr>
                </a:solidFill>
                <a:latin typeface="PF Din Text Comp Pro" pitchFamily="2" charset="0"/>
              </a:rPr>
              <a:t>качества очистки сточных вод </a:t>
            </a:r>
            <a:r>
              <a:rPr lang="ru-RU" sz="1100" kern="0" spc="15" dirty="0">
                <a:solidFill>
                  <a:schemeClr val="tx1">
                    <a:lumMod val="75000"/>
                    <a:lumOff val="25000"/>
                  </a:schemeClr>
                </a:solidFill>
                <a:latin typeface="PF Din Text Comp Pro" pitchFamily="2" charset="0"/>
              </a:rPr>
              <a:t>в соответствии с рекомендациями Хельсинкской комиссии по защите Балтийского моря на канализационных очистных сооружениях города Санкт-Петербурга (ГУП «Водоканал Санкт-Петербурга») внедрена технология  глубокого удаления </a:t>
            </a:r>
            <a:r>
              <a:rPr lang="ru-RU" sz="1100" kern="0" spc="15" dirty="0" err="1">
                <a:solidFill>
                  <a:schemeClr val="tx1">
                    <a:lumMod val="75000"/>
                    <a:lumOff val="25000"/>
                  </a:schemeClr>
                </a:solidFill>
                <a:latin typeface="PF Din Text Comp Pro" pitchFamily="2" charset="0"/>
              </a:rPr>
              <a:t>биогенов</a:t>
            </a:r>
            <a:r>
              <a:rPr lang="ru-RU" sz="1100" kern="0" spc="15" dirty="0">
                <a:solidFill>
                  <a:schemeClr val="tx1">
                    <a:lumMod val="75000"/>
                    <a:lumOff val="25000"/>
                  </a:schemeClr>
                </a:solidFill>
                <a:latin typeface="PF Din Text Comp Pro" pitchFamily="2" charset="0"/>
              </a:rPr>
              <a:t> (азота и фосфора). </a:t>
            </a:r>
          </a:p>
          <a:p>
            <a:pPr algn="just"/>
            <a:r>
              <a:rPr lang="ru-RU" sz="1100" kern="0" spc="15" dirty="0">
                <a:solidFill>
                  <a:schemeClr val="tx1">
                    <a:lumMod val="75000"/>
                    <a:lumOff val="25000"/>
                  </a:schemeClr>
                </a:solidFill>
                <a:latin typeface="PF Din Text Comp Pro" pitchFamily="2" charset="0"/>
              </a:rPr>
              <a:t>Для лучшего удаления фосфора и стабилизации показателей очистки на всех очистных сооружениях города уже используется метод химического осаждения фосфора. Принцип химической обработки стоков заключается в том, что при введении реагента происходит реакция, в результате которой железо образует с фосфатами нерастворимое соединение, которое затем вместе с осадком выводится из системы. После внедрения химического метода очистки сточных вод на всех сооружениях города в очищенных сточных водах стабильно достигается соответствие рекомендациям ХЕЛКОМ – не более 0,5 мг/л по показателю «общий фосфор». </a:t>
            </a:r>
          </a:p>
        </p:txBody>
      </p:sp>
      <p:sp>
        <p:nvSpPr>
          <p:cNvPr id="17" name="Прямоугольник 16">
            <a:extLst>
              <a:ext uri="{FF2B5EF4-FFF2-40B4-BE49-F238E27FC236}">
                <a16:creationId xmlns="" xmlns:a16="http://schemas.microsoft.com/office/drawing/2014/main" id="{8912A31D-B385-4B9A-BD9E-3B93337485C1}"/>
              </a:ext>
            </a:extLst>
          </p:cNvPr>
          <p:cNvSpPr/>
          <p:nvPr/>
        </p:nvSpPr>
        <p:spPr>
          <a:xfrm>
            <a:off x="-1" y="-1"/>
            <a:ext cx="882205" cy="395289"/>
          </a:xfrm>
          <a:prstGeom prst="rect">
            <a:avLst/>
          </a:prstGeom>
          <a:solidFill>
            <a:srgbClr val="DD6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8" name="Прямоугольник 17">
            <a:extLst>
              <a:ext uri="{FF2B5EF4-FFF2-40B4-BE49-F238E27FC236}">
                <a16:creationId xmlns="" xmlns:a16="http://schemas.microsoft.com/office/drawing/2014/main" id="{4FBBF1C8-E3DB-4A87-BB51-87D1CB881479}"/>
              </a:ext>
            </a:extLst>
          </p:cNvPr>
          <p:cNvSpPr/>
          <p:nvPr/>
        </p:nvSpPr>
        <p:spPr>
          <a:xfrm>
            <a:off x="162124" y="-13727"/>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16.9. </a:t>
            </a:r>
            <a:endParaRPr lang="ru-RU" sz="3000" dirty="0">
              <a:solidFill>
                <a:schemeClr val="bg1"/>
              </a:solidFill>
            </a:endParaRPr>
          </a:p>
        </p:txBody>
      </p:sp>
    </p:spTree>
    <p:extLst>
      <p:ext uri="{BB962C8B-B14F-4D97-AF65-F5344CB8AC3E}">
        <p14:creationId xmlns:p14="http://schemas.microsoft.com/office/powerpoint/2010/main" xmlns="" val="814968670"/>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0" y="4571661"/>
            <a:ext cx="4038692"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US" sz="30500" b="1" kern="0" spc="71" dirty="0" smtClean="0">
                <a:solidFill>
                  <a:schemeClr val="bg1"/>
                </a:solidFill>
                <a:latin typeface="PF Din Text Comp Pro" panose="02000506020000020004" pitchFamily="2" charset="0"/>
              </a:rPr>
              <a:t>1</a:t>
            </a:r>
            <a:r>
              <a:rPr lang="ru-RU" sz="30500" b="1" kern="0" spc="71" dirty="0" smtClean="0">
                <a:solidFill>
                  <a:schemeClr val="bg1"/>
                </a:solidFill>
                <a:latin typeface="PF Din Text Comp Pro" panose="02000506020000020004" pitchFamily="2" charset="0"/>
              </a:rPr>
              <a:t>7</a:t>
            </a:r>
            <a:endParaRPr lang="ru-RU" sz="30500" b="1" kern="0" spc="71" dirty="0">
              <a:solidFill>
                <a:schemeClr val="bg1"/>
              </a:solidFill>
              <a:latin typeface="PF Din Text Comp Pro" panose="02000506020000020004" pitchFamily="2" charset="0"/>
            </a:endParaRPr>
          </a:p>
        </p:txBody>
      </p:sp>
      <p:sp>
        <p:nvSpPr>
          <p:cNvPr id="17" name="TextBox 16"/>
          <p:cNvSpPr txBox="1"/>
          <p:nvPr/>
        </p:nvSpPr>
        <p:spPr>
          <a:xfrm>
            <a:off x="3811588" y="4655439"/>
            <a:ext cx="6480175" cy="400110"/>
          </a:xfrm>
          <a:prstGeom prst="rect">
            <a:avLst/>
          </a:prstGeom>
          <a:noFill/>
        </p:spPr>
        <p:txBody>
          <a:bodyPr wrap="square" rtlCol="0">
            <a:spAutoFit/>
          </a:bodyPr>
          <a:lstStyle/>
          <a:p>
            <a:pPr>
              <a:spcAft>
                <a:spcPts val="600"/>
              </a:spcAft>
            </a:pPr>
            <a:r>
              <a:rPr lang="ru-RU" sz="3000" b="1" baseline="-25000" dirty="0" smtClean="0">
                <a:solidFill>
                  <a:srgbClr val="3D6AA1"/>
                </a:solidFill>
                <a:latin typeface="PF Din Text Cond Pro Light" panose="02000000000000000000" pitchFamily="2" charset="0"/>
              </a:rPr>
              <a:t>РАЗРАБОТКА КОНЦЕПЦИЙ РАЗВИТИЯ КЛЮЧЕВЫХ ТЕРРИТОРИЙ</a:t>
            </a:r>
            <a:endParaRPr lang="ru-RU" sz="3000" b="1" baseline="-25000" dirty="0">
              <a:solidFill>
                <a:srgbClr val="3D6AA1"/>
              </a:solidFill>
              <a:latin typeface="PF Din Text Cond Pro Light" panose="02000000000000000000" pitchFamily="2" charset="0"/>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164</a:t>
            </a:fld>
            <a:endParaRPr lang="ru-RU" dirty="0"/>
          </a:p>
        </p:txBody>
      </p:sp>
    </p:spTree>
    <p:extLst>
      <p:ext uri="{BB962C8B-B14F-4D97-AF65-F5344CB8AC3E}">
        <p14:creationId xmlns:p14="http://schemas.microsoft.com/office/powerpoint/2010/main" xmlns="" val="3029130723"/>
      </p:ext>
    </p:extLst>
  </p:cSld>
  <p:clrMapOvr>
    <a:masterClrMapping/>
  </p:clrMapOvr>
  <p:timing>
    <p:tnLst>
      <p:par>
        <p:cTn id="1" dur="indefinite" restart="never" nodeType="tmRoot"/>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45" y="0"/>
            <a:ext cx="10705597" cy="7570094"/>
          </a:xfrm>
          <a:prstGeom prst="rect">
            <a:avLst/>
          </a:prstGeom>
        </p:spPr>
      </p:pic>
      <p:sp>
        <p:nvSpPr>
          <p:cNvPr id="21" name="Прямоугольник 20"/>
          <p:cNvSpPr/>
          <p:nvPr/>
        </p:nvSpPr>
        <p:spPr>
          <a:xfrm>
            <a:off x="-1" y="-1"/>
            <a:ext cx="882205" cy="395289"/>
          </a:xfrm>
          <a:prstGeom prst="rect">
            <a:avLst/>
          </a:prstGeom>
          <a:solidFill>
            <a:srgbClr val="3D6A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t>ВЫБОР КЛЮЧЕВЫХ ТЕРРИТОРИЙ</a:t>
            </a:r>
            <a:endParaRPr lang="ru-RU" sz="2400" baseline="30000" dirty="0"/>
          </a:p>
        </p:txBody>
      </p:sp>
      <p:sp>
        <p:nvSpPr>
          <p:cNvPr id="23" name="Прямоугольник 22"/>
          <p:cNvSpPr/>
          <p:nvPr/>
        </p:nvSpPr>
        <p:spPr>
          <a:xfrm>
            <a:off x="274602" y="-21331"/>
            <a:ext cx="926275" cy="553998"/>
          </a:xfrm>
          <a:prstGeom prst="rect">
            <a:avLst/>
          </a:prstGeom>
        </p:spPr>
        <p:txBody>
          <a:bodyPr wrap="square">
            <a:spAutoFit/>
          </a:bodyPr>
          <a:lstStyle/>
          <a:p>
            <a:r>
              <a:rPr lang="ru-RU" altLang="ru-RU" sz="3000" dirty="0" smtClean="0">
                <a:solidFill>
                  <a:schemeClr val="bg1"/>
                </a:solidFill>
                <a:latin typeface="PF Din Text Comp Pro" pitchFamily="2" charset="0"/>
              </a:rPr>
              <a:t>17.1</a:t>
            </a:r>
            <a:r>
              <a:rPr lang="ru-RU" altLang="ru-RU" sz="3000" dirty="0">
                <a:solidFill>
                  <a:schemeClr val="bg1"/>
                </a:solidFill>
                <a:latin typeface="PF Din Text Comp Pro" pitchFamily="2" charset="0"/>
              </a:rPr>
              <a:t>.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165</a:t>
            </a:fld>
            <a:endParaRPr lang="ru-RU" dirty="0"/>
          </a:p>
        </p:txBody>
      </p:sp>
    </p:spTree>
    <p:extLst>
      <p:ext uri="{BB962C8B-B14F-4D97-AF65-F5344CB8AC3E}">
        <p14:creationId xmlns:p14="http://schemas.microsoft.com/office/powerpoint/2010/main" xmlns="" val="1077135654"/>
      </p:ext>
    </p:extLst>
  </p:cSld>
  <p:clrMapOvr>
    <a:masterClrMapping/>
  </p:clrMapOvr>
  <p:timing>
    <p:tnLst>
      <p:par>
        <p:cTn id="1" dur="indefinite" restart="never" nodeType="tmRoot"/>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Прямоугольник 26"/>
          <p:cNvSpPr/>
          <p:nvPr/>
        </p:nvSpPr>
        <p:spPr>
          <a:xfrm>
            <a:off x="-42036" y="4500711"/>
            <a:ext cx="4164600"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smtClean="0">
                <a:solidFill>
                  <a:schemeClr val="bg1"/>
                </a:solidFill>
                <a:latin typeface="PF Din Text Comp Pro" panose="02000506020000020004" pitchFamily="2" charset="0"/>
              </a:rPr>
              <a:t>18</a:t>
            </a:r>
            <a:endParaRPr lang="ru-RU" sz="30500" b="1" kern="0" spc="71" dirty="0">
              <a:solidFill>
                <a:schemeClr val="bg1"/>
              </a:solidFill>
              <a:latin typeface="PF Din Text Comp Pro" panose="02000506020000020004" pitchFamily="2" charset="0"/>
            </a:endParaRPr>
          </a:p>
        </p:txBody>
      </p:sp>
      <p:sp>
        <p:nvSpPr>
          <p:cNvPr id="29" name="TextBox 28"/>
          <p:cNvSpPr txBox="1"/>
          <p:nvPr/>
        </p:nvSpPr>
        <p:spPr>
          <a:xfrm>
            <a:off x="3840432" y="5524047"/>
            <a:ext cx="3916050" cy="1669688"/>
          </a:xfrm>
          <a:prstGeom prst="rect">
            <a:avLst/>
          </a:prstGeom>
          <a:noFill/>
        </p:spPr>
        <p:txBody>
          <a:bodyPr wrap="square" rtlCol="0">
            <a:spAutoFit/>
          </a:bodyPr>
          <a:lstStyle/>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18.1 ИЛЬИНКА</a:t>
            </a:r>
            <a:r>
              <a:rPr lang="en-US" sz="1200" kern="0" spc="15" dirty="0" smtClean="0">
                <a:solidFill>
                  <a:schemeClr val="bg1">
                    <a:lumMod val="50000"/>
                  </a:schemeClr>
                </a:solidFill>
                <a:latin typeface="PF Din Text Comp Pro" panose="02000506020000020004" pitchFamily="2" charset="0"/>
              </a:rPr>
              <a:t> </a:t>
            </a:r>
            <a:r>
              <a:rPr lang="ru-RU" sz="1200" kern="0" spc="15" dirty="0">
                <a:solidFill>
                  <a:schemeClr val="bg1">
                    <a:lumMod val="50000"/>
                  </a:schemeClr>
                </a:solidFill>
                <a:latin typeface="PF Din Text Comp Pro" panose="02000506020000020004" pitchFamily="2" charset="0"/>
              </a:rPr>
              <a:t>И </a:t>
            </a:r>
            <a:r>
              <a:rPr lang="ru-RU" sz="1200" kern="0" spc="15" dirty="0" smtClean="0">
                <a:solidFill>
                  <a:schemeClr val="bg1">
                    <a:lumMod val="50000"/>
                  </a:schemeClr>
                </a:solidFill>
                <a:latin typeface="PF Din Text Comp Pro" panose="02000506020000020004" pitchFamily="2" charset="0"/>
              </a:rPr>
              <a:t>БЕРЕГ ВОЛХОВА </a:t>
            </a:r>
            <a:r>
              <a:rPr lang="en-US" sz="1200" kern="0" spc="15" dirty="0">
                <a:solidFill>
                  <a:schemeClr val="bg1">
                    <a:lumMod val="50000"/>
                  </a:schemeClr>
                </a:solidFill>
                <a:latin typeface="PF Din Text Comp Pro" panose="02000506020000020004" pitchFamily="2" charset="0"/>
              </a:rPr>
              <a:t>|</a:t>
            </a:r>
            <a:r>
              <a:rPr lang="ru-RU" sz="1200" kern="0" spc="15" dirty="0" smtClean="0">
                <a:solidFill>
                  <a:schemeClr val="bg1">
                    <a:lumMod val="50000"/>
                  </a:schemeClr>
                </a:solidFill>
                <a:latin typeface="PF Din Text Comp Pro" panose="02000506020000020004" pitchFamily="2" charset="0"/>
              </a:rPr>
              <a:t> ТЕРРИТОРИИ В ГОРОДЕ</a:t>
            </a: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18.2 ИЛЬИНКА</a:t>
            </a:r>
            <a:r>
              <a:rPr lang="en-US" sz="1200" kern="0" spc="15" dirty="0" smtClean="0">
                <a:solidFill>
                  <a:schemeClr val="bg1">
                    <a:lumMod val="50000"/>
                  </a:schemeClr>
                </a:solidFill>
                <a:latin typeface="PF Din Text Comp Pro" panose="02000506020000020004" pitchFamily="2" charset="0"/>
              </a:rPr>
              <a:t> </a:t>
            </a:r>
            <a:r>
              <a:rPr lang="ru-RU" sz="1200" kern="0" spc="15" dirty="0" smtClean="0">
                <a:solidFill>
                  <a:schemeClr val="bg1">
                    <a:lumMod val="50000"/>
                  </a:schemeClr>
                </a:solidFill>
                <a:latin typeface="PF Din Text Comp Pro" panose="02000506020000020004" pitchFamily="2" charset="0"/>
              </a:rPr>
              <a:t>И БЕРЕГ ВОЛХОВА </a:t>
            </a:r>
            <a:r>
              <a:rPr lang="en-US" sz="1200" kern="0" spc="15" dirty="0" smtClean="0">
                <a:solidFill>
                  <a:schemeClr val="bg1">
                    <a:lumMod val="50000"/>
                  </a:schemeClr>
                </a:solidFill>
                <a:latin typeface="PF Din Text Comp Pro" panose="02000506020000020004" pitchFamily="2" charset="0"/>
              </a:rPr>
              <a:t>|</a:t>
            </a:r>
            <a:r>
              <a:rPr lang="ru-RU" sz="1200" kern="0" spc="15" dirty="0" smtClean="0">
                <a:solidFill>
                  <a:schemeClr val="bg1">
                    <a:lumMod val="50000"/>
                  </a:schemeClr>
                </a:solidFill>
                <a:latin typeface="PF Din Text Comp Pro" panose="02000506020000020004" pitchFamily="2" charset="0"/>
              </a:rPr>
              <a:t> СЕССИИ СОУЧАСТНОГО ПРОЕКТИРОВАНИЯ</a:t>
            </a: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18.3 </a:t>
            </a:r>
            <a:r>
              <a:rPr lang="ru-RU" sz="1200" kern="0" spc="15" dirty="0">
                <a:solidFill>
                  <a:schemeClr val="bg1">
                    <a:lumMod val="50000"/>
                  </a:schemeClr>
                </a:solidFill>
                <a:latin typeface="PF Din Text Comp Pro" panose="02000506020000020004" pitchFamily="2" charset="0"/>
              </a:rPr>
              <a:t>ИЛЬИНКА</a:t>
            </a:r>
            <a:r>
              <a:rPr lang="en-US" sz="1200" kern="0" spc="15" dirty="0">
                <a:solidFill>
                  <a:schemeClr val="bg1">
                    <a:lumMod val="50000"/>
                  </a:schemeClr>
                </a:solidFill>
                <a:latin typeface="PF Din Text Comp Pro" panose="02000506020000020004" pitchFamily="2" charset="0"/>
              </a:rPr>
              <a:t> </a:t>
            </a:r>
            <a:r>
              <a:rPr lang="ru-RU" sz="1200" kern="0" spc="15" dirty="0">
                <a:solidFill>
                  <a:schemeClr val="bg1">
                    <a:lumMod val="50000"/>
                  </a:schemeClr>
                </a:solidFill>
                <a:latin typeface="PF Din Text Comp Pro" panose="02000506020000020004" pitchFamily="2" charset="0"/>
              </a:rPr>
              <a:t>И БЕРЕГ ВОЛХОВА </a:t>
            </a:r>
            <a:r>
              <a:rPr lang="en-US" sz="1200" kern="0" spc="15" dirty="0">
                <a:solidFill>
                  <a:schemeClr val="bg1">
                    <a:lumMod val="50000"/>
                  </a:schemeClr>
                </a:solidFill>
                <a:latin typeface="PF Din Text Comp Pro" panose="02000506020000020004" pitchFamily="2" charset="0"/>
              </a:rPr>
              <a:t>|</a:t>
            </a:r>
            <a:r>
              <a:rPr lang="ru-RU" sz="1200" kern="0" spc="15" dirty="0">
                <a:solidFill>
                  <a:schemeClr val="bg1">
                    <a:lumMod val="50000"/>
                  </a:schemeClr>
                </a:solidFill>
                <a:latin typeface="PF Din Text Comp Pro" panose="02000506020000020004" pitchFamily="2" charset="0"/>
              </a:rPr>
              <a:t> </a:t>
            </a:r>
            <a:r>
              <a:rPr lang="ru-RU" sz="1200" kern="0" spc="15" dirty="0" smtClean="0">
                <a:solidFill>
                  <a:schemeClr val="bg1">
                    <a:lumMod val="50000"/>
                  </a:schemeClr>
                </a:solidFill>
                <a:latin typeface="PF Din Text Comp Pro" panose="02000506020000020004" pitchFamily="2" charset="0"/>
              </a:rPr>
              <a:t>СУЩЕСТВУЮЩАЯ СИТУАЦИЯ</a:t>
            </a: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18.4 </a:t>
            </a:r>
            <a:r>
              <a:rPr lang="ru-RU" sz="1200" kern="0" spc="15" dirty="0">
                <a:solidFill>
                  <a:schemeClr val="bg1">
                    <a:lumMod val="50000"/>
                  </a:schemeClr>
                </a:solidFill>
                <a:latin typeface="PF Din Text Comp Pro" panose="02000506020000020004" pitchFamily="2" charset="0"/>
              </a:rPr>
              <a:t>ИЛЬИНКА</a:t>
            </a:r>
            <a:r>
              <a:rPr lang="en-US" sz="1200" kern="0" spc="15" dirty="0">
                <a:solidFill>
                  <a:schemeClr val="bg1">
                    <a:lumMod val="50000"/>
                  </a:schemeClr>
                </a:solidFill>
                <a:latin typeface="PF Din Text Comp Pro" panose="02000506020000020004" pitchFamily="2" charset="0"/>
              </a:rPr>
              <a:t> </a:t>
            </a:r>
            <a:r>
              <a:rPr lang="ru-RU" sz="1200" kern="0" spc="15" dirty="0">
                <a:solidFill>
                  <a:schemeClr val="bg1">
                    <a:lumMod val="50000"/>
                  </a:schemeClr>
                </a:solidFill>
                <a:latin typeface="PF Din Text Comp Pro" panose="02000506020000020004" pitchFamily="2" charset="0"/>
              </a:rPr>
              <a:t>И БЕРЕГ </a:t>
            </a:r>
            <a:r>
              <a:rPr lang="ru-RU" sz="1200" kern="0" spc="15" dirty="0" smtClean="0">
                <a:solidFill>
                  <a:schemeClr val="bg1">
                    <a:lumMod val="50000"/>
                  </a:schemeClr>
                </a:solidFill>
                <a:latin typeface="PF Din Text Comp Pro" panose="02000506020000020004" pitchFamily="2" charset="0"/>
              </a:rPr>
              <a:t>ВОЛХОВА </a:t>
            </a:r>
            <a:r>
              <a:rPr lang="en-US" sz="1200" kern="0" spc="15" dirty="0" smtClean="0">
                <a:solidFill>
                  <a:schemeClr val="bg1">
                    <a:lumMod val="50000"/>
                  </a:schemeClr>
                </a:solidFill>
                <a:latin typeface="PF Din Text Comp Pro" panose="02000506020000020004" pitchFamily="2" charset="0"/>
              </a:rPr>
              <a:t>|</a:t>
            </a:r>
            <a:r>
              <a:rPr lang="ru-RU" sz="1200" kern="0" spc="15" dirty="0" smtClean="0">
                <a:solidFill>
                  <a:schemeClr val="bg1">
                    <a:lumMod val="50000"/>
                  </a:schemeClr>
                </a:solidFill>
                <a:latin typeface="PF Din Text Comp Pro" panose="02000506020000020004" pitchFamily="2" charset="0"/>
              </a:rPr>
              <a:t> СХЕМА ПЛАНИРОВОЧНОЙ ОРГАНИЗАЦИИ</a:t>
            </a: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18.5 ИЛЬИНКА </a:t>
            </a:r>
            <a:r>
              <a:rPr lang="en-US" sz="1200" kern="0" spc="15" dirty="0">
                <a:solidFill>
                  <a:schemeClr val="bg1">
                    <a:lumMod val="50000"/>
                  </a:schemeClr>
                </a:solidFill>
                <a:latin typeface="PF Din Text Comp Pro" panose="02000506020000020004" pitchFamily="2" charset="0"/>
              </a:rPr>
              <a:t>|</a:t>
            </a:r>
            <a:r>
              <a:rPr lang="ru-RU" sz="1200" kern="0" spc="15" dirty="0">
                <a:solidFill>
                  <a:schemeClr val="bg1">
                    <a:lumMod val="50000"/>
                  </a:schemeClr>
                </a:solidFill>
                <a:latin typeface="PF Din Text Comp Pro" panose="02000506020000020004" pitchFamily="2" charset="0"/>
              </a:rPr>
              <a:t> </a:t>
            </a:r>
            <a:r>
              <a:rPr lang="ru-RU" sz="1200" kern="0" spc="15" dirty="0" smtClean="0">
                <a:solidFill>
                  <a:schemeClr val="bg1">
                    <a:lumMod val="50000"/>
                  </a:schemeClr>
                </a:solidFill>
                <a:latin typeface="PF Din Text Comp Pro" panose="02000506020000020004" pitchFamily="2" charset="0"/>
              </a:rPr>
              <a:t>ДЕТАЛИ РЕШЕНИЙ</a:t>
            </a: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18.6 </a:t>
            </a:r>
            <a:r>
              <a:rPr lang="ru-RU" sz="1200" kern="0" spc="15" dirty="0">
                <a:solidFill>
                  <a:schemeClr val="bg1">
                    <a:lumMod val="50000"/>
                  </a:schemeClr>
                </a:solidFill>
                <a:latin typeface="PF Din Text Comp Pro" panose="02000506020000020004" pitchFamily="2" charset="0"/>
              </a:rPr>
              <a:t>БЕРЕГ ВОЛХОВА </a:t>
            </a:r>
            <a:r>
              <a:rPr lang="en-US" sz="1200" kern="0" spc="15" dirty="0">
                <a:solidFill>
                  <a:schemeClr val="bg1">
                    <a:lumMod val="50000"/>
                  </a:schemeClr>
                </a:solidFill>
                <a:latin typeface="PF Din Text Comp Pro" panose="02000506020000020004" pitchFamily="2" charset="0"/>
              </a:rPr>
              <a:t>|</a:t>
            </a:r>
            <a:r>
              <a:rPr lang="ru-RU" sz="1200" kern="0" spc="15" dirty="0">
                <a:solidFill>
                  <a:schemeClr val="bg1">
                    <a:lumMod val="50000"/>
                  </a:schemeClr>
                </a:solidFill>
                <a:latin typeface="PF Din Text Comp Pro" panose="02000506020000020004" pitchFamily="2" charset="0"/>
              </a:rPr>
              <a:t> </a:t>
            </a:r>
            <a:r>
              <a:rPr lang="ru-RU" sz="1200" kern="0" spc="15" dirty="0" smtClean="0">
                <a:solidFill>
                  <a:schemeClr val="bg1">
                    <a:lumMod val="50000"/>
                  </a:schemeClr>
                </a:solidFill>
                <a:latin typeface="PF Din Text Comp Pro" panose="02000506020000020004" pitchFamily="2" charset="0"/>
              </a:rPr>
              <a:t>ДЕТАЛИ РЕШЕНИЙ </a:t>
            </a: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18.7 </a:t>
            </a:r>
            <a:r>
              <a:rPr lang="ru-RU" sz="1200" kern="0" spc="15" dirty="0">
                <a:solidFill>
                  <a:schemeClr val="bg1">
                    <a:lumMod val="50000"/>
                  </a:schemeClr>
                </a:solidFill>
                <a:latin typeface="PF Din Text Comp Pro" panose="02000506020000020004" pitchFamily="2" charset="0"/>
              </a:rPr>
              <a:t>ИЛЬИНКА</a:t>
            </a:r>
            <a:r>
              <a:rPr lang="en-US" sz="1200" kern="0" spc="15" dirty="0">
                <a:solidFill>
                  <a:schemeClr val="bg1">
                    <a:lumMod val="50000"/>
                  </a:schemeClr>
                </a:solidFill>
                <a:latin typeface="PF Din Text Comp Pro" panose="02000506020000020004" pitchFamily="2" charset="0"/>
              </a:rPr>
              <a:t> </a:t>
            </a:r>
            <a:r>
              <a:rPr lang="ru-RU" sz="1200" kern="0" spc="15" dirty="0">
                <a:solidFill>
                  <a:schemeClr val="bg1">
                    <a:lumMod val="50000"/>
                  </a:schemeClr>
                </a:solidFill>
                <a:latin typeface="PF Din Text Comp Pro" panose="02000506020000020004" pitchFamily="2" charset="0"/>
              </a:rPr>
              <a:t>И БЕРЕГ ВОЛХОВА </a:t>
            </a:r>
            <a:r>
              <a:rPr lang="en-US" sz="1200" kern="0" spc="15" dirty="0">
                <a:solidFill>
                  <a:schemeClr val="bg1">
                    <a:lumMod val="50000"/>
                  </a:schemeClr>
                </a:solidFill>
                <a:latin typeface="PF Din Text Comp Pro" panose="02000506020000020004" pitchFamily="2" charset="0"/>
              </a:rPr>
              <a:t>|</a:t>
            </a:r>
            <a:r>
              <a:rPr lang="ru-RU" sz="1200" kern="0" spc="15" dirty="0">
                <a:solidFill>
                  <a:schemeClr val="bg1">
                    <a:lumMod val="50000"/>
                  </a:schemeClr>
                </a:solidFill>
                <a:latin typeface="PF Din Text Comp Pro" panose="02000506020000020004" pitchFamily="2" charset="0"/>
              </a:rPr>
              <a:t> </a:t>
            </a:r>
            <a:r>
              <a:rPr lang="ru-RU" sz="1200" kern="0" spc="15" dirty="0" smtClean="0">
                <a:solidFill>
                  <a:schemeClr val="bg1">
                    <a:lumMod val="50000"/>
                  </a:schemeClr>
                </a:solidFill>
                <a:latin typeface="PF Din Text Comp Pro" panose="02000506020000020004" pitchFamily="2" charset="0"/>
              </a:rPr>
              <a:t>ТЕХНИКО-ЭКОНОМИЧЕСКИЕ ПОКАЗАТЕЛИ </a:t>
            </a:r>
          </a:p>
        </p:txBody>
      </p:sp>
      <p:sp>
        <p:nvSpPr>
          <p:cNvPr id="17" name="TextBox 16"/>
          <p:cNvSpPr txBox="1"/>
          <p:nvPr/>
        </p:nvSpPr>
        <p:spPr>
          <a:xfrm>
            <a:off x="3811588" y="4655439"/>
            <a:ext cx="6480175" cy="784830"/>
          </a:xfrm>
          <a:prstGeom prst="rect">
            <a:avLst/>
          </a:prstGeom>
          <a:noFill/>
        </p:spPr>
        <p:txBody>
          <a:bodyPr wrap="square" rtlCol="0">
            <a:spAutoFit/>
          </a:bodyPr>
          <a:lstStyle/>
          <a:p>
            <a:pPr>
              <a:spcAft>
                <a:spcPts val="600"/>
              </a:spcAft>
            </a:pPr>
            <a:r>
              <a:rPr lang="ru-RU" sz="3000" b="1" baseline="-25000" dirty="0" smtClean="0">
                <a:solidFill>
                  <a:srgbClr val="EE3D4D"/>
                </a:solidFill>
                <a:latin typeface="PF Din Text Cond Pro Light" panose="02000000000000000000" pitchFamily="2" charset="0"/>
              </a:rPr>
              <a:t>ТЕРРИТОРИЯ 1 ПАРК «ИЛЬИНКА» </a:t>
            </a:r>
          </a:p>
          <a:p>
            <a:pPr>
              <a:spcAft>
                <a:spcPts val="600"/>
              </a:spcAft>
            </a:pPr>
            <a:r>
              <a:rPr lang="ru-RU" sz="3000" b="1" baseline="-25000" dirty="0" smtClean="0">
                <a:solidFill>
                  <a:srgbClr val="EE3D4D"/>
                </a:solidFill>
                <a:latin typeface="PF Din Text Cond Pro Light" panose="02000000000000000000" pitchFamily="2" charset="0"/>
              </a:rPr>
              <a:t>ТЕРРИТОРИЯ 2 «БЕРЕГ ВОЛХОВА» ЗОНА ОТДЫХА У ВОДЫ</a:t>
            </a:r>
            <a:endParaRPr lang="ru-RU" sz="3000" b="1" baseline="-25000" dirty="0">
              <a:solidFill>
                <a:srgbClr val="EE3D4D"/>
              </a:solidFill>
              <a:latin typeface="PF Din Text Cond Pro Light" panose="02000000000000000000" pitchFamily="2" charset="0"/>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166</a:t>
            </a:fld>
            <a:endParaRPr lang="ru-RU" dirty="0"/>
          </a:p>
        </p:txBody>
      </p:sp>
    </p:spTree>
    <p:extLst>
      <p:ext uri="{BB962C8B-B14F-4D97-AF65-F5344CB8AC3E}">
        <p14:creationId xmlns:p14="http://schemas.microsoft.com/office/powerpoint/2010/main" xmlns="" val="945362897"/>
      </p:ext>
    </p:extLst>
  </p:cSld>
  <p:clrMapOvr>
    <a:masterClrMapping/>
  </p:clrMapOvr>
  <p:timing>
    <p:tnLst>
      <p:par>
        <p:cTn id="1" dur="indefinite" restart="never" nodeType="tmRoot"/>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6468" b="4118"/>
          <a:stretch/>
        </p:blipFill>
        <p:spPr>
          <a:xfrm>
            <a:off x="5498" y="396254"/>
            <a:ext cx="10705597" cy="6768753"/>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ИЛЬИНКА</a:t>
            </a:r>
            <a:r>
              <a:rPr lang="en-US" sz="2400" dirty="0" smtClean="0">
                <a:solidFill>
                  <a:srgbClr val="EE3D4D"/>
                </a:solidFill>
              </a:rPr>
              <a:t> </a:t>
            </a:r>
            <a:r>
              <a:rPr lang="ru-RU" sz="2400" dirty="0" smtClean="0">
                <a:solidFill>
                  <a:srgbClr val="EE3D4D"/>
                </a:solidFill>
              </a:rPr>
              <a:t>И БЕРЕГ ВОЛХОВА | ТЕРРИТОРИИ В ГОРОДЕ</a:t>
            </a:r>
            <a:endParaRPr lang="ru-RU" sz="2400" dirty="0">
              <a:solidFill>
                <a:srgbClr val="EE3D4D"/>
              </a:solidFill>
            </a:endParaRPr>
          </a:p>
        </p:txBody>
      </p:sp>
      <p:sp>
        <p:nvSpPr>
          <p:cNvPr id="23" name="Прямоугольник 22"/>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18.1.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167</a:t>
            </a:fld>
            <a:endParaRPr lang="ru-RU" dirty="0"/>
          </a:p>
        </p:txBody>
      </p:sp>
    </p:spTree>
    <p:extLst>
      <p:ext uri="{BB962C8B-B14F-4D97-AF65-F5344CB8AC3E}">
        <p14:creationId xmlns:p14="http://schemas.microsoft.com/office/powerpoint/2010/main" xmlns="" val="3678982776"/>
      </p:ext>
    </p:extLst>
  </p:cSld>
  <p:clrMapOvr>
    <a:masterClrMapping/>
  </p:clrMapOvr>
  <p:timing>
    <p:tnLst>
      <p:par>
        <p:cTn id="1" dur="indefinite" restart="never" nodeType="tmRoot"/>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7" b="4400"/>
          <a:stretch/>
        </p:blipFill>
        <p:spPr>
          <a:xfrm>
            <a:off x="0" y="441502"/>
            <a:ext cx="10705597" cy="6696744"/>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8234262"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ИЛЬИНКА И БЕРЕГ ВОЛХОВА | СЕССИЯ СОУЧАСТНОГО ПРОЕКТИРОВАНИЯ</a:t>
            </a:r>
            <a:endParaRPr lang="ru-RU" sz="2400" baseline="300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168</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18.2. </a:t>
            </a:r>
            <a:endParaRPr lang="ru-RU" sz="3000" dirty="0">
              <a:solidFill>
                <a:schemeClr val="bg1"/>
              </a:solidFill>
            </a:endParaRPr>
          </a:p>
        </p:txBody>
      </p:sp>
    </p:spTree>
    <p:extLst>
      <p:ext uri="{BB962C8B-B14F-4D97-AF65-F5344CB8AC3E}">
        <p14:creationId xmlns:p14="http://schemas.microsoft.com/office/powerpoint/2010/main" xmlns="" val="1195126721"/>
      </p:ext>
    </p:extLst>
  </p:cSld>
  <p:clrMapOvr>
    <a:masterClrMapping/>
  </p:clrMapOvr>
  <p:timing>
    <p:tnLst>
      <p:par>
        <p:cTn id="1" dur="indefinite" restart="never" nodeType="tmRoot"/>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7" b="4400"/>
          <a:stretch/>
        </p:blipFill>
        <p:spPr>
          <a:xfrm>
            <a:off x="0" y="416618"/>
            <a:ext cx="10705597" cy="6696744"/>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EE3D4D"/>
              </a:solidFill>
            </a:endParaRPr>
          </a:p>
        </p:txBody>
      </p:sp>
      <p:sp>
        <p:nvSpPr>
          <p:cNvPr id="22" name="TextBox 21"/>
          <p:cNvSpPr txBox="1"/>
          <p:nvPr/>
        </p:nvSpPr>
        <p:spPr>
          <a:xfrm>
            <a:off x="856853" y="33098"/>
            <a:ext cx="9746431"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ИЛЬИНКА</a:t>
            </a:r>
            <a:r>
              <a:rPr lang="en-US" sz="2400" dirty="0" smtClean="0">
                <a:solidFill>
                  <a:srgbClr val="EE3D4D"/>
                </a:solidFill>
              </a:rPr>
              <a:t> </a:t>
            </a:r>
            <a:r>
              <a:rPr lang="ru-RU" sz="2400" dirty="0" smtClean="0">
                <a:solidFill>
                  <a:srgbClr val="EE3D4D"/>
                </a:solidFill>
              </a:rPr>
              <a:t>И БЕРЕГ ВОЛХОВА | ИДЕНТИЧНОСТЬ. ОБРАЗ ПРОШЛОГО, НАСТОЯЩЕГО, БУДУЩЕГО</a:t>
            </a:r>
            <a:endParaRPr lang="ru-RU" sz="2400" baseline="300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169</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18.2. </a:t>
            </a:r>
            <a:endParaRPr lang="ru-RU" sz="3000" dirty="0">
              <a:solidFill>
                <a:schemeClr val="bg1"/>
              </a:solidFill>
            </a:endParaRPr>
          </a:p>
        </p:txBody>
      </p:sp>
    </p:spTree>
    <p:extLst>
      <p:ext uri="{BB962C8B-B14F-4D97-AF65-F5344CB8AC3E}">
        <p14:creationId xmlns:p14="http://schemas.microsoft.com/office/powerpoint/2010/main" xmlns="" val="850770032"/>
      </p:ext>
    </p:extLst>
  </p:cSld>
  <p:clrMapOvr>
    <a:masterClrMapping/>
  </p:clrMapOvr>
  <p:timing>
    <p:tnLst>
      <p:par>
        <p:cTn id="1" dur="indefinite" restart="never" nodeType="tmRoot"/>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6186" b="4400"/>
          <a:stretch/>
        </p:blipFill>
        <p:spPr>
          <a:xfrm>
            <a:off x="0" y="347763"/>
            <a:ext cx="10705597" cy="6768752"/>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3" y="33098"/>
            <a:ext cx="9530159"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ИЛЬИНКА И БЕРЕГ ВОЛХОВА | ФУНКЦИОНАЛ. ФОРМИРОВАНИЕ ИДЕЙ И ПРЕДЛОЖЕНИЙ</a:t>
            </a:r>
            <a:endParaRPr lang="ru-RU" sz="2400" baseline="300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170</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18.2. </a:t>
            </a:r>
            <a:endParaRPr lang="ru-RU" sz="3000" dirty="0">
              <a:solidFill>
                <a:schemeClr val="bg1"/>
              </a:solidFill>
            </a:endParaRPr>
          </a:p>
        </p:txBody>
      </p:sp>
    </p:spTree>
    <p:extLst>
      <p:ext uri="{BB962C8B-B14F-4D97-AF65-F5344CB8AC3E}">
        <p14:creationId xmlns:p14="http://schemas.microsoft.com/office/powerpoint/2010/main" xmlns="" val="3055654177"/>
      </p:ext>
    </p:extLst>
  </p:cSld>
  <p:clrMapOvr>
    <a:masterClrMapping/>
  </p:clrMapOvr>
  <p:timing>
    <p:tnLst>
      <p:par>
        <p:cTn id="1" dur="indefinite" restart="never" nodeType="tmRoot"/>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7" b="4400"/>
          <a:stretch/>
        </p:blipFill>
        <p:spPr>
          <a:xfrm>
            <a:off x="0" y="455191"/>
            <a:ext cx="10705597" cy="6696744"/>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ИЛЬИНКА И БЕРЕГ ВОЛХОВА | СУЩЕСТВУЮЩАЯ СИТУАЦИЯ</a:t>
            </a:r>
            <a:endParaRPr lang="ru-RU" sz="2400" baseline="300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171</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18.3. </a:t>
            </a:r>
            <a:endParaRPr lang="ru-RU" sz="3000" dirty="0">
              <a:solidFill>
                <a:schemeClr val="bg1"/>
              </a:solidFill>
            </a:endParaRPr>
          </a:p>
        </p:txBody>
      </p:sp>
    </p:spTree>
    <p:extLst>
      <p:ext uri="{BB962C8B-B14F-4D97-AF65-F5344CB8AC3E}">
        <p14:creationId xmlns:p14="http://schemas.microsoft.com/office/powerpoint/2010/main" xmlns="" val="1451976089"/>
      </p:ext>
    </p:extLst>
  </p:cSld>
  <p:clrMapOvr>
    <a:masterClrMapping/>
  </p:clrMapOvr>
  <p:timing>
    <p:tnLst>
      <p:par>
        <p:cTn id="1" dur="indefinite" restart="never" nodeType="tmRoot"/>
      </p:par>
    </p:tn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7" b="4400"/>
          <a:stretch/>
        </p:blipFill>
        <p:spPr>
          <a:xfrm>
            <a:off x="145" y="444234"/>
            <a:ext cx="10705597" cy="6696745"/>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4" y="33098"/>
            <a:ext cx="701012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ИЛЬИНКА И БЕРЕГ ВОЛХОВА &gt; НОВЫЙ ЦЕНТРАЛЬНЫЙ ПАРК</a:t>
            </a:r>
            <a:endParaRPr lang="ru-RU" sz="2400" baseline="300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172</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18.4. </a:t>
            </a:r>
            <a:endParaRPr lang="ru-RU" sz="3000" dirty="0">
              <a:solidFill>
                <a:schemeClr val="bg1"/>
              </a:solidFill>
            </a:endParaRPr>
          </a:p>
        </p:txBody>
      </p:sp>
    </p:spTree>
    <p:extLst>
      <p:ext uri="{BB962C8B-B14F-4D97-AF65-F5344CB8AC3E}">
        <p14:creationId xmlns:p14="http://schemas.microsoft.com/office/powerpoint/2010/main" xmlns="" val="3446662252"/>
      </p:ext>
    </p:extLst>
  </p:cSld>
  <p:clrMapOvr>
    <a:masterClrMapping/>
  </p:clrMapOvr>
  <p:timing>
    <p:tnLst>
      <p:par>
        <p:cTn id="1" dur="indefinite" restart="never" nodeType="tmRoot"/>
      </p:par>
    </p:tn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20" b="4632"/>
          <a:stretch/>
        </p:blipFill>
        <p:spPr>
          <a:xfrm>
            <a:off x="145" y="449717"/>
            <a:ext cx="10705597" cy="6696745"/>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7586190"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ИЛЬИНКА И БЕРЕГ ВОЛХОВА | СХЕМА МАРШРУТОВ НА ТЕРРИТОРИИ</a:t>
            </a:r>
            <a:endParaRPr lang="ru-RU" sz="2400" baseline="300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173</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18.4. </a:t>
            </a:r>
            <a:endParaRPr lang="ru-RU" sz="3000" dirty="0">
              <a:solidFill>
                <a:schemeClr val="bg1"/>
              </a:solidFill>
            </a:endParaRPr>
          </a:p>
        </p:txBody>
      </p:sp>
    </p:spTree>
    <p:extLst>
      <p:ext uri="{BB962C8B-B14F-4D97-AF65-F5344CB8AC3E}">
        <p14:creationId xmlns:p14="http://schemas.microsoft.com/office/powerpoint/2010/main" xmlns="" val="3285261137"/>
      </p:ext>
    </p:extLst>
  </p:cSld>
  <p:clrMapOvr>
    <a:masterClrMapping/>
  </p:clrMapOvr>
  <p:timing>
    <p:tnLst>
      <p:par>
        <p:cTn id="1" dur="indefinite" restart="never" nodeType="tmRoot"/>
      </p:par>
    </p:tn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7" b="4400"/>
          <a:stretch/>
        </p:blipFill>
        <p:spPr>
          <a:xfrm>
            <a:off x="145" y="428387"/>
            <a:ext cx="10705597" cy="6696745"/>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ИЛЬИНКА И БЕРЕГ ВОЛХОВА | ПЛАН ПОКРЫТИЙ</a:t>
            </a:r>
            <a:endParaRPr lang="ru-RU" sz="2400" baseline="300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174</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18.4. </a:t>
            </a:r>
            <a:endParaRPr lang="ru-RU" sz="3000" dirty="0">
              <a:solidFill>
                <a:schemeClr val="bg1"/>
              </a:solidFill>
            </a:endParaRPr>
          </a:p>
        </p:txBody>
      </p:sp>
    </p:spTree>
    <p:extLst>
      <p:ext uri="{BB962C8B-B14F-4D97-AF65-F5344CB8AC3E}">
        <p14:creationId xmlns:p14="http://schemas.microsoft.com/office/powerpoint/2010/main" xmlns="" val="3358651710"/>
      </p:ext>
    </p:extLst>
  </p:cSld>
  <p:clrMapOvr>
    <a:masterClrMapping/>
  </p:clrMapOvr>
  <p:timing>
    <p:tnLst>
      <p:par>
        <p:cTn id="1" dur="indefinite" restart="never" nodeType="tmRoot"/>
      </p:par>
    </p:tnLst>
  </p:timing>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7" b="4400"/>
          <a:stretch/>
        </p:blipFill>
        <p:spPr>
          <a:xfrm>
            <a:off x="145" y="446528"/>
            <a:ext cx="10705597" cy="6696745"/>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ИЛЬИНКА И БЕРЕГ ВОЛХОВА | ПЛАН ОЗЕЛЕНЕНИЯ</a:t>
            </a:r>
            <a:endParaRPr lang="ru-RU" sz="2400" baseline="300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175</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18.4. </a:t>
            </a:r>
            <a:endParaRPr lang="ru-RU" sz="3000" dirty="0">
              <a:solidFill>
                <a:schemeClr val="bg1"/>
              </a:solidFill>
            </a:endParaRPr>
          </a:p>
        </p:txBody>
      </p:sp>
    </p:spTree>
    <p:extLst>
      <p:ext uri="{BB962C8B-B14F-4D97-AF65-F5344CB8AC3E}">
        <p14:creationId xmlns:p14="http://schemas.microsoft.com/office/powerpoint/2010/main" xmlns="" val="1613012869"/>
      </p:ext>
    </p:extLst>
  </p:cSld>
  <p:clrMapOvr>
    <a:masterClrMapping/>
  </p:clrMapOvr>
  <p:timing>
    <p:tnLst>
      <p:par>
        <p:cTn id="1" dur="indefinite" restart="never" nodeType="tmRoot"/>
      </p:par>
    </p:tn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8088" b="8205"/>
          <a:stretch/>
        </p:blipFill>
        <p:spPr>
          <a:xfrm>
            <a:off x="145" y="612278"/>
            <a:ext cx="10705597" cy="6336705"/>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ИЛЬИНКА | ТАНЦПЛОЩАДКА И ЭСТРАДА</a:t>
            </a:r>
            <a:endParaRPr lang="ru-RU" sz="2400" baseline="300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176</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18.5. </a:t>
            </a:r>
            <a:endParaRPr lang="ru-RU" sz="3000" dirty="0">
              <a:solidFill>
                <a:schemeClr val="bg1"/>
              </a:solidFill>
            </a:endParaRPr>
          </a:p>
        </p:txBody>
      </p:sp>
    </p:spTree>
    <p:extLst>
      <p:ext uri="{BB962C8B-B14F-4D97-AF65-F5344CB8AC3E}">
        <p14:creationId xmlns:p14="http://schemas.microsoft.com/office/powerpoint/2010/main" xmlns="" val="2215124971"/>
      </p:ext>
    </p:extLst>
  </p:cSld>
  <p:clrMapOvr>
    <a:masterClrMapping/>
  </p:clrMapOvr>
  <p:timing>
    <p:tnLst>
      <p:par>
        <p:cTn id="1" dur="indefinite" restart="never" nodeType="tmRoot"/>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11893" b="10107"/>
          <a:stretch/>
        </p:blipFill>
        <p:spPr>
          <a:xfrm>
            <a:off x="145" y="900311"/>
            <a:ext cx="10705597" cy="5904656"/>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ИЛЬИНКА | ТАНЦПЛОЩАДКА И ЭСТРАДА</a:t>
            </a:r>
            <a:endParaRPr lang="ru-RU" sz="2400" baseline="300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177</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18.5. </a:t>
            </a:r>
            <a:endParaRPr lang="ru-RU" sz="3000" dirty="0">
              <a:solidFill>
                <a:schemeClr val="bg1"/>
              </a:solidFill>
            </a:endParaRPr>
          </a:p>
        </p:txBody>
      </p:sp>
    </p:spTree>
    <p:extLst>
      <p:ext uri="{BB962C8B-B14F-4D97-AF65-F5344CB8AC3E}">
        <p14:creationId xmlns:p14="http://schemas.microsoft.com/office/powerpoint/2010/main" xmlns="" val="214767552"/>
      </p:ext>
    </p:extLst>
  </p:cSld>
  <p:clrMapOvr>
    <a:masterClrMapping/>
  </p:clrMapOvr>
  <p:timing>
    <p:tnLst>
      <p:par>
        <p:cTn id="1" dur="indefinite" restart="never" nodeType="tmRoot"/>
      </p:par>
    </p:tn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6659" b="4879"/>
          <a:stretch/>
        </p:blipFill>
        <p:spPr>
          <a:xfrm>
            <a:off x="145" y="395288"/>
            <a:ext cx="10705597" cy="6696744"/>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a:solidFill>
                  <a:srgbClr val="EE3D4D"/>
                </a:solidFill>
              </a:rPr>
              <a:t>Ильинка | Собачий парк</a:t>
            </a:r>
            <a:endParaRPr lang="ru-RU" sz="2400" baseline="300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178</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18.5. </a:t>
            </a:r>
            <a:endParaRPr lang="ru-RU" sz="3000" dirty="0">
              <a:solidFill>
                <a:schemeClr val="bg1"/>
              </a:solidFill>
            </a:endParaRPr>
          </a:p>
        </p:txBody>
      </p:sp>
    </p:spTree>
    <p:extLst>
      <p:ext uri="{BB962C8B-B14F-4D97-AF65-F5344CB8AC3E}">
        <p14:creationId xmlns:p14="http://schemas.microsoft.com/office/powerpoint/2010/main" xmlns="" val="2601154211"/>
      </p:ext>
    </p:extLst>
  </p:cSld>
  <p:clrMapOvr>
    <a:masterClrMapping/>
  </p:clrMapOvr>
  <p:timing>
    <p:tnLst>
      <p:par>
        <p:cTn id="1" dur="indefinite" restart="never" nodeType="tmRoot"/>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7" b="7254"/>
          <a:stretch/>
        </p:blipFill>
        <p:spPr>
          <a:xfrm>
            <a:off x="145" y="540270"/>
            <a:ext cx="10705597" cy="6480721"/>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ИЛЬИНКА | КАТАЛЬНАЯ ГОРКА </a:t>
            </a:r>
            <a:endParaRPr lang="ru-RU" sz="2400" baseline="300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179</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18.5. </a:t>
            </a:r>
            <a:endParaRPr lang="ru-RU" sz="3000" dirty="0">
              <a:solidFill>
                <a:schemeClr val="bg1"/>
              </a:solidFill>
            </a:endParaRPr>
          </a:p>
        </p:txBody>
      </p:sp>
    </p:spTree>
    <p:extLst>
      <p:ext uri="{BB962C8B-B14F-4D97-AF65-F5344CB8AC3E}">
        <p14:creationId xmlns:p14="http://schemas.microsoft.com/office/powerpoint/2010/main" xmlns="" val="236683892"/>
      </p:ext>
    </p:extLst>
  </p:cSld>
  <p:clrMapOvr>
    <a:masterClrMapping/>
  </p:clrMapOvr>
  <p:timing>
    <p:tnLst>
      <p:par>
        <p:cTn id="1" dur="indefinite" restart="never" nodeType="tmRoot"/>
      </p:par>
    </p:tn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13796" b="10107"/>
          <a:stretch/>
        </p:blipFill>
        <p:spPr>
          <a:xfrm>
            <a:off x="145" y="1044327"/>
            <a:ext cx="10705597" cy="5760640"/>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ИЛЬИНКА | КАТАЛЬНАЯ ГОРКА </a:t>
            </a:r>
            <a:endParaRPr lang="ru-RU" sz="2400" baseline="300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180</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18.5. </a:t>
            </a:r>
            <a:endParaRPr lang="ru-RU" sz="3000" dirty="0">
              <a:solidFill>
                <a:schemeClr val="bg1"/>
              </a:solidFill>
            </a:endParaRPr>
          </a:p>
        </p:txBody>
      </p:sp>
    </p:spTree>
    <p:extLst>
      <p:ext uri="{BB962C8B-B14F-4D97-AF65-F5344CB8AC3E}">
        <p14:creationId xmlns:p14="http://schemas.microsoft.com/office/powerpoint/2010/main" xmlns="" val="596706995"/>
      </p:ext>
    </p:extLst>
  </p:cSld>
  <p:clrMapOvr>
    <a:masterClrMapping/>
  </p:clrMapOvr>
  <p:timing>
    <p:tnLst>
      <p:par>
        <p:cTn id="1" dur="indefinite" restart="never" nodeType="tmRoot"/>
      </p:par>
    </p:tn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7" b="4400"/>
          <a:stretch/>
        </p:blipFill>
        <p:spPr>
          <a:xfrm>
            <a:off x="145" y="395288"/>
            <a:ext cx="10705596" cy="6696744"/>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ИЛЬИНКА | ПАРК АТТРАКЦИОНОВ И СПОРТИВНЫЙ ПАРК</a:t>
            </a:r>
            <a:endParaRPr lang="ru-RU" sz="2400" baseline="300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181</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18.5. </a:t>
            </a:r>
            <a:endParaRPr lang="ru-RU" sz="3000" dirty="0">
              <a:solidFill>
                <a:schemeClr val="bg1"/>
              </a:solidFill>
            </a:endParaRPr>
          </a:p>
        </p:txBody>
      </p:sp>
    </p:spTree>
    <p:extLst>
      <p:ext uri="{BB962C8B-B14F-4D97-AF65-F5344CB8AC3E}">
        <p14:creationId xmlns:p14="http://schemas.microsoft.com/office/powerpoint/2010/main" xmlns="" val="2408856515"/>
      </p:ext>
    </p:extLst>
  </p:cSld>
  <p:clrMapOvr>
    <a:masterClrMapping/>
  </p:clrMapOvr>
  <p:timing>
    <p:tnLst>
      <p:par>
        <p:cTn id="1" dur="indefinite" restart="never" nodeType="tmRoot"/>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7" b="4400"/>
          <a:stretch/>
        </p:blipFill>
        <p:spPr>
          <a:xfrm>
            <a:off x="145" y="395288"/>
            <a:ext cx="10705597" cy="6696745"/>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ИЛЬИНКА | ТЕМАТИЧЕСКАЯ ИГРОВАЯ ПОЛЯНА</a:t>
            </a:r>
            <a:endParaRPr lang="ru-RU" sz="24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182</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18.5. </a:t>
            </a:r>
            <a:endParaRPr lang="ru-RU" sz="3000" dirty="0">
              <a:solidFill>
                <a:schemeClr val="bg1"/>
              </a:solidFill>
            </a:endParaRPr>
          </a:p>
        </p:txBody>
      </p:sp>
    </p:spTree>
    <p:extLst>
      <p:ext uri="{BB962C8B-B14F-4D97-AF65-F5344CB8AC3E}">
        <p14:creationId xmlns:p14="http://schemas.microsoft.com/office/powerpoint/2010/main" xmlns="" val="2327288288"/>
      </p:ext>
    </p:extLst>
  </p:cSld>
  <p:clrMapOvr>
    <a:masterClrMapping/>
  </p:clrMapOvr>
  <p:timing>
    <p:tnLst>
      <p:par>
        <p:cTn id="1" dur="indefinite" restart="never" nodeType="tmRoot"/>
      </p:par>
    </p:tn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12845" b="10107"/>
          <a:stretch/>
        </p:blipFill>
        <p:spPr>
          <a:xfrm>
            <a:off x="145" y="972319"/>
            <a:ext cx="10705597" cy="5832648"/>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ИЛЬИНКА | ТЕМАТИЧЕСКАЯ ИГРОВАЯ ПОЛЯНА</a:t>
            </a:r>
            <a:endParaRPr lang="ru-RU" sz="24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183</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18.5. </a:t>
            </a:r>
            <a:endParaRPr lang="ru-RU" sz="3000" dirty="0">
              <a:solidFill>
                <a:schemeClr val="bg1"/>
              </a:solidFill>
            </a:endParaRPr>
          </a:p>
        </p:txBody>
      </p:sp>
    </p:spTree>
    <p:extLst>
      <p:ext uri="{BB962C8B-B14F-4D97-AF65-F5344CB8AC3E}">
        <p14:creationId xmlns:p14="http://schemas.microsoft.com/office/powerpoint/2010/main" xmlns="" val="1400305337"/>
      </p:ext>
    </p:extLst>
  </p:cSld>
  <p:clrMapOvr>
    <a:masterClrMapping/>
  </p:clrMapOvr>
  <p:timing>
    <p:tnLst>
      <p:par>
        <p:cTn id="1" dur="indefinite" restart="never" nodeType="tmRoot"/>
      </p:par>
    </p:tnLst>
  </p:timing>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7" b="4400"/>
          <a:stretch/>
        </p:blipFill>
        <p:spPr>
          <a:xfrm>
            <a:off x="145" y="449717"/>
            <a:ext cx="10705597" cy="6696745"/>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БЕРЕГ </a:t>
            </a:r>
            <a:r>
              <a:rPr lang="ru-RU" sz="2400" dirty="0">
                <a:solidFill>
                  <a:srgbClr val="EE3D4D"/>
                </a:solidFill>
              </a:rPr>
              <a:t>ВОЛХОВА | </a:t>
            </a:r>
            <a:r>
              <a:rPr lang="ru-RU" sz="2400" dirty="0" smtClean="0">
                <a:solidFill>
                  <a:srgbClr val="EE3D4D"/>
                </a:solidFill>
              </a:rPr>
              <a:t>ЗОНА ОТДЫХА У ВОДЫ</a:t>
            </a:r>
            <a:endParaRPr lang="ru-RU" sz="2400" baseline="300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184</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18.5. </a:t>
            </a:r>
            <a:endParaRPr lang="ru-RU" sz="3000" dirty="0">
              <a:solidFill>
                <a:schemeClr val="bg1"/>
              </a:solidFill>
            </a:endParaRPr>
          </a:p>
        </p:txBody>
      </p:sp>
    </p:spTree>
    <p:extLst>
      <p:ext uri="{BB962C8B-B14F-4D97-AF65-F5344CB8AC3E}">
        <p14:creationId xmlns:p14="http://schemas.microsoft.com/office/powerpoint/2010/main" xmlns="" val="3614428779"/>
      </p:ext>
    </p:extLst>
  </p:cSld>
  <p:clrMapOvr>
    <a:masterClrMapping/>
  </p:clrMapOvr>
  <p:timing>
    <p:tnLst>
      <p:par>
        <p:cTn id="1" dur="indefinite" restart="never" nodeType="tmRoot"/>
      </p:par>
    </p:tn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7" b="4400"/>
          <a:stretch/>
        </p:blipFill>
        <p:spPr>
          <a:xfrm>
            <a:off x="145" y="428387"/>
            <a:ext cx="10705597" cy="6696745"/>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БЕРЕГ ВОЛХОВА | ОБЩИЙ ВИД </a:t>
            </a:r>
            <a:endParaRPr lang="ru-RU" sz="2400" baseline="300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185</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18.6. </a:t>
            </a:r>
            <a:endParaRPr lang="ru-RU" sz="3000" dirty="0">
              <a:solidFill>
                <a:schemeClr val="bg1"/>
              </a:solidFill>
            </a:endParaRPr>
          </a:p>
        </p:txBody>
      </p:sp>
    </p:spTree>
    <p:extLst>
      <p:ext uri="{BB962C8B-B14F-4D97-AF65-F5344CB8AC3E}">
        <p14:creationId xmlns:p14="http://schemas.microsoft.com/office/powerpoint/2010/main" xmlns="" val="2308083550"/>
      </p:ext>
    </p:extLst>
  </p:cSld>
  <p:clrMapOvr>
    <a:masterClrMapping/>
  </p:clrMapOvr>
  <p:timing>
    <p:tnLst>
      <p:par>
        <p:cTn id="1" dur="indefinite" restart="never" nodeType="tmRoot"/>
      </p:par>
    </p:tn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b="6302"/>
          <a:stretch/>
        </p:blipFill>
        <p:spPr>
          <a:xfrm>
            <a:off x="145" y="0"/>
            <a:ext cx="10705597" cy="7092999"/>
          </a:xfrm>
          <a:prstGeom prst="rect">
            <a:avLst/>
          </a:prstGeom>
        </p:spPr>
      </p:pic>
      <p:sp>
        <p:nvSpPr>
          <p:cNvPr id="21" name="Прямоугольник 20"/>
          <p:cNvSpPr/>
          <p:nvPr/>
        </p:nvSpPr>
        <p:spPr>
          <a:xfrm>
            <a:off x="-1" y="-1"/>
            <a:ext cx="882205" cy="395289"/>
          </a:xfrm>
          <a:prstGeom prst="rect">
            <a:avLst/>
          </a:prstGeom>
          <a:solidFill>
            <a:srgbClr val="EE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Box 21"/>
          <p:cNvSpPr txBox="1"/>
          <p:nvPr/>
        </p:nvSpPr>
        <p:spPr>
          <a:xfrm>
            <a:off x="856854" y="33098"/>
            <a:ext cx="9098358"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EE3D4D"/>
                </a:solidFill>
              </a:rPr>
              <a:t>ИЛЬИНКА И БЕРЕГ ВОЛХОВА| ТЕХНИКО-ЭКОНОМИЧЕСКИЕ ПОКАЗАТЕЛИ ПРОЕКТА</a:t>
            </a:r>
            <a:endParaRPr lang="ru-RU" sz="2400" baseline="30000" dirty="0">
              <a:solidFill>
                <a:srgbClr val="EE3D4D"/>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186</a:t>
            </a:fld>
            <a:endParaRPr lang="ru-RU" dirty="0"/>
          </a:p>
        </p:txBody>
      </p:sp>
      <p:sp>
        <p:nvSpPr>
          <p:cNvPr id="7" name="Прямоугольник 6"/>
          <p:cNvSpPr/>
          <p:nvPr/>
        </p:nvSpPr>
        <p:spPr>
          <a:xfrm>
            <a:off x="234132" y="-21331"/>
            <a:ext cx="845103" cy="553998"/>
          </a:xfrm>
          <a:prstGeom prst="rect">
            <a:avLst/>
          </a:prstGeom>
        </p:spPr>
        <p:txBody>
          <a:bodyPr wrap="none">
            <a:spAutoFit/>
          </a:bodyPr>
          <a:lstStyle/>
          <a:p>
            <a:r>
              <a:rPr lang="ru-RU" altLang="ru-RU" sz="3000" dirty="0" smtClean="0">
                <a:solidFill>
                  <a:schemeClr val="bg1"/>
                </a:solidFill>
                <a:latin typeface="PF Din Text Comp Pro" pitchFamily="2" charset="0"/>
              </a:rPr>
              <a:t>18.7. </a:t>
            </a:r>
            <a:endParaRPr lang="ru-RU" sz="3000" dirty="0">
              <a:solidFill>
                <a:schemeClr val="bg1"/>
              </a:solidFill>
            </a:endParaRPr>
          </a:p>
        </p:txBody>
      </p:sp>
    </p:spTree>
    <p:extLst>
      <p:ext uri="{BB962C8B-B14F-4D97-AF65-F5344CB8AC3E}">
        <p14:creationId xmlns:p14="http://schemas.microsoft.com/office/powerpoint/2010/main" xmlns="" val="984530654"/>
      </p:ext>
    </p:extLst>
  </p:cSld>
  <p:clrMapOvr>
    <a:masterClrMapping/>
  </p:clrMapOvr>
  <p:timing>
    <p:tnLst>
      <p:par>
        <p:cTn id="1" dur="indefinite" restart="never" nodeType="tmRoot"/>
      </p:par>
    </p:tnLst>
  </p:timing>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Прямоугольник 6"/>
          <p:cNvSpPr/>
          <p:nvPr/>
        </p:nvSpPr>
        <p:spPr>
          <a:xfrm>
            <a:off x="-1" y="-21332"/>
            <a:ext cx="3762375" cy="7582595"/>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025931"/>
              </a:solidFill>
            </a:endParaRPr>
          </a:p>
        </p:txBody>
      </p:sp>
      <p:sp>
        <p:nvSpPr>
          <p:cNvPr id="27" name="Прямоугольник 26"/>
          <p:cNvSpPr/>
          <p:nvPr/>
        </p:nvSpPr>
        <p:spPr>
          <a:xfrm>
            <a:off x="-309126" y="4572719"/>
            <a:ext cx="4380624" cy="30888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ru-RU" sz="30500" b="1" kern="0" spc="71" dirty="0" smtClean="0">
                <a:solidFill>
                  <a:schemeClr val="bg1"/>
                </a:solidFill>
                <a:latin typeface="PF Din Text Comp Pro" panose="02000506020000020004" pitchFamily="2" charset="0"/>
              </a:rPr>
              <a:t>19</a:t>
            </a:r>
            <a:endParaRPr lang="ru-RU" sz="30500" b="1" kern="0" spc="71" dirty="0">
              <a:solidFill>
                <a:schemeClr val="bg1"/>
              </a:solidFill>
              <a:latin typeface="PF Din Text Comp Pro" panose="02000506020000020004" pitchFamily="2" charset="0"/>
            </a:endParaRPr>
          </a:p>
        </p:txBody>
      </p:sp>
      <p:sp>
        <p:nvSpPr>
          <p:cNvPr id="29" name="TextBox 28"/>
          <p:cNvSpPr txBox="1"/>
          <p:nvPr/>
        </p:nvSpPr>
        <p:spPr>
          <a:xfrm>
            <a:off x="3811588" y="5149560"/>
            <a:ext cx="3916050" cy="1438855"/>
          </a:xfrm>
          <a:prstGeom prst="rect">
            <a:avLst/>
          </a:prstGeom>
          <a:noFill/>
        </p:spPr>
        <p:txBody>
          <a:bodyPr wrap="square" rtlCol="0">
            <a:spAutoFit/>
          </a:bodyPr>
          <a:lstStyle/>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19.1 МИКРОРАЙОН </a:t>
            </a:r>
            <a:r>
              <a:rPr lang="en-US" sz="1200" kern="0" spc="15" dirty="0" smtClean="0">
                <a:solidFill>
                  <a:schemeClr val="bg1">
                    <a:lumMod val="50000"/>
                  </a:schemeClr>
                </a:solidFill>
                <a:latin typeface="PF Din Text Comp Pro" panose="02000506020000020004" pitchFamily="2" charset="0"/>
              </a:rPr>
              <a:t>|</a:t>
            </a:r>
            <a:r>
              <a:rPr lang="ru-RU" sz="1200" kern="0" spc="15" dirty="0" smtClean="0">
                <a:solidFill>
                  <a:schemeClr val="bg1">
                    <a:lumMod val="50000"/>
                  </a:schemeClr>
                </a:solidFill>
                <a:latin typeface="PF Din Text Comp Pro" panose="02000506020000020004" pitchFamily="2" charset="0"/>
              </a:rPr>
              <a:t> ТЕРРИТОРИЯ </a:t>
            </a:r>
            <a:r>
              <a:rPr lang="ru-RU" sz="1200" kern="0" spc="15" dirty="0">
                <a:solidFill>
                  <a:schemeClr val="bg1">
                    <a:lumMod val="50000"/>
                  </a:schemeClr>
                </a:solidFill>
                <a:latin typeface="PF Din Text Comp Pro" panose="02000506020000020004" pitchFamily="2" charset="0"/>
              </a:rPr>
              <a:t>В ГОРОДЕ</a:t>
            </a: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19.2 </a:t>
            </a:r>
            <a:r>
              <a:rPr lang="ru-RU" sz="1200" kern="0" spc="15" dirty="0">
                <a:solidFill>
                  <a:schemeClr val="bg1">
                    <a:lumMod val="50000"/>
                  </a:schemeClr>
                </a:solidFill>
                <a:latin typeface="PF Din Text Comp Pro" panose="02000506020000020004" pitchFamily="2" charset="0"/>
              </a:rPr>
              <a:t>МИКРОРАЙОН </a:t>
            </a:r>
            <a:r>
              <a:rPr lang="en-US" sz="1200" kern="0" spc="15" dirty="0" smtClean="0">
                <a:solidFill>
                  <a:schemeClr val="bg1">
                    <a:lumMod val="50000"/>
                  </a:schemeClr>
                </a:solidFill>
                <a:latin typeface="PF Din Text Comp Pro" panose="02000506020000020004" pitchFamily="2" charset="0"/>
              </a:rPr>
              <a:t>|</a:t>
            </a:r>
            <a:r>
              <a:rPr lang="ru-RU" sz="1200" kern="0" spc="15" dirty="0" smtClean="0">
                <a:solidFill>
                  <a:schemeClr val="bg1">
                    <a:lumMod val="50000"/>
                  </a:schemeClr>
                </a:solidFill>
                <a:latin typeface="PF Din Text Comp Pro" panose="02000506020000020004" pitchFamily="2" charset="0"/>
              </a:rPr>
              <a:t> </a:t>
            </a:r>
            <a:r>
              <a:rPr lang="ru-RU" sz="1200" kern="0" spc="15" dirty="0">
                <a:solidFill>
                  <a:schemeClr val="bg1">
                    <a:lumMod val="50000"/>
                  </a:schemeClr>
                </a:solidFill>
                <a:latin typeface="PF Din Text Comp Pro" panose="02000506020000020004" pitchFamily="2" charset="0"/>
              </a:rPr>
              <a:t>СЕССИИ СОУЧАСТНОГО ПРОЕКТИРОВАНИЯ</a:t>
            </a: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19.3 </a:t>
            </a:r>
            <a:r>
              <a:rPr lang="ru-RU" sz="1200" kern="0" spc="15" dirty="0">
                <a:solidFill>
                  <a:schemeClr val="bg1">
                    <a:lumMod val="50000"/>
                  </a:schemeClr>
                </a:solidFill>
                <a:latin typeface="PF Din Text Comp Pro" panose="02000506020000020004" pitchFamily="2" charset="0"/>
              </a:rPr>
              <a:t>МИКРОРАЙОН </a:t>
            </a:r>
            <a:r>
              <a:rPr lang="en-US" sz="1200" kern="0" spc="15" dirty="0" smtClean="0">
                <a:solidFill>
                  <a:schemeClr val="bg1">
                    <a:lumMod val="50000"/>
                  </a:schemeClr>
                </a:solidFill>
                <a:latin typeface="PF Din Text Comp Pro" panose="02000506020000020004" pitchFamily="2" charset="0"/>
              </a:rPr>
              <a:t>|</a:t>
            </a:r>
            <a:r>
              <a:rPr lang="ru-RU" sz="1200" kern="0" spc="15" dirty="0" smtClean="0">
                <a:solidFill>
                  <a:schemeClr val="bg1">
                    <a:lumMod val="50000"/>
                  </a:schemeClr>
                </a:solidFill>
                <a:latin typeface="PF Din Text Comp Pro" panose="02000506020000020004" pitchFamily="2" charset="0"/>
              </a:rPr>
              <a:t> </a:t>
            </a:r>
            <a:r>
              <a:rPr lang="ru-RU" sz="1200" kern="0" spc="15" dirty="0">
                <a:solidFill>
                  <a:schemeClr val="bg1">
                    <a:lumMod val="50000"/>
                  </a:schemeClr>
                </a:solidFill>
                <a:latin typeface="PF Din Text Comp Pro" panose="02000506020000020004" pitchFamily="2" charset="0"/>
              </a:rPr>
              <a:t>СУЩЕСТВУЮЩАЯ СИТУАЦИЯ</a:t>
            </a: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19.4 </a:t>
            </a:r>
            <a:r>
              <a:rPr lang="ru-RU" sz="1200" kern="0" spc="15" dirty="0">
                <a:solidFill>
                  <a:schemeClr val="bg1">
                    <a:lumMod val="50000"/>
                  </a:schemeClr>
                </a:solidFill>
                <a:latin typeface="PF Din Text Comp Pro" panose="02000506020000020004" pitchFamily="2" charset="0"/>
              </a:rPr>
              <a:t>МИКРОРАЙОН </a:t>
            </a:r>
            <a:r>
              <a:rPr lang="en-US" sz="1200" kern="0" spc="15" dirty="0" smtClean="0">
                <a:solidFill>
                  <a:schemeClr val="bg1">
                    <a:lumMod val="50000"/>
                  </a:schemeClr>
                </a:solidFill>
                <a:latin typeface="PF Din Text Comp Pro" panose="02000506020000020004" pitchFamily="2" charset="0"/>
              </a:rPr>
              <a:t>|</a:t>
            </a:r>
            <a:r>
              <a:rPr lang="ru-RU" sz="1200" kern="0" spc="15" dirty="0" smtClean="0">
                <a:solidFill>
                  <a:schemeClr val="bg1">
                    <a:lumMod val="50000"/>
                  </a:schemeClr>
                </a:solidFill>
                <a:latin typeface="PF Din Text Comp Pro" panose="02000506020000020004" pitchFamily="2" charset="0"/>
              </a:rPr>
              <a:t> </a:t>
            </a:r>
            <a:r>
              <a:rPr lang="ru-RU" sz="1200" kern="0" spc="15" dirty="0">
                <a:solidFill>
                  <a:schemeClr val="bg1">
                    <a:lumMod val="50000"/>
                  </a:schemeClr>
                </a:solidFill>
                <a:latin typeface="PF Din Text Comp Pro" panose="02000506020000020004" pitchFamily="2" charset="0"/>
              </a:rPr>
              <a:t>СХЕМА ПЛАНИРОВОЧНОЙ </a:t>
            </a:r>
            <a:r>
              <a:rPr lang="ru-RU" sz="1200" kern="0" spc="15" dirty="0" smtClean="0">
                <a:solidFill>
                  <a:schemeClr val="bg1">
                    <a:lumMod val="50000"/>
                  </a:schemeClr>
                </a:solidFill>
                <a:latin typeface="PF Din Text Comp Pro" panose="02000506020000020004" pitchFamily="2" charset="0"/>
              </a:rPr>
              <a:t>ОРГАНИЗАЦИИ</a:t>
            </a:r>
            <a:endParaRPr lang="ru-RU" sz="1200" kern="0" spc="15" dirty="0">
              <a:solidFill>
                <a:schemeClr val="bg1">
                  <a:lumMod val="50000"/>
                </a:schemeClr>
              </a:solidFill>
              <a:latin typeface="PF Din Text Comp Pro" panose="02000506020000020004" pitchFamily="2" charset="0"/>
            </a:endParaRP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19.5 </a:t>
            </a:r>
            <a:r>
              <a:rPr lang="ru-RU" sz="1200" kern="0" spc="15" dirty="0">
                <a:solidFill>
                  <a:schemeClr val="bg1">
                    <a:lumMod val="50000"/>
                  </a:schemeClr>
                </a:solidFill>
                <a:latin typeface="PF Din Text Comp Pro" panose="02000506020000020004" pitchFamily="2" charset="0"/>
              </a:rPr>
              <a:t>МИКРОРАЙОН</a:t>
            </a:r>
            <a:r>
              <a:rPr lang="ru-RU" sz="1200" kern="0" spc="15" dirty="0" smtClean="0">
                <a:solidFill>
                  <a:schemeClr val="bg1">
                    <a:lumMod val="50000"/>
                  </a:schemeClr>
                </a:solidFill>
                <a:latin typeface="PF Din Text Comp Pro" panose="02000506020000020004" pitchFamily="2" charset="0"/>
              </a:rPr>
              <a:t> </a:t>
            </a:r>
            <a:r>
              <a:rPr lang="en-US" sz="1200" kern="0" spc="15" dirty="0">
                <a:solidFill>
                  <a:schemeClr val="bg1">
                    <a:lumMod val="50000"/>
                  </a:schemeClr>
                </a:solidFill>
                <a:latin typeface="PF Din Text Comp Pro" panose="02000506020000020004" pitchFamily="2" charset="0"/>
              </a:rPr>
              <a:t>|</a:t>
            </a:r>
            <a:r>
              <a:rPr lang="ru-RU" sz="1200" kern="0" spc="15" dirty="0">
                <a:solidFill>
                  <a:schemeClr val="bg1">
                    <a:lumMod val="50000"/>
                  </a:schemeClr>
                </a:solidFill>
                <a:latin typeface="PF Din Text Comp Pro" panose="02000506020000020004" pitchFamily="2" charset="0"/>
              </a:rPr>
              <a:t> ДЕТАЛИ РЕШЕНИЙ</a:t>
            </a:r>
          </a:p>
          <a:p>
            <a:pPr algn="just" defTabSz="1422637" fontAlgn="auto">
              <a:lnSpc>
                <a:spcPts val="1500"/>
              </a:lnSpc>
              <a:spcBef>
                <a:spcPts val="0"/>
              </a:spcBef>
              <a:spcAft>
                <a:spcPts val="300"/>
              </a:spcAft>
            </a:pPr>
            <a:r>
              <a:rPr lang="ru-RU" sz="1200" kern="0" spc="15" dirty="0" smtClean="0">
                <a:solidFill>
                  <a:schemeClr val="bg1">
                    <a:lumMod val="50000"/>
                  </a:schemeClr>
                </a:solidFill>
                <a:latin typeface="PF Din Text Comp Pro" panose="02000506020000020004" pitchFamily="2" charset="0"/>
              </a:rPr>
              <a:t>19.6 </a:t>
            </a:r>
            <a:r>
              <a:rPr lang="ru-RU" sz="1200" kern="0" spc="15" dirty="0">
                <a:solidFill>
                  <a:schemeClr val="bg1">
                    <a:lumMod val="50000"/>
                  </a:schemeClr>
                </a:solidFill>
                <a:latin typeface="PF Din Text Comp Pro" panose="02000506020000020004" pitchFamily="2" charset="0"/>
              </a:rPr>
              <a:t>МИКРОРАЙОН </a:t>
            </a:r>
            <a:r>
              <a:rPr lang="en-US" sz="1200" kern="0" spc="15" dirty="0" smtClean="0">
                <a:solidFill>
                  <a:schemeClr val="bg1">
                    <a:lumMod val="50000"/>
                  </a:schemeClr>
                </a:solidFill>
                <a:latin typeface="PF Din Text Comp Pro" panose="02000506020000020004" pitchFamily="2" charset="0"/>
              </a:rPr>
              <a:t>|</a:t>
            </a:r>
            <a:r>
              <a:rPr lang="ru-RU" sz="1200" kern="0" spc="15" dirty="0" smtClean="0">
                <a:solidFill>
                  <a:schemeClr val="bg1">
                    <a:lumMod val="50000"/>
                  </a:schemeClr>
                </a:solidFill>
                <a:latin typeface="PF Din Text Comp Pro" panose="02000506020000020004" pitchFamily="2" charset="0"/>
              </a:rPr>
              <a:t> </a:t>
            </a:r>
            <a:r>
              <a:rPr lang="ru-RU" sz="1200" kern="0" spc="15" dirty="0">
                <a:solidFill>
                  <a:schemeClr val="bg1">
                    <a:lumMod val="50000"/>
                  </a:schemeClr>
                </a:solidFill>
                <a:latin typeface="PF Din Text Comp Pro" panose="02000506020000020004" pitchFamily="2" charset="0"/>
              </a:rPr>
              <a:t>ТЕХНИКО-ЭКОНОМИЧЕСКИЕ ПОКАЗАТЕЛИ </a:t>
            </a:r>
          </a:p>
        </p:txBody>
      </p:sp>
      <p:sp>
        <p:nvSpPr>
          <p:cNvPr id="17" name="TextBox 16"/>
          <p:cNvSpPr txBox="1"/>
          <p:nvPr/>
        </p:nvSpPr>
        <p:spPr>
          <a:xfrm>
            <a:off x="3811588" y="4655439"/>
            <a:ext cx="6480175" cy="400110"/>
          </a:xfrm>
          <a:prstGeom prst="rect">
            <a:avLst/>
          </a:prstGeom>
          <a:noFill/>
        </p:spPr>
        <p:txBody>
          <a:bodyPr wrap="square" rtlCol="0">
            <a:spAutoFit/>
          </a:bodyPr>
          <a:lstStyle/>
          <a:p>
            <a:pPr>
              <a:spcAft>
                <a:spcPts val="600"/>
              </a:spcAft>
            </a:pPr>
            <a:r>
              <a:rPr lang="ru-RU" sz="3000" b="1" baseline="-25000" dirty="0" smtClean="0">
                <a:solidFill>
                  <a:srgbClr val="00A39C"/>
                </a:solidFill>
                <a:latin typeface="PF Din Text Cond Pro Light" panose="02000000000000000000" pitchFamily="2" charset="0"/>
              </a:rPr>
              <a:t>«МИКРОРАЙОН»</a:t>
            </a:r>
            <a:endParaRPr lang="ru-RU" sz="3000" b="1" baseline="-25000" dirty="0">
              <a:solidFill>
                <a:srgbClr val="00A39C"/>
              </a:solidFill>
              <a:latin typeface="PF Din Text Cond Pro Light" panose="02000000000000000000" pitchFamily="2" charset="0"/>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187</a:t>
            </a:fld>
            <a:endParaRPr lang="ru-RU" dirty="0"/>
          </a:p>
        </p:txBody>
      </p:sp>
    </p:spTree>
    <p:extLst>
      <p:ext uri="{BB962C8B-B14F-4D97-AF65-F5344CB8AC3E}">
        <p14:creationId xmlns:p14="http://schemas.microsoft.com/office/powerpoint/2010/main" xmlns="" val="2464754842"/>
      </p:ext>
    </p:extLst>
  </p:cSld>
  <p:clrMapOvr>
    <a:masterClrMapping/>
  </p:clrMapOvr>
  <p:timing>
    <p:tnLst>
      <p:par>
        <p:cTn id="1" dur="indefinite" restart="never" nodeType="tmRoot"/>
      </p:par>
    </p:tnLst>
  </p:timing>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7" b="4400"/>
          <a:stretch/>
        </p:blipFill>
        <p:spPr>
          <a:xfrm>
            <a:off x="145" y="428387"/>
            <a:ext cx="10705597" cy="6696744"/>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ТЕРРИТОРИЯ В ГОРОДЕ</a:t>
            </a:r>
            <a:endParaRPr lang="ru-RU" sz="2400" baseline="30000" dirty="0">
              <a:solidFill>
                <a:srgbClr val="00A39C"/>
              </a:solidFill>
            </a:endParaRPr>
          </a:p>
        </p:txBody>
      </p:sp>
      <p:sp>
        <p:nvSpPr>
          <p:cNvPr id="23" name="Прямоугольник 22"/>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19.1. </a:t>
            </a:r>
            <a:endParaRPr lang="ru-RU" sz="3000" dirty="0">
              <a:solidFill>
                <a:schemeClr val="bg1"/>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188</a:t>
            </a:fld>
            <a:endParaRPr lang="ru-RU" dirty="0"/>
          </a:p>
        </p:txBody>
      </p:sp>
    </p:spTree>
    <p:extLst>
      <p:ext uri="{BB962C8B-B14F-4D97-AF65-F5344CB8AC3E}">
        <p14:creationId xmlns:p14="http://schemas.microsoft.com/office/powerpoint/2010/main" xmlns="" val="4038227465"/>
      </p:ext>
    </p:extLst>
  </p:cSld>
  <p:clrMapOvr>
    <a:masterClrMapping/>
  </p:clrMapOvr>
  <p:timing>
    <p:tnLst>
      <p:par>
        <p:cTn id="1" dur="indefinite" restart="never" nodeType="tmRoot"/>
      </p:par>
    </p:tnLst>
  </p:timing>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7" b="4400"/>
          <a:stretch/>
        </p:blipFill>
        <p:spPr>
          <a:xfrm>
            <a:off x="145" y="449717"/>
            <a:ext cx="10705597" cy="6696744"/>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3" y="33098"/>
            <a:ext cx="9530159"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СЕССИЯ СОУЧАСТНОГО ПРОЕКТИРОВАНИЯ</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189</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19.2. </a:t>
            </a:r>
            <a:endParaRPr lang="ru-RU" sz="3000" dirty="0">
              <a:solidFill>
                <a:schemeClr val="bg1"/>
              </a:solidFill>
            </a:endParaRPr>
          </a:p>
        </p:txBody>
      </p:sp>
    </p:spTree>
    <p:extLst>
      <p:ext uri="{BB962C8B-B14F-4D97-AF65-F5344CB8AC3E}">
        <p14:creationId xmlns:p14="http://schemas.microsoft.com/office/powerpoint/2010/main" xmlns="" val="2550652872"/>
      </p:ext>
    </p:extLst>
  </p:cSld>
  <p:clrMapOvr>
    <a:masterClrMapping/>
  </p:clrMapOvr>
  <p:timing>
    <p:tnLst>
      <p:par>
        <p:cTn id="1" dur="indefinite" restart="never" nodeType="tmRoot"/>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8" b="5351"/>
          <a:stretch/>
        </p:blipFill>
        <p:spPr>
          <a:xfrm>
            <a:off x="145" y="494755"/>
            <a:ext cx="10705597" cy="6624737"/>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a:solidFill>
                  <a:srgbClr val="00A39C"/>
                </a:solidFill>
              </a:rPr>
              <a:t>Микрорайон | Идентичность. Наш Микрорайон</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190</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19.2. </a:t>
            </a:r>
            <a:endParaRPr lang="ru-RU" sz="3000" dirty="0">
              <a:solidFill>
                <a:schemeClr val="bg1"/>
              </a:solidFill>
            </a:endParaRPr>
          </a:p>
        </p:txBody>
      </p:sp>
    </p:spTree>
    <p:extLst>
      <p:ext uri="{BB962C8B-B14F-4D97-AF65-F5344CB8AC3E}">
        <p14:creationId xmlns:p14="http://schemas.microsoft.com/office/powerpoint/2010/main" xmlns="" val="2507439879"/>
      </p:ext>
    </p:extLst>
  </p:cSld>
  <p:clrMapOvr>
    <a:masterClrMapping/>
  </p:clrMapOvr>
  <p:timing>
    <p:tnLst>
      <p:par>
        <p:cTn id="1" dur="indefinite" restart="never" nodeType="tmRoot"/>
      </p:par>
    </p:tn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7" b="4400"/>
          <a:stretch/>
        </p:blipFill>
        <p:spPr>
          <a:xfrm>
            <a:off x="145" y="442447"/>
            <a:ext cx="10705597" cy="6696744"/>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3" y="33098"/>
            <a:ext cx="9530159"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ФУНКЦИОНАЛ. ФОРМИРОВАНИЕ ИДЕЙ И ПРЕДЛОЖЕНИЙ</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191</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19.2. </a:t>
            </a:r>
            <a:endParaRPr lang="ru-RU" sz="3000" dirty="0">
              <a:solidFill>
                <a:schemeClr val="bg1"/>
              </a:solidFill>
            </a:endParaRPr>
          </a:p>
        </p:txBody>
      </p:sp>
    </p:spTree>
    <p:extLst>
      <p:ext uri="{BB962C8B-B14F-4D97-AF65-F5344CB8AC3E}">
        <p14:creationId xmlns:p14="http://schemas.microsoft.com/office/powerpoint/2010/main" xmlns="" val="3796570088"/>
      </p:ext>
    </p:extLst>
  </p:cSld>
  <p:clrMapOvr>
    <a:masterClrMapping/>
  </p:clrMapOvr>
  <p:timing>
    <p:tnLst>
      <p:par>
        <p:cTn id="1" dur="indefinite" restart="never" nodeType="tmRoot"/>
      </p:par>
    </p:tn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Рисунок 5"/>
          <p:cNvPicPr>
            <a:picLocks noChangeAspect="1"/>
          </p:cNvPicPr>
          <p:nvPr/>
        </p:nvPicPr>
        <p:blipFill rotWithShape="1">
          <a:blip r:embed="rId3" cstate="print">
            <a:extLst>
              <a:ext uri="{28A0092B-C50C-407E-A947-70E740481C1C}">
                <a14:useLocalDpi xmlns:a14="http://schemas.microsoft.com/office/drawing/2010/main" xmlns="" val="0"/>
              </a:ext>
            </a:extLst>
          </a:blip>
          <a:srcRect t="7610" b="3928"/>
          <a:stretch/>
        </p:blipFill>
        <p:spPr>
          <a:xfrm>
            <a:off x="145" y="449717"/>
            <a:ext cx="10705597" cy="6696744"/>
          </a:xfrm>
          <a:prstGeom prst="rect">
            <a:avLst/>
          </a:prstGeom>
        </p:spPr>
      </p:pic>
      <p:sp>
        <p:nvSpPr>
          <p:cNvPr id="2" name="Номер слайда 1"/>
          <p:cNvSpPr>
            <a:spLocks noGrp="1"/>
          </p:cNvSpPr>
          <p:nvPr>
            <p:ph type="sldNum" sz="quarter" idx="4"/>
          </p:nvPr>
        </p:nvSpPr>
        <p:spPr/>
        <p:txBody>
          <a:bodyPr/>
          <a:lstStyle/>
          <a:p>
            <a:pPr>
              <a:defRPr/>
            </a:pPr>
            <a:fld id="{9AF699B7-5D17-48FF-BC01-1DD0F78AA3DC}" type="slidenum">
              <a:rPr lang="ru-RU" smtClean="0"/>
              <a:pPr>
                <a:defRPr/>
              </a:pPr>
              <a:t>192</a:t>
            </a:fld>
            <a:endParaRPr lang="ru-RU" dirty="0"/>
          </a:p>
        </p:txBody>
      </p:sp>
      <p:sp>
        <p:nvSpPr>
          <p:cNvPr id="3" name="Прямоугольник 2"/>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4" name="TextBox 3"/>
          <p:cNvSpPr txBox="1"/>
          <p:nvPr/>
        </p:nvSpPr>
        <p:spPr>
          <a:xfrm>
            <a:off x="856853" y="33098"/>
            <a:ext cx="9530159"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ОБЩЕСТВЕННАЯ КОНСУЛЬТАЦИЯ ПО МАТЕРИАЛАМ КОНЦЕПЦИИ</a:t>
            </a:r>
            <a:endParaRPr lang="ru-RU" sz="2400" baseline="30000" dirty="0">
              <a:solidFill>
                <a:srgbClr val="00A39C"/>
              </a:solidFill>
            </a:endParaRPr>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19.2. </a:t>
            </a:r>
            <a:endParaRPr lang="ru-RU" sz="3000" dirty="0">
              <a:solidFill>
                <a:schemeClr val="bg1"/>
              </a:solidFill>
            </a:endParaRPr>
          </a:p>
        </p:txBody>
      </p:sp>
    </p:spTree>
    <p:extLst>
      <p:ext uri="{BB962C8B-B14F-4D97-AF65-F5344CB8AC3E}">
        <p14:creationId xmlns:p14="http://schemas.microsoft.com/office/powerpoint/2010/main" xmlns="" val="3915648117"/>
      </p:ext>
    </p:extLst>
  </p:cSld>
  <p:clrMapOvr>
    <a:masterClrMapping/>
  </p:clrMapOvr>
  <p:timing>
    <p:tnLst>
      <p:par>
        <p:cTn id="1" dur="indefinite" restart="never" nodeType="tmRoot"/>
      </p:par>
    </p:tn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7" b="4400"/>
          <a:stretch/>
        </p:blipFill>
        <p:spPr>
          <a:xfrm>
            <a:off x="145" y="428387"/>
            <a:ext cx="10705597" cy="6696745"/>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СУЩЕСТВУЮЩАЯ СИТУАЦИЯ</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193</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19.3. </a:t>
            </a:r>
            <a:endParaRPr lang="ru-RU" sz="3000" dirty="0">
              <a:solidFill>
                <a:schemeClr val="bg1"/>
              </a:solidFill>
            </a:endParaRPr>
          </a:p>
        </p:txBody>
      </p:sp>
    </p:spTree>
    <p:extLst>
      <p:ext uri="{BB962C8B-B14F-4D97-AF65-F5344CB8AC3E}">
        <p14:creationId xmlns:p14="http://schemas.microsoft.com/office/powerpoint/2010/main" xmlns="" val="1758144689"/>
      </p:ext>
    </p:extLst>
  </p:cSld>
  <p:clrMapOvr>
    <a:masterClrMapping/>
  </p:clrMapOvr>
  <p:timing>
    <p:tnLst>
      <p:par>
        <p:cTn id="1" dur="indefinite" restart="never" nodeType="tmRoot"/>
      </p:par>
    </p:tn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b="10108"/>
          <a:stretch/>
        </p:blipFill>
        <p:spPr>
          <a:xfrm>
            <a:off x="145" y="0"/>
            <a:ext cx="10705597" cy="6804967"/>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СУЩЕСТВУЮЩАЯ СИТУАЦИЯ</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194</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19.3. </a:t>
            </a:r>
            <a:endParaRPr lang="ru-RU" sz="3000" dirty="0">
              <a:solidFill>
                <a:schemeClr val="bg1"/>
              </a:solidFill>
            </a:endParaRPr>
          </a:p>
        </p:txBody>
      </p:sp>
    </p:spTree>
    <p:extLst>
      <p:ext uri="{BB962C8B-B14F-4D97-AF65-F5344CB8AC3E}">
        <p14:creationId xmlns:p14="http://schemas.microsoft.com/office/powerpoint/2010/main" xmlns="" val="3212864709"/>
      </p:ext>
    </p:extLst>
  </p:cSld>
  <p:clrMapOvr>
    <a:masterClrMapping/>
  </p:clrMapOvr>
  <p:timing>
    <p:tnLst>
      <p:par>
        <p:cTn id="1" dur="indefinite" restart="never" nodeType="tmRoot"/>
      </p:par>
    </p:tn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b="10108"/>
          <a:stretch/>
        </p:blipFill>
        <p:spPr>
          <a:xfrm>
            <a:off x="145" y="0"/>
            <a:ext cx="10705597" cy="6804967"/>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3" y="33098"/>
            <a:ext cx="9530159"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НОВЫЕ СЦЕНАРИИ И ИНФРАСТРУКТУРА </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195</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19.4. </a:t>
            </a:r>
            <a:endParaRPr lang="ru-RU" sz="3000" dirty="0">
              <a:solidFill>
                <a:schemeClr val="bg1"/>
              </a:solidFill>
            </a:endParaRPr>
          </a:p>
        </p:txBody>
      </p:sp>
    </p:spTree>
    <p:extLst>
      <p:ext uri="{BB962C8B-B14F-4D97-AF65-F5344CB8AC3E}">
        <p14:creationId xmlns:p14="http://schemas.microsoft.com/office/powerpoint/2010/main" xmlns="" val="2802985647"/>
      </p:ext>
    </p:extLst>
  </p:cSld>
  <p:clrMapOvr>
    <a:masterClrMapping/>
  </p:clrMapOvr>
  <p:timing>
    <p:tnLst>
      <p:par>
        <p:cTn id="1" dur="indefinite" restart="never" nodeType="tmRoot"/>
      </p:par>
    </p:tnLst>
  </p:timing>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3" y="33098"/>
            <a:ext cx="9530159"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СХЕМА ФУНКЦИОНАЛЬНО-ПЛАНИРОВОЧНОЙ ОРГАНИЗАЦИИ</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196</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19.4. </a:t>
            </a:r>
            <a:endParaRPr lang="ru-RU" sz="3000" dirty="0">
              <a:solidFill>
                <a:schemeClr val="bg1"/>
              </a:solidFill>
            </a:endParaRPr>
          </a:p>
        </p:txBody>
      </p:sp>
      <p:pic>
        <p:nvPicPr>
          <p:cNvPr id="5" name="Рисунок 4"/>
          <p:cNvPicPr>
            <a:picLocks noChangeAspect="1"/>
          </p:cNvPicPr>
          <p:nvPr/>
        </p:nvPicPr>
        <p:blipFill rotWithShape="1">
          <a:blip r:embed="rId3" cstate="print">
            <a:extLst>
              <a:ext uri="{28A0092B-C50C-407E-A947-70E740481C1C}">
                <a14:useLocalDpi xmlns:a14="http://schemas.microsoft.com/office/drawing/2010/main" xmlns="" val="0"/>
              </a:ext>
            </a:extLst>
          </a:blip>
          <a:srcRect t="9050" b="9050"/>
          <a:stretch/>
        </p:blipFill>
        <p:spPr>
          <a:xfrm>
            <a:off x="145" y="684287"/>
            <a:ext cx="10693109" cy="6192688"/>
          </a:xfrm>
          <a:prstGeom prst="rect">
            <a:avLst/>
          </a:prstGeom>
        </p:spPr>
      </p:pic>
    </p:spTree>
    <p:extLst>
      <p:ext uri="{BB962C8B-B14F-4D97-AF65-F5344CB8AC3E}">
        <p14:creationId xmlns:p14="http://schemas.microsoft.com/office/powerpoint/2010/main" xmlns="" val="3376185506"/>
      </p:ext>
    </p:extLst>
  </p:cSld>
  <p:clrMapOvr>
    <a:masterClrMapping/>
  </p:clrMapOvr>
  <p:timing>
    <p:tnLst>
      <p:par>
        <p:cTn id="1" dur="indefinite" restart="never" nodeType="tmRoot"/>
      </p:par>
    </p:tn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6186" b="3887"/>
          <a:stretch/>
        </p:blipFill>
        <p:spPr>
          <a:xfrm>
            <a:off x="146" y="343246"/>
            <a:ext cx="10705594" cy="6807589"/>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3" y="33098"/>
            <a:ext cx="9530159"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a:solidFill>
                  <a:srgbClr val="00A39C"/>
                </a:solidFill>
              </a:rPr>
              <a:t>Микрорайон | Схема маршрутов на территории</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197</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19.4. </a:t>
            </a:r>
            <a:endParaRPr lang="ru-RU" sz="3000" dirty="0">
              <a:solidFill>
                <a:schemeClr val="bg1"/>
              </a:solidFill>
            </a:endParaRPr>
          </a:p>
        </p:txBody>
      </p:sp>
    </p:spTree>
    <p:extLst>
      <p:ext uri="{BB962C8B-B14F-4D97-AF65-F5344CB8AC3E}">
        <p14:creationId xmlns:p14="http://schemas.microsoft.com/office/powerpoint/2010/main" xmlns="" val="842618828"/>
      </p:ext>
    </p:extLst>
  </p:cSld>
  <p:clrMapOvr>
    <a:masterClrMapping/>
  </p:clrMapOvr>
  <p:timing>
    <p:tnLst>
      <p:par>
        <p:cTn id="1" dur="indefinite" restart="never" nodeType="tmRoot"/>
      </p:par>
    </p:tnLst>
  </p:timing>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b="9156"/>
          <a:stretch/>
        </p:blipFill>
        <p:spPr>
          <a:xfrm>
            <a:off x="146" y="0"/>
            <a:ext cx="10705594" cy="6876975"/>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3" y="33098"/>
            <a:ext cx="9530159"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ПЛАН ПОКРЫТИЙ</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198</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19.4. </a:t>
            </a:r>
            <a:endParaRPr lang="ru-RU" sz="3000" dirty="0">
              <a:solidFill>
                <a:schemeClr val="bg1"/>
              </a:solidFill>
            </a:endParaRPr>
          </a:p>
        </p:txBody>
      </p:sp>
    </p:spTree>
    <p:extLst>
      <p:ext uri="{BB962C8B-B14F-4D97-AF65-F5344CB8AC3E}">
        <p14:creationId xmlns:p14="http://schemas.microsoft.com/office/powerpoint/2010/main" xmlns="" val="4278632618"/>
      </p:ext>
    </p:extLst>
  </p:cSld>
  <p:clrMapOvr>
    <a:masterClrMapping/>
  </p:clrMapOvr>
  <p:timing>
    <p:tnLst>
      <p:par>
        <p:cTn id="1" dur="indefinite" restart="never" nodeType="tmRoot"/>
      </p:par>
    </p:tnLst>
  </p:timing>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b="10108"/>
          <a:stretch/>
        </p:blipFill>
        <p:spPr>
          <a:xfrm>
            <a:off x="146" y="0"/>
            <a:ext cx="10705594" cy="6804967"/>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3" y="33098"/>
            <a:ext cx="9530159"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ПЛАН ОЗЕЛЕНЕНИЯ</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199</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19.4. </a:t>
            </a:r>
            <a:endParaRPr lang="ru-RU" sz="3000" dirty="0">
              <a:solidFill>
                <a:schemeClr val="bg1"/>
              </a:solidFill>
            </a:endParaRPr>
          </a:p>
        </p:txBody>
      </p:sp>
    </p:spTree>
    <p:extLst>
      <p:ext uri="{BB962C8B-B14F-4D97-AF65-F5344CB8AC3E}">
        <p14:creationId xmlns:p14="http://schemas.microsoft.com/office/powerpoint/2010/main" xmlns="" val="1147137709"/>
      </p:ext>
    </p:extLst>
  </p:cSld>
  <p:clrMapOvr>
    <a:masterClrMapping/>
  </p:clrMapOvr>
  <p:timing>
    <p:tnLst>
      <p:par>
        <p:cTn id="1" dur="indefinite" restart="never" nodeType="tmRoot"/>
      </p:par>
    </p:tnLst>
  </p:timing>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8088" b="3449"/>
          <a:stretch/>
        </p:blipFill>
        <p:spPr>
          <a:xfrm>
            <a:off x="145" y="405533"/>
            <a:ext cx="10705597" cy="6696745"/>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3" y="33098"/>
            <a:ext cx="9530159"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СПОРТ-ПЛАТО: СПОРТИВНО-ИГРОВОЙ КЛАСТЕР</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200</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19.5. </a:t>
            </a:r>
            <a:endParaRPr lang="ru-RU" sz="3000" dirty="0">
              <a:solidFill>
                <a:schemeClr val="bg1"/>
              </a:solidFill>
            </a:endParaRPr>
          </a:p>
        </p:txBody>
      </p:sp>
    </p:spTree>
    <p:extLst>
      <p:ext uri="{BB962C8B-B14F-4D97-AF65-F5344CB8AC3E}">
        <p14:creationId xmlns:p14="http://schemas.microsoft.com/office/powerpoint/2010/main" xmlns="" val="1690119583"/>
      </p:ext>
    </p:extLst>
  </p:cSld>
  <p:clrMapOvr>
    <a:masterClrMapping/>
  </p:clrMapOvr>
  <p:timing>
    <p:tnLst>
      <p:par>
        <p:cTn id="1" dur="indefinite" restart="never" nodeType="tmRoot"/>
      </p:par>
    </p:tnLst>
  </p:timing>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b="12009"/>
          <a:stretch/>
        </p:blipFill>
        <p:spPr>
          <a:xfrm>
            <a:off x="145" y="0"/>
            <a:ext cx="10705597" cy="6660951"/>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3" y="33098"/>
            <a:ext cx="9530159"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СПОРТ-ПЛАТО: СПОРТИВНО-ИГРОВОЙ КЛАСТЕР</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201</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19.5. </a:t>
            </a:r>
            <a:endParaRPr lang="ru-RU" sz="3000" dirty="0">
              <a:solidFill>
                <a:schemeClr val="bg1"/>
              </a:solidFill>
            </a:endParaRPr>
          </a:p>
        </p:txBody>
      </p:sp>
    </p:spTree>
    <p:extLst>
      <p:ext uri="{BB962C8B-B14F-4D97-AF65-F5344CB8AC3E}">
        <p14:creationId xmlns:p14="http://schemas.microsoft.com/office/powerpoint/2010/main" xmlns="" val="544385148"/>
      </p:ext>
    </p:extLst>
  </p:cSld>
  <p:clrMapOvr>
    <a:masterClrMapping/>
  </p:clrMapOvr>
  <p:timing>
    <p:tnLst>
      <p:par>
        <p:cTn id="1" dur="indefinite" restart="never" nodeType="tmRoot"/>
      </p:par>
    </p:tn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9040" b="4400"/>
          <a:stretch/>
        </p:blipFill>
        <p:spPr>
          <a:xfrm>
            <a:off x="145" y="527854"/>
            <a:ext cx="10705597" cy="6552728"/>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3" y="33098"/>
            <a:ext cx="9530159"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ХОЛМОГОРЫ: ЛАНДШАФТНО-РЕКРЕАЦИОННЫЙ КЛАСТЕР</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202</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19.5. </a:t>
            </a:r>
            <a:endParaRPr lang="ru-RU" sz="3000" dirty="0">
              <a:solidFill>
                <a:schemeClr val="bg1"/>
              </a:solidFill>
            </a:endParaRPr>
          </a:p>
        </p:txBody>
      </p:sp>
    </p:spTree>
    <p:extLst>
      <p:ext uri="{BB962C8B-B14F-4D97-AF65-F5344CB8AC3E}">
        <p14:creationId xmlns:p14="http://schemas.microsoft.com/office/powerpoint/2010/main" xmlns="" val="562195343"/>
      </p:ext>
    </p:extLst>
  </p:cSld>
  <p:clrMapOvr>
    <a:masterClrMapping/>
  </p:clrMapOvr>
  <p:timing>
    <p:tnLst>
      <p:par>
        <p:cTn id="1" dur="indefinite" restart="never" nodeType="tmRoot"/>
      </p:par>
    </p:tnLst>
  </p:timing>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b="12009"/>
          <a:stretch/>
        </p:blipFill>
        <p:spPr>
          <a:xfrm>
            <a:off x="145" y="0"/>
            <a:ext cx="10705597" cy="6660951"/>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3" y="33098"/>
            <a:ext cx="9530159"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ХОЛМОГОРЫ: ЛАНДШАФТНО-РЕКРЕАЦИОННЫЙ КЛАСТЕР</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203</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19.5. </a:t>
            </a:r>
            <a:endParaRPr lang="ru-RU" sz="3000" dirty="0">
              <a:solidFill>
                <a:schemeClr val="bg1"/>
              </a:solidFill>
            </a:endParaRPr>
          </a:p>
        </p:txBody>
      </p:sp>
    </p:spTree>
    <p:extLst>
      <p:ext uri="{BB962C8B-B14F-4D97-AF65-F5344CB8AC3E}">
        <p14:creationId xmlns:p14="http://schemas.microsoft.com/office/powerpoint/2010/main" xmlns="" val="2355516631"/>
      </p:ext>
    </p:extLst>
  </p:cSld>
  <p:clrMapOvr>
    <a:masterClrMapping/>
  </p:clrMapOvr>
  <p:timing>
    <p:tnLst>
      <p:par>
        <p:cTn id="1" dur="indefinite" restart="never" nodeType="tmRoot"/>
      </p:par>
    </p:tnLst>
  </p:timing>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7" b="4400"/>
          <a:stretch/>
        </p:blipFill>
        <p:spPr>
          <a:xfrm>
            <a:off x="145" y="416618"/>
            <a:ext cx="10705597" cy="6696744"/>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СОСЕДСКИЕ ДВОРЫ</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204</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19.5. </a:t>
            </a:r>
            <a:endParaRPr lang="ru-RU" sz="3000" dirty="0">
              <a:solidFill>
                <a:schemeClr val="bg1"/>
              </a:solidFill>
            </a:endParaRPr>
          </a:p>
        </p:txBody>
      </p:sp>
    </p:spTree>
    <p:extLst>
      <p:ext uri="{BB962C8B-B14F-4D97-AF65-F5344CB8AC3E}">
        <p14:creationId xmlns:p14="http://schemas.microsoft.com/office/powerpoint/2010/main" xmlns="" val="4154658090"/>
      </p:ext>
    </p:extLst>
  </p:cSld>
  <p:clrMapOvr>
    <a:masterClrMapping/>
  </p:clrMapOvr>
  <p:timing>
    <p:tnLst>
      <p:par>
        <p:cTn id="1" dur="indefinite" restart="never" nodeType="tmRoot"/>
      </p:par>
    </p:tnLst>
  </p:timing>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b="12009"/>
          <a:stretch/>
        </p:blipFill>
        <p:spPr>
          <a:xfrm>
            <a:off x="145" y="0"/>
            <a:ext cx="10705597" cy="6660951"/>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ДЕТСКАЯ ПЛОЩАДКА ВО ДВОРЕ</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205</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19.5. </a:t>
            </a:r>
            <a:endParaRPr lang="ru-RU" sz="3000" dirty="0">
              <a:solidFill>
                <a:schemeClr val="bg1"/>
              </a:solidFill>
            </a:endParaRPr>
          </a:p>
        </p:txBody>
      </p:sp>
    </p:spTree>
    <p:extLst>
      <p:ext uri="{BB962C8B-B14F-4D97-AF65-F5344CB8AC3E}">
        <p14:creationId xmlns:p14="http://schemas.microsoft.com/office/powerpoint/2010/main" xmlns="" val="2768414548"/>
      </p:ext>
    </p:extLst>
  </p:cSld>
  <p:clrMapOvr>
    <a:masterClrMapping/>
  </p:clrMapOvr>
  <p:timing>
    <p:tnLst>
      <p:par>
        <p:cTn id="1" dur="indefinite" restart="never" nodeType="tmRoot"/>
      </p:par>
    </p:tnLst>
  </p:timing>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t="7137" b="4400"/>
          <a:stretch/>
        </p:blipFill>
        <p:spPr>
          <a:xfrm>
            <a:off x="145" y="362026"/>
            <a:ext cx="10705597" cy="6696744"/>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АЛЛЕЯ И РЫНОЧНАЯ ПЛОЩАДЬ</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206</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19.5. </a:t>
            </a:r>
            <a:endParaRPr lang="ru-RU" sz="3000" dirty="0">
              <a:solidFill>
                <a:schemeClr val="bg1"/>
              </a:solidFill>
            </a:endParaRPr>
          </a:p>
        </p:txBody>
      </p:sp>
    </p:spTree>
    <p:extLst>
      <p:ext uri="{BB962C8B-B14F-4D97-AF65-F5344CB8AC3E}">
        <p14:creationId xmlns:p14="http://schemas.microsoft.com/office/powerpoint/2010/main" xmlns="" val="269218974"/>
      </p:ext>
    </p:extLst>
  </p:cSld>
  <p:clrMapOvr>
    <a:masterClrMapping/>
  </p:clrMapOvr>
  <p:timing>
    <p:tnLst>
      <p:par>
        <p:cTn id="1" dur="indefinite" restart="never" nodeType="tmRoot"/>
      </p:par>
    </p:tnLst>
  </p:timing>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b="10108"/>
          <a:stretch/>
        </p:blipFill>
        <p:spPr>
          <a:xfrm>
            <a:off x="145" y="0"/>
            <a:ext cx="10705597" cy="6804967"/>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АЛЛЕЯ</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207</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19.5. </a:t>
            </a:r>
            <a:endParaRPr lang="ru-RU" sz="3000" dirty="0">
              <a:solidFill>
                <a:schemeClr val="bg1"/>
              </a:solidFill>
            </a:endParaRPr>
          </a:p>
        </p:txBody>
      </p:sp>
    </p:spTree>
    <p:extLst>
      <p:ext uri="{BB962C8B-B14F-4D97-AF65-F5344CB8AC3E}">
        <p14:creationId xmlns:p14="http://schemas.microsoft.com/office/powerpoint/2010/main" xmlns="" val="4189372830"/>
      </p:ext>
    </p:extLst>
  </p:cSld>
  <p:clrMapOvr>
    <a:masterClrMapping/>
  </p:clrMapOvr>
  <p:timing>
    <p:tnLst>
      <p:par>
        <p:cTn id="1" dur="indefinite" restart="never" nodeType="tmRoot"/>
      </p:par>
    </p:tnLst>
  </p:timing>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b="14863"/>
          <a:stretch/>
        </p:blipFill>
        <p:spPr>
          <a:xfrm>
            <a:off x="145" y="0"/>
            <a:ext cx="10705597" cy="6444927"/>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РЫНОЧНАЯ ПЛОЩАДЬ</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208</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19.5. </a:t>
            </a:r>
            <a:endParaRPr lang="ru-RU" sz="3000" dirty="0">
              <a:solidFill>
                <a:schemeClr val="bg1"/>
              </a:solidFill>
            </a:endParaRPr>
          </a:p>
        </p:txBody>
      </p:sp>
    </p:spTree>
    <p:extLst>
      <p:ext uri="{BB962C8B-B14F-4D97-AF65-F5344CB8AC3E}">
        <p14:creationId xmlns:p14="http://schemas.microsoft.com/office/powerpoint/2010/main" xmlns="" val="1447839372"/>
      </p:ext>
    </p:extLst>
  </p:cSld>
  <p:clrMapOvr>
    <a:masterClrMapping/>
  </p:clrMapOvr>
  <p:timing>
    <p:tnLst>
      <p:par>
        <p:cTn id="1" dur="indefinite" restart="never" nodeType="tmRoot"/>
      </p:par>
    </p:tnLst>
  </p:timing>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b="9156"/>
          <a:stretch/>
        </p:blipFill>
        <p:spPr>
          <a:xfrm>
            <a:off x="145" y="0"/>
            <a:ext cx="10705596" cy="6876975"/>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4" y="33098"/>
            <a:ext cx="6202286"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РЫНОЧНАЯ ПЛОЩАДЬ</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209</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19.5. </a:t>
            </a:r>
            <a:endParaRPr lang="ru-RU" sz="3000" dirty="0">
              <a:solidFill>
                <a:schemeClr val="bg1"/>
              </a:solidFill>
            </a:endParaRPr>
          </a:p>
        </p:txBody>
      </p:sp>
    </p:spTree>
    <p:extLst>
      <p:ext uri="{BB962C8B-B14F-4D97-AF65-F5344CB8AC3E}">
        <p14:creationId xmlns:p14="http://schemas.microsoft.com/office/powerpoint/2010/main" xmlns="" val="2022658778"/>
      </p:ext>
    </p:extLst>
  </p:cSld>
  <p:clrMapOvr>
    <a:masterClrMapping/>
  </p:clrMapOvr>
  <p:timing>
    <p:tnLst>
      <p:par>
        <p:cTn id="1" dur="indefinite" restart="never" nodeType="tmRoot"/>
      </p:par>
    </p:tnLst>
  </p:timing>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b="13912"/>
          <a:stretch/>
        </p:blipFill>
        <p:spPr>
          <a:xfrm>
            <a:off x="145" y="0"/>
            <a:ext cx="10705596" cy="6516935"/>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856853" y="33098"/>
            <a:ext cx="9530159"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РЫНОЧНАЯ ПЛОЩАДЬ: ВНУТРЕННИЙ ДВОР</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210</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19.5. </a:t>
            </a:r>
            <a:endParaRPr lang="ru-RU" sz="3000" dirty="0">
              <a:solidFill>
                <a:schemeClr val="bg1"/>
              </a:solidFill>
            </a:endParaRPr>
          </a:p>
        </p:txBody>
      </p:sp>
    </p:spTree>
    <p:extLst>
      <p:ext uri="{BB962C8B-B14F-4D97-AF65-F5344CB8AC3E}">
        <p14:creationId xmlns:p14="http://schemas.microsoft.com/office/powerpoint/2010/main" xmlns="" val="2172416984"/>
      </p:ext>
    </p:extLst>
  </p:cSld>
  <p:clrMapOvr>
    <a:masterClrMapping/>
  </p:clrMapOvr>
  <p:timing>
    <p:tnLst>
      <p:par>
        <p:cTn id="1" dur="indefinite" restart="never" nodeType="tmRoot"/>
      </p:par>
    </p:tnLst>
  </p:timing>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Рисунок 10"/>
          <p:cNvPicPr>
            <a:picLocks noChangeAspect="1"/>
          </p:cNvPicPr>
          <p:nvPr/>
        </p:nvPicPr>
        <p:blipFill rotWithShape="1">
          <a:blip r:embed="rId3" cstate="print">
            <a:extLst>
              <a:ext uri="{28A0092B-C50C-407E-A947-70E740481C1C}">
                <a14:useLocalDpi xmlns:a14="http://schemas.microsoft.com/office/drawing/2010/main" xmlns="" val="0"/>
              </a:ext>
            </a:extLst>
          </a:blip>
          <a:srcRect b="12009"/>
          <a:stretch/>
        </p:blipFill>
        <p:spPr>
          <a:xfrm>
            <a:off x="145" y="0"/>
            <a:ext cx="10705597" cy="6660951"/>
          </a:xfrm>
          <a:prstGeom prst="rect">
            <a:avLst/>
          </a:prstGeom>
        </p:spPr>
      </p:pic>
      <p:sp>
        <p:nvSpPr>
          <p:cNvPr id="21" name="Прямоугольник 20"/>
          <p:cNvSpPr/>
          <p:nvPr/>
        </p:nvSpPr>
        <p:spPr>
          <a:xfrm>
            <a:off x="-1" y="-1"/>
            <a:ext cx="882205" cy="395289"/>
          </a:xfrm>
          <a:prstGeom prst="rect">
            <a:avLst/>
          </a:prstGeom>
          <a:solidFill>
            <a:srgbClr val="00A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solidFill>
                <a:srgbClr val="C00000"/>
              </a:solidFill>
            </a:endParaRPr>
          </a:p>
        </p:txBody>
      </p:sp>
      <p:sp>
        <p:nvSpPr>
          <p:cNvPr id="22" name="TextBox 21"/>
          <p:cNvSpPr txBox="1"/>
          <p:nvPr/>
        </p:nvSpPr>
        <p:spPr>
          <a:xfrm>
            <a:off x="902911" y="43267"/>
            <a:ext cx="9484102" cy="461657"/>
          </a:xfrm>
          <a:prstGeom prst="rect">
            <a:avLst/>
          </a:prstGeom>
          <a:noFill/>
        </p:spPr>
        <p:txBody>
          <a:bodyPr wrap="square" lIns="91433" tIns="45716" rIns="91433" bIns="45716">
            <a:spAutoFit/>
          </a:bodyPr>
          <a:lstStyle>
            <a:defPPr>
              <a:defRPr lang="ru-RU"/>
            </a:defPPr>
            <a:lvl1pPr>
              <a:defRPr sz="4400" kern="0" spc="110">
                <a:solidFill>
                  <a:srgbClr val="4C5260"/>
                </a:solidFill>
                <a:latin typeface="PF Din Text Comp Pro Thin" pitchFamily="2" charset="0"/>
                <a:cs typeface="+mn-cs"/>
              </a:defRPr>
            </a:lvl1pPr>
          </a:lstStyle>
          <a:p>
            <a:r>
              <a:rPr lang="ru-RU" sz="2400" dirty="0" smtClean="0">
                <a:solidFill>
                  <a:srgbClr val="00A39C"/>
                </a:solidFill>
              </a:rPr>
              <a:t>МИКРОРАЙОН | ТЕХНИКО-ЭКОНОМИЧЕСКИЕ ПОКАЗАТЕЛИ ПРОЕКТА</a:t>
            </a:r>
            <a:endParaRPr lang="ru-RU" sz="2400" baseline="30000" dirty="0">
              <a:solidFill>
                <a:srgbClr val="00A39C"/>
              </a:solidFill>
            </a:endParaRPr>
          </a:p>
        </p:txBody>
      </p:sp>
      <p:sp>
        <p:nvSpPr>
          <p:cNvPr id="3" name="Номер слайда 2"/>
          <p:cNvSpPr>
            <a:spLocks noGrp="1"/>
          </p:cNvSpPr>
          <p:nvPr>
            <p:ph type="sldNum" sz="quarter" idx="4"/>
          </p:nvPr>
        </p:nvSpPr>
        <p:spPr/>
        <p:txBody>
          <a:bodyPr/>
          <a:lstStyle/>
          <a:p>
            <a:pPr>
              <a:defRPr/>
            </a:pPr>
            <a:fld id="{9AF699B7-5D17-48FF-BC01-1DD0F78AA3DC}" type="slidenum">
              <a:rPr lang="ru-RU" smtClean="0"/>
              <a:pPr>
                <a:defRPr/>
              </a:pPr>
              <a:t>211</a:t>
            </a:fld>
            <a:endParaRPr lang="ru-RU" dirty="0"/>
          </a:p>
        </p:txBody>
      </p:sp>
      <p:sp>
        <p:nvSpPr>
          <p:cNvPr id="7" name="Прямоугольник 6"/>
          <p:cNvSpPr/>
          <p:nvPr/>
        </p:nvSpPr>
        <p:spPr>
          <a:xfrm>
            <a:off x="234132" y="-21331"/>
            <a:ext cx="966745" cy="553998"/>
          </a:xfrm>
          <a:prstGeom prst="rect">
            <a:avLst/>
          </a:prstGeom>
        </p:spPr>
        <p:txBody>
          <a:bodyPr wrap="square">
            <a:spAutoFit/>
          </a:bodyPr>
          <a:lstStyle/>
          <a:p>
            <a:r>
              <a:rPr lang="ru-RU" altLang="ru-RU" sz="3000" dirty="0" smtClean="0">
                <a:solidFill>
                  <a:schemeClr val="bg1"/>
                </a:solidFill>
                <a:latin typeface="PF Din Text Comp Pro" pitchFamily="2" charset="0"/>
              </a:rPr>
              <a:t>19.6. </a:t>
            </a:r>
            <a:endParaRPr lang="ru-RU" sz="3000" dirty="0">
              <a:solidFill>
                <a:schemeClr val="bg1"/>
              </a:solidFill>
            </a:endParaRPr>
          </a:p>
        </p:txBody>
      </p:sp>
    </p:spTree>
    <p:extLst>
      <p:ext uri="{BB962C8B-B14F-4D97-AF65-F5344CB8AC3E}">
        <p14:creationId xmlns:p14="http://schemas.microsoft.com/office/powerpoint/2010/main" xmlns="" val="2726036216"/>
      </p:ext>
    </p:extLst>
  </p:cSld>
  <p:clrMapOvr>
    <a:masterClrMapping/>
  </p:clrMapOvr>
  <p:timing>
    <p:tnLst>
      <p:par>
        <p:cTn id="1" dur="indefinite" restart="never" nodeType="tmRoot"/>
      </p:par>
    </p:tnLst>
  </p:timing>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Прямоугольник 9"/>
          <p:cNvSpPr>
            <a:spLocks noChangeArrowheads="1"/>
          </p:cNvSpPr>
          <p:nvPr/>
        </p:nvSpPr>
        <p:spPr bwMode="auto">
          <a:xfrm>
            <a:off x="3168000" y="1908423"/>
            <a:ext cx="7138726" cy="27774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129314" tIns="64657" rIns="129314" bIns="64657">
            <a:spAutoFit/>
          </a:bodyPr>
          <a:lstStyle>
            <a:lvl1pPr marL="6350">
              <a:defRPr sz="2100">
                <a:solidFill>
                  <a:schemeClr val="tx1"/>
                </a:solidFill>
                <a:latin typeface="Calibri" pitchFamily="34" charset="0"/>
              </a:defRPr>
            </a:lvl1pPr>
            <a:lvl2pPr marL="742950" indent="-285750">
              <a:defRPr sz="2100">
                <a:solidFill>
                  <a:schemeClr val="tx1"/>
                </a:solidFill>
                <a:latin typeface="Calibri" pitchFamily="34" charset="0"/>
              </a:defRPr>
            </a:lvl2pPr>
            <a:lvl3pPr marL="1143000" indent="-228600">
              <a:defRPr sz="2100">
                <a:solidFill>
                  <a:schemeClr val="tx1"/>
                </a:solidFill>
                <a:latin typeface="Calibri" pitchFamily="34" charset="0"/>
              </a:defRPr>
            </a:lvl3pPr>
            <a:lvl4pPr marL="1600200" indent="-228600">
              <a:defRPr sz="2100">
                <a:solidFill>
                  <a:schemeClr val="tx1"/>
                </a:solidFill>
                <a:latin typeface="Calibri" pitchFamily="34" charset="0"/>
              </a:defRPr>
            </a:lvl4pPr>
            <a:lvl5pPr marL="2057400" indent="-228600">
              <a:defRPr sz="2100">
                <a:solidFill>
                  <a:schemeClr val="tx1"/>
                </a:solidFill>
                <a:latin typeface="Calibri" pitchFamily="34" charset="0"/>
              </a:defRPr>
            </a:lvl5pPr>
            <a:lvl6pPr marL="2514600" indent="-228600" defTabSz="1076325" eaLnBrk="0" fontAlgn="base" hangingPunct="0">
              <a:spcBef>
                <a:spcPct val="0"/>
              </a:spcBef>
              <a:spcAft>
                <a:spcPct val="0"/>
              </a:spcAft>
              <a:defRPr sz="2100">
                <a:solidFill>
                  <a:schemeClr val="tx1"/>
                </a:solidFill>
                <a:latin typeface="Calibri" pitchFamily="34" charset="0"/>
              </a:defRPr>
            </a:lvl6pPr>
            <a:lvl7pPr marL="2971800" indent="-228600" defTabSz="1076325" eaLnBrk="0" fontAlgn="base" hangingPunct="0">
              <a:spcBef>
                <a:spcPct val="0"/>
              </a:spcBef>
              <a:spcAft>
                <a:spcPct val="0"/>
              </a:spcAft>
              <a:defRPr sz="2100">
                <a:solidFill>
                  <a:schemeClr val="tx1"/>
                </a:solidFill>
                <a:latin typeface="Calibri" pitchFamily="34" charset="0"/>
              </a:defRPr>
            </a:lvl7pPr>
            <a:lvl8pPr marL="3429000" indent="-228600" defTabSz="1076325" eaLnBrk="0" fontAlgn="base" hangingPunct="0">
              <a:spcBef>
                <a:spcPct val="0"/>
              </a:spcBef>
              <a:spcAft>
                <a:spcPct val="0"/>
              </a:spcAft>
              <a:defRPr sz="2100">
                <a:solidFill>
                  <a:schemeClr val="tx1"/>
                </a:solidFill>
                <a:latin typeface="Calibri" pitchFamily="34" charset="0"/>
              </a:defRPr>
            </a:lvl8pPr>
            <a:lvl9pPr marL="3886200" indent="-228600" defTabSz="1076325" eaLnBrk="0" fontAlgn="base" hangingPunct="0">
              <a:spcBef>
                <a:spcPct val="0"/>
              </a:spcBef>
              <a:spcAft>
                <a:spcPct val="0"/>
              </a:spcAft>
              <a:defRPr sz="2100">
                <a:solidFill>
                  <a:schemeClr val="tx1"/>
                </a:solidFill>
                <a:latin typeface="Calibri" pitchFamily="34" charset="0"/>
              </a:defRPr>
            </a:lvl9pPr>
          </a:lstStyle>
          <a:p>
            <a:pPr marL="0" algn="r">
              <a:spcAft>
                <a:spcPts val="0"/>
              </a:spcAft>
            </a:pPr>
            <a:r>
              <a:rPr lang="ru-RU" altLang="ru-RU" sz="2000" spc="110" dirty="0">
                <a:solidFill>
                  <a:schemeClr val="tx1">
                    <a:lumMod val="75000"/>
                    <a:lumOff val="25000"/>
                  </a:schemeClr>
                </a:solidFill>
                <a:latin typeface="PF Din Text Comp Pro" panose="02000506020000020004" pitchFamily="2" charset="0"/>
              </a:rPr>
              <a:t>ООО «Институт территориального планирования «Урбаника»</a:t>
            </a:r>
          </a:p>
          <a:p>
            <a:pPr marL="0" algn="r">
              <a:spcAft>
                <a:spcPts val="0"/>
              </a:spcAft>
            </a:pPr>
            <a:r>
              <a:rPr lang="ru-RU" altLang="ru-RU" sz="1400" spc="110" dirty="0">
                <a:solidFill>
                  <a:schemeClr val="tx1">
                    <a:lumMod val="75000"/>
                    <a:lumOff val="25000"/>
                  </a:schemeClr>
                </a:solidFill>
                <a:latin typeface="PF Din Text Comp Pro" panose="02000506020000020004" pitchFamily="2" charset="0"/>
              </a:rPr>
              <a:t>Санкт-Петербург, ул. Разъезжая, д. 5, оф. 252 </a:t>
            </a:r>
          </a:p>
          <a:p>
            <a:pPr marL="0" algn="r">
              <a:spcAft>
                <a:spcPts val="0"/>
              </a:spcAft>
            </a:pPr>
            <a:r>
              <a:rPr lang="ru-RU" altLang="ru-RU" sz="1400" spc="110" dirty="0">
                <a:solidFill>
                  <a:schemeClr val="tx1">
                    <a:lumMod val="75000"/>
                    <a:lumOff val="25000"/>
                  </a:schemeClr>
                </a:solidFill>
                <a:latin typeface="PF Din Text Comp Pro" panose="02000506020000020004" pitchFamily="2" charset="0"/>
              </a:rPr>
              <a:t>Телефон/факс: +7 (812) 418 -25 - 80</a:t>
            </a:r>
          </a:p>
          <a:p>
            <a:pPr marL="0" algn="r">
              <a:spcAft>
                <a:spcPts val="0"/>
              </a:spcAft>
            </a:pPr>
            <a:r>
              <a:rPr lang="ru-RU" altLang="ru-RU" sz="1400" spc="110" dirty="0">
                <a:solidFill>
                  <a:schemeClr val="tx1">
                    <a:lumMod val="75000"/>
                    <a:lumOff val="25000"/>
                  </a:schemeClr>
                </a:solidFill>
                <a:latin typeface="PF Din Text Comp Pro" panose="02000506020000020004" pitchFamily="2" charset="0"/>
              </a:rPr>
              <a:t>http://www.urbanica.spb.ru </a:t>
            </a:r>
          </a:p>
          <a:p>
            <a:pPr marL="0" algn="r">
              <a:spcAft>
                <a:spcPts val="0"/>
              </a:spcAft>
            </a:pPr>
            <a:r>
              <a:rPr lang="en-US" altLang="ru-RU" sz="1400" spc="110" dirty="0">
                <a:solidFill>
                  <a:schemeClr val="tx1">
                    <a:lumMod val="75000"/>
                    <a:lumOff val="25000"/>
                  </a:schemeClr>
                </a:solidFill>
                <a:latin typeface="PF Din Text Comp Pro" panose="02000506020000020004" pitchFamily="2" charset="0"/>
              </a:rPr>
              <a:t>E</a:t>
            </a:r>
            <a:r>
              <a:rPr lang="ru-RU" altLang="ru-RU" sz="1400" spc="110" dirty="0">
                <a:solidFill>
                  <a:schemeClr val="tx1">
                    <a:lumMod val="75000"/>
                    <a:lumOff val="25000"/>
                  </a:schemeClr>
                </a:solidFill>
                <a:latin typeface="PF Din Text Comp Pro" panose="02000506020000020004" pitchFamily="2" charset="0"/>
              </a:rPr>
              <a:t>-</a:t>
            </a:r>
            <a:r>
              <a:rPr lang="ru-RU" altLang="ru-RU" sz="1400" spc="110" dirty="0" err="1">
                <a:solidFill>
                  <a:schemeClr val="tx1">
                    <a:lumMod val="75000"/>
                    <a:lumOff val="25000"/>
                  </a:schemeClr>
                </a:solidFill>
                <a:latin typeface="PF Din Text Comp Pro" panose="02000506020000020004" pitchFamily="2" charset="0"/>
              </a:rPr>
              <a:t>mail</a:t>
            </a:r>
            <a:r>
              <a:rPr lang="ru-RU" altLang="ru-RU" sz="1400" spc="110" dirty="0">
                <a:solidFill>
                  <a:schemeClr val="tx1">
                    <a:lumMod val="75000"/>
                    <a:lumOff val="25000"/>
                  </a:schemeClr>
                </a:solidFill>
                <a:latin typeface="PF Din Text Comp Pro" panose="02000506020000020004" pitchFamily="2" charset="0"/>
              </a:rPr>
              <a:t>: info@urbanica.spb.ru</a:t>
            </a:r>
          </a:p>
          <a:p>
            <a:pPr marL="0" algn="r">
              <a:spcAft>
                <a:spcPts val="0"/>
              </a:spcAft>
            </a:pPr>
            <a:endParaRPr lang="ru-RU" altLang="ru-RU" sz="2000" spc="110" dirty="0">
              <a:solidFill>
                <a:schemeClr val="tx1">
                  <a:lumMod val="75000"/>
                  <a:lumOff val="25000"/>
                </a:schemeClr>
              </a:solidFill>
              <a:latin typeface="PF Din Text Comp Pro" panose="02000506020000020004" pitchFamily="2" charset="0"/>
            </a:endParaRPr>
          </a:p>
          <a:p>
            <a:pPr marL="0" algn="r">
              <a:spcAft>
                <a:spcPts val="0"/>
              </a:spcAft>
            </a:pPr>
            <a:r>
              <a:rPr lang="ru-RU" altLang="ru-RU" sz="2000" spc="110" dirty="0">
                <a:solidFill>
                  <a:schemeClr val="tx1">
                    <a:lumMod val="75000"/>
                    <a:lumOff val="25000"/>
                  </a:schemeClr>
                </a:solidFill>
                <a:latin typeface="PF Din Text Comp Pro" panose="02000506020000020004" pitchFamily="2" charset="0"/>
              </a:rPr>
              <a:t>ООО «дизайн юнит 4»</a:t>
            </a:r>
          </a:p>
          <a:p>
            <a:pPr marL="0" algn="r">
              <a:spcAft>
                <a:spcPts val="0"/>
              </a:spcAft>
            </a:pPr>
            <a:r>
              <a:rPr lang="ru-RU" altLang="ru-RU" sz="1400" spc="110" dirty="0">
                <a:solidFill>
                  <a:schemeClr val="tx1">
                    <a:lumMod val="75000"/>
                    <a:lumOff val="25000"/>
                  </a:schemeClr>
                </a:solidFill>
                <a:latin typeface="PF Din Text Comp Pro" panose="02000506020000020004" pitchFamily="2" charset="0"/>
              </a:rPr>
              <a:t>Санкт-Петербург, ул. Гражданская, д. 13-15, оф. № 21-25</a:t>
            </a:r>
          </a:p>
          <a:p>
            <a:pPr marL="0" algn="r">
              <a:spcAft>
                <a:spcPts val="0"/>
              </a:spcAft>
            </a:pPr>
            <a:r>
              <a:rPr lang="ru-RU" altLang="ru-RU" sz="1400" spc="110" dirty="0">
                <a:solidFill>
                  <a:schemeClr val="tx1">
                    <a:lumMod val="75000"/>
                    <a:lumOff val="25000"/>
                  </a:schemeClr>
                </a:solidFill>
                <a:latin typeface="PF Din Text Comp Pro" panose="02000506020000020004" pitchFamily="2" charset="0"/>
              </a:rPr>
              <a:t>Телефон: +79219980303</a:t>
            </a:r>
          </a:p>
          <a:p>
            <a:pPr marL="0" algn="r">
              <a:spcAft>
                <a:spcPts val="0"/>
              </a:spcAft>
            </a:pPr>
            <a:r>
              <a:rPr lang="ru-RU" altLang="ru-RU" sz="1400" spc="110" dirty="0">
                <a:solidFill>
                  <a:schemeClr val="tx1">
                    <a:lumMod val="75000"/>
                    <a:lumOff val="25000"/>
                  </a:schemeClr>
                </a:solidFill>
                <a:latin typeface="PF Din Text Comp Pro" panose="02000506020000020004" pitchFamily="2" charset="0"/>
              </a:rPr>
              <a:t>https://unit4.io/</a:t>
            </a:r>
          </a:p>
          <a:p>
            <a:pPr marL="0" algn="r">
              <a:spcAft>
                <a:spcPts val="0"/>
              </a:spcAft>
            </a:pPr>
            <a:r>
              <a:rPr lang="ru-RU" altLang="ru-RU" sz="1400" spc="110" dirty="0">
                <a:solidFill>
                  <a:schemeClr val="tx1">
                    <a:lumMod val="75000"/>
                    <a:lumOff val="25000"/>
                  </a:schemeClr>
                </a:solidFill>
                <a:latin typeface="PF Din Text Comp Pro" panose="02000506020000020004" pitchFamily="2" charset="0"/>
              </a:rPr>
              <a:t>E-</a:t>
            </a:r>
            <a:r>
              <a:rPr lang="ru-RU" altLang="ru-RU" sz="1400" spc="110" dirty="0" err="1">
                <a:solidFill>
                  <a:schemeClr val="tx1">
                    <a:lumMod val="75000"/>
                    <a:lumOff val="25000"/>
                  </a:schemeClr>
                </a:solidFill>
                <a:latin typeface="PF Din Text Comp Pro" panose="02000506020000020004" pitchFamily="2" charset="0"/>
              </a:rPr>
              <a:t>mail</a:t>
            </a:r>
            <a:r>
              <a:rPr lang="ru-RU" altLang="ru-RU" sz="1400" spc="110" dirty="0">
                <a:solidFill>
                  <a:schemeClr val="tx1">
                    <a:lumMod val="75000"/>
                    <a:lumOff val="25000"/>
                  </a:schemeClr>
                </a:solidFill>
                <a:latin typeface="PF Din Text Comp Pro" panose="02000506020000020004" pitchFamily="2" charset="0"/>
              </a:rPr>
              <a:t>: inbox@unit4.io</a:t>
            </a:r>
            <a:endParaRPr lang="en-US" altLang="ru-RU" sz="1400" spc="110" dirty="0">
              <a:solidFill>
                <a:schemeClr val="tx1">
                  <a:lumMod val="75000"/>
                  <a:lumOff val="25000"/>
                </a:schemeClr>
              </a:solidFill>
              <a:latin typeface="PF Din Text Comp Pro" panose="02000506020000020004" pitchFamily="2" charset="0"/>
            </a:endParaRPr>
          </a:p>
        </p:txBody>
      </p:sp>
      <p:sp>
        <p:nvSpPr>
          <p:cNvPr id="16" name="Прямоугольник 9"/>
          <p:cNvSpPr>
            <a:spLocks noChangeArrowheads="1"/>
          </p:cNvSpPr>
          <p:nvPr/>
        </p:nvSpPr>
        <p:spPr bwMode="auto">
          <a:xfrm>
            <a:off x="9990170" y="4993500"/>
            <a:ext cx="785818" cy="5614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129314" tIns="64657" rIns="129314" bIns="64657">
            <a:spAutoFit/>
          </a:bodyPr>
          <a:lstStyle>
            <a:lvl1pPr marL="6350">
              <a:defRPr sz="2100">
                <a:solidFill>
                  <a:schemeClr val="tx1"/>
                </a:solidFill>
                <a:latin typeface="Calibri" pitchFamily="34" charset="0"/>
              </a:defRPr>
            </a:lvl1pPr>
            <a:lvl2pPr marL="742950" indent="-285750">
              <a:defRPr sz="2100">
                <a:solidFill>
                  <a:schemeClr val="tx1"/>
                </a:solidFill>
                <a:latin typeface="Calibri" pitchFamily="34" charset="0"/>
              </a:defRPr>
            </a:lvl2pPr>
            <a:lvl3pPr marL="1143000" indent="-228600">
              <a:defRPr sz="2100">
                <a:solidFill>
                  <a:schemeClr val="tx1"/>
                </a:solidFill>
                <a:latin typeface="Calibri" pitchFamily="34" charset="0"/>
              </a:defRPr>
            </a:lvl3pPr>
            <a:lvl4pPr marL="1600200" indent="-228600">
              <a:defRPr sz="2100">
                <a:solidFill>
                  <a:schemeClr val="tx1"/>
                </a:solidFill>
                <a:latin typeface="Calibri" pitchFamily="34" charset="0"/>
              </a:defRPr>
            </a:lvl4pPr>
            <a:lvl5pPr marL="2057400" indent="-228600">
              <a:defRPr sz="2100">
                <a:solidFill>
                  <a:schemeClr val="tx1"/>
                </a:solidFill>
                <a:latin typeface="Calibri" pitchFamily="34" charset="0"/>
              </a:defRPr>
            </a:lvl5pPr>
            <a:lvl6pPr marL="2514600" indent="-228600" defTabSz="1076325" eaLnBrk="0" fontAlgn="base" hangingPunct="0">
              <a:spcBef>
                <a:spcPct val="0"/>
              </a:spcBef>
              <a:spcAft>
                <a:spcPct val="0"/>
              </a:spcAft>
              <a:defRPr sz="2100">
                <a:solidFill>
                  <a:schemeClr val="tx1"/>
                </a:solidFill>
                <a:latin typeface="Calibri" pitchFamily="34" charset="0"/>
              </a:defRPr>
            </a:lvl6pPr>
            <a:lvl7pPr marL="2971800" indent="-228600" defTabSz="1076325" eaLnBrk="0" fontAlgn="base" hangingPunct="0">
              <a:spcBef>
                <a:spcPct val="0"/>
              </a:spcBef>
              <a:spcAft>
                <a:spcPct val="0"/>
              </a:spcAft>
              <a:defRPr sz="2100">
                <a:solidFill>
                  <a:schemeClr val="tx1"/>
                </a:solidFill>
                <a:latin typeface="Calibri" pitchFamily="34" charset="0"/>
              </a:defRPr>
            </a:lvl7pPr>
            <a:lvl8pPr marL="3429000" indent="-228600" defTabSz="1076325" eaLnBrk="0" fontAlgn="base" hangingPunct="0">
              <a:spcBef>
                <a:spcPct val="0"/>
              </a:spcBef>
              <a:spcAft>
                <a:spcPct val="0"/>
              </a:spcAft>
              <a:defRPr sz="2100">
                <a:solidFill>
                  <a:schemeClr val="tx1"/>
                </a:solidFill>
                <a:latin typeface="Calibri" pitchFamily="34" charset="0"/>
              </a:defRPr>
            </a:lvl8pPr>
            <a:lvl9pPr marL="3886200" indent="-228600" defTabSz="1076325" eaLnBrk="0" fontAlgn="base" hangingPunct="0">
              <a:spcBef>
                <a:spcPct val="0"/>
              </a:spcBef>
              <a:spcAft>
                <a:spcPct val="0"/>
              </a:spcAft>
              <a:defRPr sz="2100">
                <a:solidFill>
                  <a:schemeClr val="tx1"/>
                </a:solidFill>
                <a:latin typeface="Calibri" pitchFamily="34" charset="0"/>
              </a:defRPr>
            </a:lvl9pPr>
          </a:lstStyle>
          <a:p>
            <a:pPr marL="0" algn="r">
              <a:spcAft>
                <a:spcPts val="0"/>
              </a:spcAft>
            </a:pPr>
            <a:r>
              <a:rPr lang="ru-RU" altLang="ru-RU" sz="1400" spc="110" dirty="0">
                <a:solidFill>
                  <a:schemeClr val="bg1"/>
                </a:solidFill>
                <a:latin typeface="PF Din Text Comp Pro" panose="02000506020000020004" pitchFamily="2" charset="0"/>
              </a:rPr>
              <a:t>ЭТАП 2.2</a:t>
            </a:r>
          </a:p>
        </p:txBody>
      </p:sp>
    </p:spTree>
    <p:extLst>
      <p:ext uri="{BB962C8B-B14F-4D97-AF65-F5344CB8AC3E}">
        <p14:creationId xmlns:p14="http://schemas.microsoft.com/office/powerpoint/2010/main" xmlns="" val="3203770026"/>
      </p:ext>
    </p:extLst>
  </p:cSld>
  <p:clrMapOvr>
    <a:masterClrMapping/>
  </p:clrMapOvr>
  <p:timing>
    <p:tnLst>
      <p:par>
        <p:cTn id="1" dur="indefinite" restart="never" nodeType="tmRoot"/>
      </p:par>
    </p:tnLst>
  </p:timing>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 name="Рисунок 4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0" y="936"/>
            <a:ext cx="10702636" cy="7564582"/>
          </a:xfrm>
          <a:prstGeom prst="rect">
            <a:avLst/>
          </a:prstGeom>
          <a:noFill/>
          <a:ln>
            <a:noFill/>
          </a:ln>
        </p:spPr>
      </p:pic>
      <p:pic>
        <p:nvPicPr>
          <p:cNvPr id="46" name="Рисунок 45"/>
          <p:cNvPicPr>
            <a:picLocks noChangeAspect="1"/>
          </p:cNvPicPr>
          <p:nvPr/>
        </p:nvPicPr>
        <p:blipFill>
          <a:blip r:embed="rId4" cstate="print">
            <a:duotone>
              <a:schemeClr val="bg2">
                <a:shade val="45000"/>
                <a:satMod val="135000"/>
              </a:schemeClr>
              <a:prstClr val="white"/>
            </a:duotone>
            <a:extLst>
              <a:ext uri="{28A0092B-C50C-407E-A947-70E740481C1C}">
                <a14:useLocalDpi xmlns:a14="http://schemas.microsoft.com/office/drawing/2010/main" xmlns="" val="0"/>
              </a:ext>
            </a:extLst>
          </a:blip>
          <a:stretch>
            <a:fillRect/>
          </a:stretch>
        </p:blipFill>
        <p:spPr>
          <a:xfrm>
            <a:off x="1917676" y="7200000"/>
            <a:ext cx="1603095" cy="324000"/>
          </a:xfrm>
          <a:prstGeom prst="rect">
            <a:avLst/>
          </a:prstGeom>
        </p:spPr>
      </p:pic>
      <p:pic>
        <p:nvPicPr>
          <p:cNvPr id="47" name="Рисунок 46"/>
          <p:cNvPicPr>
            <a:picLocks noChangeAspect="1"/>
          </p:cNvPicPr>
          <p:nvPr/>
        </p:nvPicPr>
        <p:blipFill rotWithShape="1">
          <a:blip r:embed="rId5" cstate="print">
            <a:duotone>
              <a:schemeClr val="bg2">
                <a:shade val="45000"/>
                <a:satMod val="135000"/>
              </a:schemeClr>
              <a:prstClr val="white"/>
            </a:duotone>
            <a:extLst>
              <a:ext uri="{28A0092B-C50C-407E-A947-70E740481C1C}">
                <a14:useLocalDpi xmlns:a14="http://schemas.microsoft.com/office/drawing/2010/main" xmlns="" val="0"/>
              </a:ext>
            </a:extLst>
          </a:blip>
          <a:srcRect l="38556" t="-1" r="-2819" b="-7036"/>
          <a:stretch/>
        </p:blipFill>
        <p:spPr>
          <a:xfrm>
            <a:off x="810196" y="7070828"/>
            <a:ext cx="1080120" cy="619074"/>
          </a:xfrm>
          <a:prstGeom prst="rect">
            <a:avLst/>
          </a:prstGeom>
        </p:spPr>
      </p:pic>
      <p:pic>
        <p:nvPicPr>
          <p:cNvPr id="48" name="Рисунок 47"/>
          <p:cNvPicPr>
            <a:picLocks noChangeAspect="1"/>
          </p:cNvPicPr>
          <p:nvPr/>
        </p:nvPicPr>
        <p:blipFill rotWithShape="1">
          <a:blip r:embed="rId6" cstate="print">
            <a:duotone>
              <a:schemeClr val="bg2">
                <a:shade val="45000"/>
                <a:satMod val="135000"/>
              </a:schemeClr>
              <a:prstClr val="white"/>
            </a:duotone>
            <a:extLst>
              <a:ext uri="{28A0092B-C50C-407E-A947-70E740481C1C}">
                <a14:useLocalDpi xmlns:a14="http://schemas.microsoft.com/office/drawing/2010/main" xmlns="" val="0"/>
              </a:ext>
            </a:extLst>
          </a:blip>
          <a:srcRect l="-2" t="-1" r="61444" b="-7036"/>
          <a:stretch/>
        </p:blipFill>
        <p:spPr>
          <a:xfrm>
            <a:off x="432001" y="7147896"/>
            <a:ext cx="477638" cy="456266"/>
          </a:xfrm>
          <a:prstGeom prst="rect">
            <a:avLst/>
          </a:prstGeom>
        </p:spPr>
      </p:pic>
    </p:spTree>
    <p:extLst>
      <p:ext uri="{BB962C8B-B14F-4D97-AF65-F5344CB8AC3E}">
        <p14:creationId xmlns:p14="http://schemas.microsoft.com/office/powerpoint/2010/main" xmlns="" val="1272135834"/>
      </p:ext>
    </p:extLst>
  </p:cSld>
  <p:clrMapOvr>
    <a:masterClrMapping/>
  </p:clrMapOvr>
</p:sld>
</file>

<file path=ppt/theme/theme1.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gradFill>
          <a:gsLst>
            <a:gs pos="0">
              <a:srgbClr val="D9D9D9"/>
            </a:gs>
            <a:gs pos="33000">
              <a:schemeClr val="bg1">
                <a:lumMod val="85000"/>
              </a:schemeClr>
            </a:gs>
            <a:gs pos="100000">
              <a:schemeClr val="bg1">
                <a:alpha val="0"/>
              </a:schemeClr>
            </a:gs>
          </a:gsLst>
          <a:lin ang="0" scaled="0"/>
        </a:gradFill>
        <a:ln>
          <a:noFill/>
        </a:ln>
      </a:spPr>
      <a:bodyPr rtlCol="0" anchor="ctr"/>
      <a:lstStyle>
        <a:defPPr algn="ctr">
          <a:defRPr dirty="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2.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41155</TotalTime>
  <Words>37483</Words>
  <Application>Microsoft Office PowerPoint</Application>
  <PresentationFormat>Произвольный</PresentationFormat>
  <Paragraphs>3454</Paragraphs>
  <Slides>213</Slides>
  <Notes>213</Notes>
  <HiddenSlides>0</HiddenSlides>
  <MMClips>0</MMClips>
  <ScaleCrop>false</ScaleCrop>
  <HeadingPairs>
    <vt:vector size="4" baseType="variant">
      <vt:variant>
        <vt:lpstr>Тема</vt:lpstr>
      </vt:variant>
      <vt:variant>
        <vt:i4>1</vt:i4>
      </vt:variant>
      <vt:variant>
        <vt:lpstr>Заголовки слайдов</vt:lpstr>
      </vt:variant>
      <vt:variant>
        <vt:i4>213</vt:i4>
      </vt:variant>
    </vt:vector>
  </HeadingPairs>
  <TitlesOfParts>
    <vt:vector size="214" baseType="lpstr">
      <vt:lpstr>Тема Office</vt:lpstr>
      <vt:lpstr>Слайд 1</vt:lpstr>
      <vt:lpstr>Слайд 2</vt:lpstr>
      <vt:lpstr>Слайд 3</vt:lpstr>
      <vt:lpstr>Слайд 4</vt:lpstr>
      <vt:lpstr>Слайд 5</vt:lpstr>
      <vt:lpstr>Слайд 6</vt:lpstr>
      <vt:lpstr>Слайд 7</vt:lpstr>
      <vt:lpstr>Слайд 8</vt:lpstr>
      <vt:lpstr>Слайд 9</vt:lpstr>
      <vt:lpstr>Слайд 10</vt:lpstr>
      <vt:lpstr>Слайд 11</vt:lpstr>
      <vt:lpstr>Слайд 12</vt:lpstr>
      <vt:lpstr>Слайд 13</vt:lpstr>
      <vt:lpstr>Слайд 14</vt:lpstr>
      <vt:lpstr>Слайд 15</vt:lpstr>
      <vt:lpstr>Слайд 16</vt:lpstr>
      <vt:lpstr>Слайд 17</vt:lpstr>
      <vt:lpstr>Слайд 18</vt:lpstr>
      <vt:lpstr>Слайд 19</vt:lpstr>
      <vt:lpstr>Слайд 20</vt:lpstr>
      <vt:lpstr>Слайд 21</vt:lpstr>
      <vt:lpstr>Слайд 22</vt:lpstr>
      <vt:lpstr>Слайд 23</vt:lpstr>
      <vt:lpstr>Слайд 24</vt:lpstr>
      <vt:lpstr>Слайд 25</vt:lpstr>
      <vt:lpstr>Слайд 26</vt:lpstr>
      <vt:lpstr>Слайд 27</vt:lpstr>
      <vt:lpstr>Слайд 28</vt:lpstr>
      <vt:lpstr>Слайд 29</vt:lpstr>
      <vt:lpstr>Слайд 30</vt:lpstr>
      <vt:lpstr>Слайд 31</vt:lpstr>
      <vt:lpstr>Слайд 32</vt:lpstr>
      <vt:lpstr>Слайд 33</vt:lpstr>
      <vt:lpstr>Слайд 34</vt:lpstr>
      <vt:lpstr>Слайд 35</vt:lpstr>
      <vt:lpstr>Слайд 36</vt:lpstr>
      <vt:lpstr>Слайд 37</vt:lpstr>
      <vt:lpstr>Слайд 38</vt:lpstr>
      <vt:lpstr>Слайд 39</vt:lpstr>
      <vt:lpstr>Слайд 40</vt:lpstr>
      <vt:lpstr>Слайд 41</vt:lpstr>
      <vt:lpstr>Слайд 42</vt:lpstr>
      <vt:lpstr>Слайд 43</vt:lpstr>
      <vt:lpstr>Слайд 44</vt:lpstr>
      <vt:lpstr>Слайд 45</vt:lpstr>
      <vt:lpstr>Слайд 46</vt:lpstr>
      <vt:lpstr>Слайд 47</vt:lpstr>
      <vt:lpstr>Слайд 48</vt:lpstr>
      <vt:lpstr>Слайд 49</vt:lpstr>
      <vt:lpstr>Слайд 50</vt:lpstr>
      <vt:lpstr>Слайд 51</vt:lpstr>
      <vt:lpstr>Слайд 52</vt:lpstr>
      <vt:lpstr>Слайд 53</vt:lpstr>
      <vt:lpstr>Слайд 54</vt:lpstr>
      <vt:lpstr>Слайд 55</vt:lpstr>
      <vt:lpstr>Слайд 56</vt:lpstr>
      <vt:lpstr>Слайд 57</vt:lpstr>
      <vt:lpstr>Слайд 58</vt:lpstr>
      <vt:lpstr>Слайд 59</vt:lpstr>
      <vt:lpstr>Слайд 60</vt:lpstr>
      <vt:lpstr>Слайд 61</vt:lpstr>
      <vt:lpstr>Слайд 62</vt:lpstr>
      <vt:lpstr>Слайд 63</vt:lpstr>
      <vt:lpstr>Слайд 64</vt:lpstr>
      <vt:lpstr>Слайд 65</vt:lpstr>
      <vt:lpstr>Слайд 66</vt:lpstr>
      <vt:lpstr>Слайд 67</vt:lpstr>
      <vt:lpstr>Слайд 68</vt:lpstr>
      <vt:lpstr>Слайд 69</vt:lpstr>
      <vt:lpstr>Слайд 70</vt:lpstr>
      <vt:lpstr>Слайд 71</vt:lpstr>
      <vt:lpstr>Слайд 72</vt:lpstr>
      <vt:lpstr>Слайд 73</vt:lpstr>
      <vt:lpstr>Слайд 74</vt:lpstr>
      <vt:lpstr>Слайд 75</vt:lpstr>
      <vt:lpstr>Слайд 76</vt:lpstr>
      <vt:lpstr>Слайд 77</vt:lpstr>
      <vt:lpstr>Слайд 78</vt:lpstr>
      <vt:lpstr>Слайд 79</vt:lpstr>
      <vt:lpstr>Слайд 80</vt:lpstr>
      <vt:lpstr>Слайд 81</vt:lpstr>
      <vt:lpstr>Слайд 82</vt:lpstr>
      <vt:lpstr>Слайд 83</vt:lpstr>
      <vt:lpstr>Слайд 84</vt:lpstr>
      <vt:lpstr>Слайд 85</vt:lpstr>
      <vt:lpstr>Слайд 86</vt:lpstr>
      <vt:lpstr>Слайд 87</vt:lpstr>
      <vt:lpstr>Слайд 88</vt:lpstr>
      <vt:lpstr>Слайд 89</vt:lpstr>
      <vt:lpstr>Слайд 90</vt:lpstr>
      <vt:lpstr>Слайд 91</vt:lpstr>
      <vt:lpstr>Слайд 92</vt:lpstr>
      <vt:lpstr>Слайд 93</vt:lpstr>
      <vt:lpstr>Слайд 94</vt:lpstr>
      <vt:lpstr>Слайд 95</vt:lpstr>
      <vt:lpstr>Слайд 96</vt:lpstr>
      <vt:lpstr>Слайд 97</vt:lpstr>
      <vt:lpstr>Слайд 98</vt:lpstr>
      <vt:lpstr>Слайд 99</vt:lpstr>
      <vt:lpstr>Слайд 100</vt:lpstr>
      <vt:lpstr>Слайд 101</vt:lpstr>
      <vt:lpstr>Слайд 102</vt:lpstr>
      <vt:lpstr>Слайд 103</vt:lpstr>
      <vt:lpstr>Слайд 104</vt:lpstr>
      <vt:lpstr>Слайд 105</vt:lpstr>
      <vt:lpstr>Слайд 106</vt:lpstr>
      <vt:lpstr>Слайд 107</vt:lpstr>
      <vt:lpstr>Слайд 108</vt:lpstr>
      <vt:lpstr>Слайд 109</vt:lpstr>
      <vt:lpstr>Слайд 110</vt:lpstr>
      <vt:lpstr>Слайд 111</vt:lpstr>
      <vt:lpstr>Слайд 112</vt:lpstr>
      <vt:lpstr>Слайд 113</vt:lpstr>
      <vt:lpstr>Слайд 114</vt:lpstr>
      <vt:lpstr>Слайд 115</vt:lpstr>
      <vt:lpstr>Слайд 116</vt:lpstr>
      <vt:lpstr>Слайд 117</vt:lpstr>
      <vt:lpstr>Слайд 118</vt:lpstr>
      <vt:lpstr>Слайд 119</vt:lpstr>
      <vt:lpstr>Слайд 120</vt:lpstr>
      <vt:lpstr>Слайд 121</vt:lpstr>
      <vt:lpstr>Слайд 122</vt:lpstr>
      <vt:lpstr>Слайд 123</vt:lpstr>
      <vt:lpstr>Слайд 124</vt:lpstr>
      <vt:lpstr>Слайд 125</vt:lpstr>
      <vt:lpstr>Слайд 126</vt:lpstr>
      <vt:lpstr>Слайд 127</vt:lpstr>
      <vt:lpstr>Слайд 128</vt:lpstr>
      <vt:lpstr>Слайд 129</vt:lpstr>
      <vt:lpstr>Слайд 130</vt:lpstr>
      <vt:lpstr>Слайд 131</vt:lpstr>
      <vt:lpstr>Слайд 132</vt:lpstr>
      <vt:lpstr>Слайд 133</vt:lpstr>
      <vt:lpstr>Слайд 134</vt:lpstr>
      <vt:lpstr>Слайд 135</vt:lpstr>
      <vt:lpstr>Слайд 136</vt:lpstr>
      <vt:lpstr>Слайд 137</vt:lpstr>
      <vt:lpstr>Слайд 138</vt:lpstr>
      <vt:lpstr>Слайд 139</vt:lpstr>
      <vt:lpstr>Слайд 140</vt:lpstr>
      <vt:lpstr>Слайд 141</vt:lpstr>
      <vt:lpstr>Слайд 142</vt:lpstr>
      <vt:lpstr>Слайд 143</vt:lpstr>
      <vt:lpstr>Слайд 144</vt:lpstr>
      <vt:lpstr>Слайд 145</vt:lpstr>
      <vt:lpstr>Слайд 146</vt:lpstr>
      <vt:lpstr>Слайд 147</vt:lpstr>
      <vt:lpstr>Слайд 148</vt:lpstr>
      <vt:lpstr>Слайд 149</vt:lpstr>
      <vt:lpstr>Слайд 150</vt:lpstr>
      <vt:lpstr>Слайд 151</vt:lpstr>
      <vt:lpstr>Слайд 152</vt:lpstr>
      <vt:lpstr>Слайд 153</vt:lpstr>
      <vt:lpstr>Слайд 154</vt:lpstr>
      <vt:lpstr>Слайд 155</vt:lpstr>
      <vt:lpstr>Слайд 156</vt:lpstr>
      <vt:lpstr>Слайд 157</vt:lpstr>
      <vt:lpstr>Слайд 158</vt:lpstr>
      <vt:lpstr>Слайд 159</vt:lpstr>
      <vt:lpstr>Слайд 160</vt:lpstr>
      <vt:lpstr>Слайд 161</vt:lpstr>
      <vt:lpstr>Слайд 162</vt:lpstr>
      <vt:lpstr>Слайд 163</vt:lpstr>
      <vt:lpstr>Слайд 164</vt:lpstr>
      <vt:lpstr>Слайд 165</vt:lpstr>
      <vt:lpstr>Слайд 166</vt:lpstr>
      <vt:lpstr>Слайд 167</vt:lpstr>
      <vt:lpstr>Слайд 168</vt:lpstr>
      <vt:lpstr>Слайд 169</vt:lpstr>
      <vt:lpstr>Слайд 170</vt:lpstr>
      <vt:lpstr>Слайд 171</vt:lpstr>
      <vt:lpstr>Слайд 172</vt:lpstr>
      <vt:lpstr>Слайд 173</vt:lpstr>
      <vt:lpstr>Слайд 174</vt:lpstr>
      <vt:lpstr>Слайд 175</vt:lpstr>
      <vt:lpstr>Слайд 176</vt:lpstr>
      <vt:lpstr>Слайд 177</vt:lpstr>
      <vt:lpstr>Слайд 178</vt:lpstr>
      <vt:lpstr>Слайд 179</vt:lpstr>
      <vt:lpstr>Слайд 180</vt:lpstr>
      <vt:lpstr>Слайд 181</vt:lpstr>
      <vt:lpstr>Слайд 182</vt:lpstr>
      <vt:lpstr>Слайд 183</vt:lpstr>
      <vt:lpstr>Слайд 184</vt:lpstr>
      <vt:lpstr>Слайд 185</vt:lpstr>
      <vt:lpstr>Слайд 186</vt:lpstr>
      <vt:lpstr>Слайд 187</vt:lpstr>
      <vt:lpstr>Слайд 188</vt:lpstr>
      <vt:lpstr>Слайд 189</vt:lpstr>
      <vt:lpstr>Слайд 190</vt:lpstr>
      <vt:lpstr>Слайд 191</vt:lpstr>
      <vt:lpstr>Слайд 192</vt:lpstr>
      <vt:lpstr>Слайд 193</vt:lpstr>
      <vt:lpstr>Слайд 194</vt:lpstr>
      <vt:lpstr>Слайд 195</vt:lpstr>
      <vt:lpstr>Слайд 196</vt:lpstr>
      <vt:lpstr>Слайд 197</vt:lpstr>
      <vt:lpstr>Слайд 198</vt:lpstr>
      <vt:lpstr>Слайд 199</vt:lpstr>
      <vt:lpstr>Слайд 200</vt:lpstr>
      <vt:lpstr>Слайд 201</vt:lpstr>
      <vt:lpstr>Слайд 202</vt:lpstr>
      <vt:lpstr>Слайд 203</vt:lpstr>
      <vt:lpstr>Слайд 204</vt:lpstr>
      <vt:lpstr>Слайд 205</vt:lpstr>
      <vt:lpstr>Слайд 206</vt:lpstr>
      <vt:lpstr>Слайд 207</vt:lpstr>
      <vt:lpstr>Слайд 208</vt:lpstr>
      <vt:lpstr>Слайд 209</vt:lpstr>
      <vt:lpstr>Слайд 210</vt:lpstr>
      <vt:lpstr>Слайд 211</vt:lpstr>
      <vt:lpstr>Слайд 212</vt:lpstr>
      <vt:lpstr>Слайд 213</vt:lpstr>
    </vt:vector>
  </TitlesOfParts>
  <Company>SPecialiST RePack</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PowerPoint</dc:title>
  <dc:creator>Артем Петряков</dc:creator>
  <cp:lastModifiedBy>Ирина Замотина</cp:lastModifiedBy>
  <cp:revision>1472</cp:revision>
  <cp:lastPrinted>2018-10-23T16:10:15Z</cp:lastPrinted>
  <dcterms:created xsi:type="dcterms:W3CDTF">2016-04-11T10:51:13Z</dcterms:created>
  <dcterms:modified xsi:type="dcterms:W3CDTF">2021-07-01T08:24:28Z</dcterms:modified>
</cp:coreProperties>
</file>